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61" r:id="rId3"/>
    <p:sldId id="262" r:id="rId4"/>
    <p:sldId id="263" r:id="rId5"/>
    <p:sldId id="264" r:id="rId6"/>
    <p:sldId id="265" r:id="rId7"/>
    <p:sldId id="266" r:id="rId8"/>
    <p:sldId id="280" r:id="rId9"/>
    <p:sldId id="279" r:id="rId10"/>
    <p:sldId id="260" r:id="rId11"/>
    <p:sldId id="271" r:id="rId12"/>
    <p:sldId id="288" r:id="rId13"/>
    <p:sldId id="272" r:id="rId14"/>
    <p:sldId id="257" r:id="rId15"/>
    <p:sldId id="281" r:id="rId16"/>
    <p:sldId id="329" r:id="rId17"/>
    <p:sldId id="290" r:id="rId18"/>
    <p:sldId id="284" r:id="rId19"/>
    <p:sldId id="293" r:id="rId20"/>
    <p:sldId id="274" r:id="rId21"/>
    <p:sldId id="275" r:id="rId22"/>
    <p:sldId id="276" r:id="rId23"/>
    <p:sldId id="282" r:id="rId24"/>
    <p:sldId id="268" r:id="rId25"/>
    <p:sldId id="289" r:id="rId26"/>
    <p:sldId id="283" r:id="rId27"/>
    <p:sldId id="328" r:id="rId28"/>
    <p:sldId id="277" r:id="rId29"/>
    <p:sldId id="301" r:id="rId30"/>
    <p:sldId id="278" r:id="rId31"/>
    <p:sldId id="294" r:id="rId32"/>
    <p:sldId id="292" r:id="rId33"/>
    <p:sldId id="312" r:id="rId34"/>
    <p:sldId id="297" r:id="rId35"/>
    <p:sldId id="304" r:id="rId36"/>
    <p:sldId id="306" r:id="rId37"/>
    <p:sldId id="305" r:id="rId38"/>
    <p:sldId id="307" r:id="rId39"/>
    <p:sldId id="308" r:id="rId40"/>
    <p:sldId id="258" r:id="rId41"/>
    <p:sldId id="330" r:id="rId42"/>
    <p:sldId id="299" r:id="rId43"/>
    <p:sldId id="331" r:id="rId44"/>
    <p:sldId id="296" r:id="rId45"/>
    <p:sldId id="285" r:id="rId46"/>
    <p:sldId id="313" r:id="rId47"/>
    <p:sldId id="286" r:id="rId48"/>
    <p:sldId id="314" r:id="rId49"/>
    <p:sldId id="315" r:id="rId50"/>
    <p:sldId id="300" r:id="rId51"/>
    <p:sldId id="316" r:id="rId52"/>
    <p:sldId id="322" r:id="rId53"/>
    <p:sldId id="310" r:id="rId54"/>
    <p:sldId id="311" r:id="rId55"/>
    <p:sldId id="302" r:id="rId56"/>
    <p:sldId id="317" r:id="rId57"/>
    <p:sldId id="321" r:id="rId58"/>
    <p:sldId id="318" r:id="rId59"/>
    <p:sldId id="319" r:id="rId60"/>
    <p:sldId id="320" r:id="rId61"/>
    <p:sldId id="270" r:id="rId62"/>
    <p:sldId id="324" r:id="rId63"/>
    <p:sldId id="327" r:id="rId64"/>
    <p:sldId id="326" r:id="rId65"/>
    <p:sldId id="325" r:id="rId66"/>
    <p:sldId id="273" r:id="rId67"/>
    <p:sldId id="303" r:id="rId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098" autoAdjust="0"/>
  </p:normalViewPr>
  <p:slideViewPr>
    <p:cSldViewPr snapToGrid="0">
      <p:cViewPr varScale="1">
        <p:scale>
          <a:sx n="70" d="100"/>
          <a:sy n="70" d="100"/>
        </p:scale>
        <p:origin x="116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BB61EE-C4D4-4964-8B2F-AD9FA9470818}" type="datetimeFigureOut">
              <a:rPr lang="en-CA" smtClean="0"/>
              <a:t>2025-10-25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42BE1-9E7E-42F7-AF3A-69D7D36DC4BC}" type="slidenum">
              <a:rPr lang="en-CA" smtClean="0"/>
              <a:t>‹#›</a:t>
            </a:fld>
            <a:endParaRPr lang="en-CA"/>
          </a:p>
        </p:txBody>
      </p:sp>
    </p:spTree>
    <p:extLst>
      <p:ext uri="{BB962C8B-B14F-4D97-AF65-F5344CB8AC3E}">
        <p14:creationId xmlns:p14="http://schemas.microsoft.com/office/powerpoint/2010/main" val="3702540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‘Function’ is the term used by de Haan 2010, ‘uses’ is from van der </a:t>
            </a:r>
            <a:r>
              <a:rPr lang="en-CA" dirty="0" err="1"/>
              <a:t>Auwera</a:t>
            </a:r>
            <a:r>
              <a:rPr lang="en-CA" dirty="0"/>
              <a:t> 2013. For a function to be unique, it should be attested in at least one language by a single construction OR if A, B, and C are consistently found paired together A-B and B-C then A, B, and C are all considered functions.</a:t>
            </a:r>
          </a:p>
        </p:txBody>
      </p:sp>
      <p:sp>
        <p:nvSpPr>
          <p:cNvPr id="4" name="Slide Number Placeholder 3"/>
          <p:cNvSpPr>
            <a:spLocks noGrp="1"/>
          </p:cNvSpPr>
          <p:nvPr>
            <p:ph type="sldNum" sz="quarter" idx="5"/>
          </p:nvPr>
        </p:nvSpPr>
        <p:spPr/>
        <p:txBody>
          <a:bodyPr/>
          <a:lstStyle/>
          <a:p>
            <a:fld id="{8FF42BE1-9E7E-42F7-AF3A-69D7D36DC4BC}" type="slidenum">
              <a:rPr lang="en-CA" smtClean="0"/>
              <a:t>3</a:t>
            </a:fld>
            <a:endParaRPr lang="en-CA"/>
          </a:p>
        </p:txBody>
      </p:sp>
    </p:spTree>
    <p:extLst>
      <p:ext uri="{BB962C8B-B14F-4D97-AF65-F5344CB8AC3E}">
        <p14:creationId xmlns:p14="http://schemas.microsoft.com/office/powerpoint/2010/main" val="3546019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67DE7-4A9B-196F-C87B-4D139EE8E4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E22A3-270B-8A7F-564C-4E2AEF1C2F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72A7AD-EB8C-48FB-6326-5CA376AAF8F6}"/>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01FE4405-5057-B2E8-B561-9CEC881DDD84}"/>
              </a:ext>
            </a:extLst>
          </p:cNvPr>
          <p:cNvSpPr>
            <a:spLocks noGrp="1"/>
          </p:cNvSpPr>
          <p:nvPr>
            <p:ph type="sldNum" sz="quarter" idx="5"/>
          </p:nvPr>
        </p:nvSpPr>
        <p:spPr/>
        <p:txBody>
          <a:bodyPr/>
          <a:lstStyle/>
          <a:p>
            <a:fld id="{8FF42BE1-9E7E-42F7-AF3A-69D7D36DC4BC}" type="slidenum">
              <a:rPr lang="en-CA" smtClean="0"/>
              <a:t>18</a:t>
            </a:fld>
            <a:endParaRPr lang="en-CA"/>
          </a:p>
        </p:txBody>
      </p:sp>
    </p:spTree>
    <p:extLst>
      <p:ext uri="{BB962C8B-B14F-4D97-AF65-F5344CB8AC3E}">
        <p14:creationId xmlns:p14="http://schemas.microsoft.com/office/powerpoint/2010/main" val="880164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B6FCD-FA95-1F58-5D30-99B7FB7DD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16B1DE-180B-5F31-4AD8-49E26291BD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53977-9C99-CBB4-FE61-471DA44DA8E8}"/>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2FC58C0D-B0C2-095E-F1F1-1B09D7E8268C}"/>
              </a:ext>
            </a:extLst>
          </p:cNvPr>
          <p:cNvSpPr>
            <a:spLocks noGrp="1"/>
          </p:cNvSpPr>
          <p:nvPr>
            <p:ph type="sldNum" sz="quarter" idx="5"/>
          </p:nvPr>
        </p:nvSpPr>
        <p:spPr/>
        <p:txBody>
          <a:bodyPr/>
          <a:lstStyle/>
          <a:p>
            <a:fld id="{8FF42BE1-9E7E-42F7-AF3A-69D7D36DC4BC}" type="slidenum">
              <a:rPr lang="en-CA" smtClean="0"/>
              <a:t>19</a:t>
            </a:fld>
            <a:endParaRPr lang="en-CA"/>
          </a:p>
        </p:txBody>
      </p:sp>
    </p:spTree>
    <p:extLst>
      <p:ext uri="{BB962C8B-B14F-4D97-AF65-F5344CB8AC3E}">
        <p14:creationId xmlns:p14="http://schemas.microsoft.com/office/powerpoint/2010/main" val="2483713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22B2D-3B34-4A2D-A382-258B134AFE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FA02B-44FD-EC2A-6874-BD7B820F2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D44441-1928-4895-1481-B578F12E580F}"/>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43A2F984-8E6E-6E69-5EF1-D4289A3749AD}"/>
              </a:ext>
            </a:extLst>
          </p:cNvPr>
          <p:cNvSpPr>
            <a:spLocks noGrp="1"/>
          </p:cNvSpPr>
          <p:nvPr>
            <p:ph type="sldNum" sz="quarter" idx="5"/>
          </p:nvPr>
        </p:nvSpPr>
        <p:spPr/>
        <p:txBody>
          <a:bodyPr/>
          <a:lstStyle/>
          <a:p>
            <a:fld id="{8FF42BE1-9E7E-42F7-AF3A-69D7D36DC4BC}" type="slidenum">
              <a:rPr lang="en-CA" smtClean="0"/>
              <a:t>22</a:t>
            </a:fld>
            <a:endParaRPr lang="en-CA"/>
          </a:p>
        </p:txBody>
      </p:sp>
    </p:spTree>
    <p:extLst>
      <p:ext uri="{BB962C8B-B14F-4D97-AF65-F5344CB8AC3E}">
        <p14:creationId xmlns:p14="http://schemas.microsoft.com/office/powerpoint/2010/main" val="1656048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FF42BE1-9E7E-42F7-AF3A-69D7D36DC4BC}" type="slidenum">
              <a:rPr lang="en-CA" smtClean="0"/>
              <a:t>23</a:t>
            </a:fld>
            <a:endParaRPr lang="en-CA"/>
          </a:p>
        </p:txBody>
      </p:sp>
    </p:spTree>
    <p:extLst>
      <p:ext uri="{BB962C8B-B14F-4D97-AF65-F5344CB8AC3E}">
        <p14:creationId xmlns:p14="http://schemas.microsoft.com/office/powerpoint/2010/main" val="709277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D1129-E90F-BC4D-9443-F0E5FBA961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CE2E8B-F24A-725B-53E1-CF27986700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1E4B2A-0F2C-33E6-8896-3674B41AEAF9}"/>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27CA773D-522E-AF6C-BCAD-95F1C0C52648}"/>
              </a:ext>
            </a:extLst>
          </p:cNvPr>
          <p:cNvSpPr>
            <a:spLocks noGrp="1"/>
          </p:cNvSpPr>
          <p:nvPr>
            <p:ph type="sldNum" sz="quarter" idx="5"/>
          </p:nvPr>
        </p:nvSpPr>
        <p:spPr/>
        <p:txBody>
          <a:bodyPr/>
          <a:lstStyle/>
          <a:p>
            <a:fld id="{8FF42BE1-9E7E-42F7-AF3A-69D7D36DC4BC}" type="slidenum">
              <a:rPr lang="en-CA" smtClean="0"/>
              <a:t>25</a:t>
            </a:fld>
            <a:endParaRPr lang="en-CA"/>
          </a:p>
        </p:txBody>
      </p:sp>
    </p:spTree>
    <p:extLst>
      <p:ext uri="{BB962C8B-B14F-4D97-AF65-F5344CB8AC3E}">
        <p14:creationId xmlns:p14="http://schemas.microsoft.com/office/powerpoint/2010/main" val="1372258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D4026-6E3A-2F5C-0AF1-E1332A3A0B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CAF7AE-715D-9604-39EA-563CBC221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6C2FD4-42C9-6CCF-8715-07D92B8E355F}"/>
              </a:ext>
            </a:extLst>
          </p:cNvPr>
          <p:cNvSpPr>
            <a:spLocks noGrp="1"/>
          </p:cNvSpPr>
          <p:nvPr>
            <p:ph type="body" idx="1"/>
          </p:nvPr>
        </p:nvSpPr>
        <p:spPr/>
        <p:txBody>
          <a:bodyPr/>
          <a:lstStyle/>
          <a:p>
            <a:r>
              <a:rPr lang="en-CA" dirty="0"/>
              <a:t>This is the basis of Salon</a:t>
            </a:r>
            <a:r>
              <a:rPr lang="en-US" dirty="0" err="1"/>
              <a:t>é’s</a:t>
            </a:r>
            <a:r>
              <a:rPr lang="en-US" dirty="0"/>
              <a:t> distinction between ‘Simple’ conditionals (consisting of Factual, Generic, and Predictive (which she calls ‘future simple’) and ‘Imaginary’ conditionals.</a:t>
            </a:r>
            <a:endParaRPr lang="en-CA" dirty="0"/>
          </a:p>
        </p:txBody>
      </p:sp>
      <p:sp>
        <p:nvSpPr>
          <p:cNvPr id="4" name="Slide Number Placeholder 3">
            <a:extLst>
              <a:ext uri="{FF2B5EF4-FFF2-40B4-BE49-F238E27FC236}">
                <a16:creationId xmlns:a16="http://schemas.microsoft.com/office/drawing/2014/main" id="{E54455ED-FB76-D996-4B36-3E4820466B2B}"/>
              </a:ext>
            </a:extLst>
          </p:cNvPr>
          <p:cNvSpPr>
            <a:spLocks noGrp="1"/>
          </p:cNvSpPr>
          <p:nvPr>
            <p:ph type="sldNum" sz="quarter" idx="5"/>
          </p:nvPr>
        </p:nvSpPr>
        <p:spPr/>
        <p:txBody>
          <a:bodyPr/>
          <a:lstStyle/>
          <a:p>
            <a:fld id="{8FF42BE1-9E7E-42F7-AF3A-69D7D36DC4BC}" type="slidenum">
              <a:rPr lang="en-CA" smtClean="0"/>
              <a:t>28</a:t>
            </a:fld>
            <a:endParaRPr lang="en-CA"/>
          </a:p>
        </p:txBody>
      </p:sp>
    </p:spTree>
    <p:extLst>
      <p:ext uri="{BB962C8B-B14F-4D97-AF65-F5344CB8AC3E}">
        <p14:creationId xmlns:p14="http://schemas.microsoft.com/office/powerpoint/2010/main" val="2572390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97E10-AD1E-3479-56E3-25A99D23C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7D7E7-7E29-FC33-6AC3-988B0D8F6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E77726-5F20-F392-4DE1-8AE64B4E551F}"/>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92FE86B7-9BB1-E994-F662-4E6883764668}"/>
              </a:ext>
            </a:extLst>
          </p:cNvPr>
          <p:cNvSpPr>
            <a:spLocks noGrp="1"/>
          </p:cNvSpPr>
          <p:nvPr>
            <p:ph type="sldNum" sz="quarter" idx="5"/>
          </p:nvPr>
        </p:nvSpPr>
        <p:spPr/>
        <p:txBody>
          <a:bodyPr/>
          <a:lstStyle/>
          <a:p>
            <a:fld id="{8FF42BE1-9E7E-42F7-AF3A-69D7D36DC4BC}" type="slidenum">
              <a:rPr lang="en-CA" smtClean="0"/>
              <a:t>30</a:t>
            </a:fld>
            <a:endParaRPr lang="en-CA"/>
          </a:p>
        </p:txBody>
      </p:sp>
    </p:spTree>
    <p:extLst>
      <p:ext uri="{BB962C8B-B14F-4D97-AF65-F5344CB8AC3E}">
        <p14:creationId xmlns:p14="http://schemas.microsoft.com/office/powerpoint/2010/main" val="35954518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A8C56-3691-DED0-198A-AC35B5B84A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0CB3DD-2D3E-CEB6-EF7F-95F078BED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79BDE9-436B-4DC5-A4E9-D52BE852644D}"/>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189DE0BB-9839-5E41-25B1-FEB2145A3CB9}"/>
              </a:ext>
            </a:extLst>
          </p:cNvPr>
          <p:cNvSpPr>
            <a:spLocks noGrp="1"/>
          </p:cNvSpPr>
          <p:nvPr>
            <p:ph type="sldNum" sz="quarter" idx="5"/>
          </p:nvPr>
        </p:nvSpPr>
        <p:spPr/>
        <p:txBody>
          <a:bodyPr/>
          <a:lstStyle/>
          <a:p>
            <a:fld id="{8FF42BE1-9E7E-42F7-AF3A-69D7D36DC4BC}" type="slidenum">
              <a:rPr lang="en-CA" smtClean="0"/>
              <a:t>31</a:t>
            </a:fld>
            <a:endParaRPr lang="en-CA"/>
          </a:p>
        </p:txBody>
      </p:sp>
    </p:spTree>
    <p:extLst>
      <p:ext uri="{BB962C8B-B14F-4D97-AF65-F5344CB8AC3E}">
        <p14:creationId xmlns:p14="http://schemas.microsoft.com/office/powerpoint/2010/main" val="3313321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1CA56-0526-8FBB-6429-91881BEAD2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C93D2E-A897-2EC1-67D8-1766D8F86D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A2672-0EBA-34D3-C209-0BF2904F37E5}"/>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74595BD0-E2FB-1A69-50EE-FDDD5A4975C9}"/>
              </a:ext>
            </a:extLst>
          </p:cNvPr>
          <p:cNvSpPr>
            <a:spLocks noGrp="1"/>
          </p:cNvSpPr>
          <p:nvPr>
            <p:ph type="sldNum" sz="quarter" idx="5"/>
          </p:nvPr>
        </p:nvSpPr>
        <p:spPr/>
        <p:txBody>
          <a:bodyPr/>
          <a:lstStyle/>
          <a:p>
            <a:fld id="{8FF42BE1-9E7E-42F7-AF3A-69D7D36DC4BC}" type="slidenum">
              <a:rPr lang="en-CA" smtClean="0"/>
              <a:t>32</a:t>
            </a:fld>
            <a:endParaRPr lang="en-CA"/>
          </a:p>
        </p:txBody>
      </p:sp>
    </p:spTree>
    <p:extLst>
      <p:ext uri="{BB962C8B-B14F-4D97-AF65-F5344CB8AC3E}">
        <p14:creationId xmlns:p14="http://schemas.microsoft.com/office/powerpoint/2010/main" val="4038203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124FD-3ABB-5AC1-C573-80BFBC21B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64CC36-7438-BD36-1F13-05C6583A2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CB6FB-ADB9-C506-903C-EEDAAD9FFBED}"/>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4193753A-8B89-2C5B-F612-EF4272592C5F}"/>
              </a:ext>
            </a:extLst>
          </p:cNvPr>
          <p:cNvSpPr>
            <a:spLocks noGrp="1"/>
          </p:cNvSpPr>
          <p:nvPr>
            <p:ph type="sldNum" sz="quarter" idx="5"/>
          </p:nvPr>
        </p:nvSpPr>
        <p:spPr/>
        <p:txBody>
          <a:bodyPr/>
          <a:lstStyle/>
          <a:p>
            <a:fld id="{8FF42BE1-9E7E-42F7-AF3A-69D7D36DC4BC}" type="slidenum">
              <a:rPr lang="en-CA" smtClean="0"/>
              <a:t>33</a:t>
            </a:fld>
            <a:endParaRPr lang="en-CA"/>
          </a:p>
        </p:txBody>
      </p:sp>
    </p:spTree>
    <p:extLst>
      <p:ext uri="{BB962C8B-B14F-4D97-AF65-F5344CB8AC3E}">
        <p14:creationId xmlns:p14="http://schemas.microsoft.com/office/powerpoint/2010/main" val="1013792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 will only be concerned with polyfunctionality, not with diachronic change.</a:t>
            </a:r>
          </a:p>
        </p:txBody>
      </p:sp>
      <p:sp>
        <p:nvSpPr>
          <p:cNvPr id="4" name="Slide Number Placeholder 3"/>
          <p:cNvSpPr>
            <a:spLocks noGrp="1"/>
          </p:cNvSpPr>
          <p:nvPr>
            <p:ph type="sldNum" sz="quarter" idx="5"/>
          </p:nvPr>
        </p:nvSpPr>
        <p:spPr/>
        <p:txBody>
          <a:bodyPr/>
          <a:lstStyle/>
          <a:p>
            <a:fld id="{8FF42BE1-9E7E-42F7-AF3A-69D7D36DC4BC}" type="slidenum">
              <a:rPr lang="en-CA" smtClean="0"/>
              <a:t>5</a:t>
            </a:fld>
            <a:endParaRPr lang="en-CA"/>
          </a:p>
        </p:txBody>
      </p:sp>
    </p:spTree>
    <p:extLst>
      <p:ext uri="{BB962C8B-B14F-4D97-AF65-F5344CB8AC3E}">
        <p14:creationId xmlns:p14="http://schemas.microsoft.com/office/powerpoint/2010/main" val="4652016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C1338-84EB-5AB0-CF9E-39611ACC4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051F9F-C2D4-A98F-68EB-79C2CCD586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678A4-CAD8-0193-6A33-6F6F90C04232}"/>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A33108DA-F6CE-9D82-94F7-127A835C5A97}"/>
              </a:ext>
            </a:extLst>
          </p:cNvPr>
          <p:cNvSpPr>
            <a:spLocks noGrp="1"/>
          </p:cNvSpPr>
          <p:nvPr>
            <p:ph type="sldNum" sz="quarter" idx="5"/>
          </p:nvPr>
        </p:nvSpPr>
        <p:spPr/>
        <p:txBody>
          <a:bodyPr/>
          <a:lstStyle/>
          <a:p>
            <a:fld id="{8FF42BE1-9E7E-42F7-AF3A-69D7D36DC4BC}" type="slidenum">
              <a:rPr lang="en-CA" smtClean="0"/>
              <a:t>34</a:t>
            </a:fld>
            <a:endParaRPr lang="en-CA"/>
          </a:p>
        </p:txBody>
      </p:sp>
    </p:spTree>
    <p:extLst>
      <p:ext uri="{BB962C8B-B14F-4D97-AF65-F5344CB8AC3E}">
        <p14:creationId xmlns:p14="http://schemas.microsoft.com/office/powerpoint/2010/main" val="597786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9AC8F-01DA-3D94-9D74-B84767EEFB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3ECDCB-D218-6EEF-1416-9117D5FC9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94C5D7-5C1A-A8AB-FA4D-BD12485909A8}"/>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57C040FE-FDED-B64B-9F6F-7B8307A203A5}"/>
              </a:ext>
            </a:extLst>
          </p:cNvPr>
          <p:cNvSpPr>
            <a:spLocks noGrp="1"/>
          </p:cNvSpPr>
          <p:nvPr>
            <p:ph type="sldNum" sz="quarter" idx="5"/>
          </p:nvPr>
        </p:nvSpPr>
        <p:spPr/>
        <p:txBody>
          <a:bodyPr/>
          <a:lstStyle/>
          <a:p>
            <a:fld id="{8FF42BE1-9E7E-42F7-AF3A-69D7D36DC4BC}" type="slidenum">
              <a:rPr lang="en-CA" smtClean="0"/>
              <a:t>41</a:t>
            </a:fld>
            <a:endParaRPr lang="en-CA"/>
          </a:p>
        </p:txBody>
      </p:sp>
    </p:spTree>
    <p:extLst>
      <p:ext uri="{BB962C8B-B14F-4D97-AF65-F5344CB8AC3E}">
        <p14:creationId xmlns:p14="http://schemas.microsoft.com/office/powerpoint/2010/main" val="41647662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CC5CF-7C40-96A5-A18A-0990710763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DAC71C-1446-E868-511B-CC893A7A31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8E3B87-AAB4-989F-D6FD-2B5A6E551A2C}"/>
              </a:ext>
            </a:extLst>
          </p:cNvPr>
          <p:cNvSpPr>
            <a:spLocks noGrp="1"/>
          </p:cNvSpPr>
          <p:nvPr>
            <p:ph type="body" idx="1"/>
          </p:nvPr>
        </p:nvSpPr>
        <p:spPr/>
        <p:txBody>
          <a:bodyPr/>
          <a:lstStyle/>
          <a:p>
            <a:r>
              <a:rPr lang="en-CA" dirty="0"/>
              <a:t>This is the basis of Salon</a:t>
            </a:r>
            <a:r>
              <a:rPr lang="en-US" dirty="0" err="1"/>
              <a:t>é’s</a:t>
            </a:r>
            <a:r>
              <a:rPr lang="en-US" dirty="0"/>
              <a:t> distinction between ‘Simple’ conditionals (consisting of Factual, Generic, and Predictive (which she calls ‘future simple’) and ‘Imaginary’ conditionals.</a:t>
            </a:r>
            <a:endParaRPr lang="en-CA" dirty="0"/>
          </a:p>
        </p:txBody>
      </p:sp>
      <p:sp>
        <p:nvSpPr>
          <p:cNvPr id="4" name="Slide Number Placeholder 3">
            <a:extLst>
              <a:ext uri="{FF2B5EF4-FFF2-40B4-BE49-F238E27FC236}">
                <a16:creationId xmlns:a16="http://schemas.microsoft.com/office/drawing/2014/main" id="{7BD619BC-7844-6613-184A-035518899AB3}"/>
              </a:ext>
            </a:extLst>
          </p:cNvPr>
          <p:cNvSpPr>
            <a:spLocks noGrp="1"/>
          </p:cNvSpPr>
          <p:nvPr>
            <p:ph type="sldNum" sz="quarter" idx="5"/>
          </p:nvPr>
        </p:nvSpPr>
        <p:spPr/>
        <p:txBody>
          <a:bodyPr/>
          <a:lstStyle/>
          <a:p>
            <a:fld id="{8FF42BE1-9E7E-42F7-AF3A-69D7D36DC4BC}" type="slidenum">
              <a:rPr lang="en-CA" smtClean="0"/>
              <a:t>53</a:t>
            </a:fld>
            <a:endParaRPr lang="en-CA"/>
          </a:p>
        </p:txBody>
      </p:sp>
    </p:spTree>
    <p:extLst>
      <p:ext uri="{BB962C8B-B14F-4D97-AF65-F5344CB8AC3E}">
        <p14:creationId xmlns:p14="http://schemas.microsoft.com/office/powerpoint/2010/main" val="18437668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B82FC-869F-EA2D-C5C7-4601C724D6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285B78-7593-B0C1-FF11-8E463B17A0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AD10FB-8A6A-DAAB-E3C5-DE8E7E6FAEC1}"/>
              </a:ext>
            </a:extLst>
          </p:cNvPr>
          <p:cNvSpPr>
            <a:spLocks noGrp="1"/>
          </p:cNvSpPr>
          <p:nvPr>
            <p:ph type="body" idx="1"/>
          </p:nvPr>
        </p:nvSpPr>
        <p:spPr/>
        <p:txBody>
          <a:bodyPr/>
          <a:lstStyle/>
          <a:p>
            <a:r>
              <a:rPr lang="en-CA" dirty="0"/>
              <a:t>This is the basis of Salon</a:t>
            </a:r>
            <a:r>
              <a:rPr lang="en-US" dirty="0" err="1"/>
              <a:t>é’s</a:t>
            </a:r>
            <a:r>
              <a:rPr lang="en-US" dirty="0"/>
              <a:t> distinction between ‘Simple’ conditionals (consisting of Factual, Generic, and Predictive (which she calls ‘future simple’) and ‘Imaginary’ conditionals.</a:t>
            </a:r>
            <a:endParaRPr lang="en-CA" dirty="0"/>
          </a:p>
        </p:txBody>
      </p:sp>
      <p:sp>
        <p:nvSpPr>
          <p:cNvPr id="4" name="Slide Number Placeholder 3">
            <a:extLst>
              <a:ext uri="{FF2B5EF4-FFF2-40B4-BE49-F238E27FC236}">
                <a16:creationId xmlns:a16="http://schemas.microsoft.com/office/drawing/2014/main" id="{21971A90-5B19-9A29-7487-B87A1B5704B4}"/>
              </a:ext>
            </a:extLst>
          </p:cNvPr>
          <p:cNvSpPr>
            <a:spLocks noGrp="1"/>
          </p:cNvSpPr>
          <p:nvPr>
            <p:ph type="sldNum" sz="quarter" idx="5"/>
          </p:nvPr>
        </p:nvSpPr>
        <p:spPr/>
        <p:txBody>
          <a:bodyPr/>
          <a:lstStyle/>
          <a:p>
            <a:fld id="{8FF42BE1-9E7E-42F7-AF3A-69D7D36DC4BC}" type="slidenum">
              <a:rPr lang="en-CA" smtClean="0"/>
              <a:t>54</a:t>
            </a:fld>
            <a:endParaRPr lang="en-CA"/>
          </a:p>
        </p:txBody>
      </p:sp>
    </p:spTree>
    <p:extLst>
      <p:ext uri="{BB962C8B-B14F-4D97-AF65-F5344CB8AC3E}">
        <p14:creationId xmlns:p14="http://schemas.microsoft.com/office/powerpoint/2010/main" val="889066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Boye (2010: 18) notes that a cross-linguistic category should be “notionally coherent”. For example, expressions of indirect evidence have developed from perfects, resultatives, and past tenses in certain languages, but “clearly, the meaning of indirect evidence is notionally distinct from its three source meanings.” </a:t>
            </a:r>
          </a:p>
        </p:txBody>
      </p:sp>
      <p:sp>
        <p:nvSpPr>
          <p:cNvPr id="4" name="Slide Number Placeholder 3"/>
          <p:cNvSpPr>
            <a:spLocks noGrp="1"/>
          </p:cNvSpPr>
          <p:nvPr>
            <p:ph type="sldNum" sz="quarter" idx="5"/>
          </p:nvPr>
        </p:nvSpPr>
        <p:spPr/>
        <p:txBody>
          <a:bodyPr/>
          <a:lstStyle/>
          <a:p>
            <a:fld id="{8FF42BE1-9E7E-42F7-AF3A-69D7D36DC4BC}" type="slidenum">
              <a:rPr lang="en-CA" smtClean="0"/>
              <a:t>6</a:t>
            </a:fld>
            <a:endParaRPr lang="en-CA"/>
          </a:p>
        </p:txBody>
      </p:sp>
    </p:spTree>
    <p:extLst>
      <p:ext uri="{BB962C8B-B14F-4D97-AF65-F5344CB8AC3E}">
        <p14:creationId xmlns:p14="http://schemas.microsoft.com/office/powerpoint/2010/main" val="3253218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FC841-E2AB-7CDF-62D5-E071DEC05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BF2E5-F134-06E1-32EF-93516B2200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A4F02A-0B09-D48C-85BC-766D12F68E3D}"/>
              </a:ext>
            </a:extLst>
          </p:cNvPr>
          <p:cNvSpPr>
            <a:spLocks noGrp="1"/>
          </p:cNvSpPr>
          <p:nvPr>
            <p:ph type="body" idx="1"/>
          </p:nvPr>
        </p:nvSpPr>
        <p:spPr/>
        <p:txBody>
          <a:bodyPr/>
          <a:lstStyle/>
          <a:p>
            <a:r>
              <a:rPr lang="en-CA" dirty="0"/>
              <a:t>Although a cross-linguistic category is notionally coherent, this isn’t necessarily reflected in every language; that is, not every language will evidence every connecting line. When a significant number of languages evidence connecting line 1, but not the others (or at least not 4 and 5), the category of evidentiality will be more useful when describing and comparing those languages. However, when an influential or widely studied language evidences only part of a larger cross-linguistic category (such as English expressing epistemic modality but not evidentiality grammatically) this can obscure the larger category. Choosing to subdivide </a:t>
            </a:r>
            <a:r>
              <a:rPr lang="en-CA" dirty="0" err="1"/>
              <a:t>epistemicity</a:t>
            </a:r>
            <a:r>
              <a:rPr lang="en-CA" dirty="0"/>
              <a:t> into evidentiality and epistemic modality isn’t a matter of right or wrong, only of how useful each choice is for a particular language or group of languages.</a:t>
            </a:r>
          </a:p>
        </p:txBody>
      </p:sp>
      <p:sp>
        <p:nvSpPr>
          <p:cNvPr id="4" name="Slide Number Placeholder 3">
            <a:extLst>
              <a:ext uri="{FF2B5EF4-FFF2-40B4-BE49-F238E27FC236}">
                <a16:creationId xmlns:a16="http://schemas.microsoft.com/office/drawing/2014/main" id="{28E1285D-7BC5-F09A-1DDF-F819F0EB03B4}"/>
              </a:ext>
            </a:extLst>
          </p:cNvPr>
          <p:cNvSpPr>
            <a:spLocks noGrp="1"/>
          </p:cNvSpPr>
          <p:nvPr>
            <p:ph type="sldNum" sz="quarter" idx="5"/>
          </p:nvPr>
        </p:nvSpPr>
        <p:spPr/>
        <p:txBody>
          <a:bodyPr/>
          <a:lstStyle/>
          <a:p>
            <a:fld id="{8FF42BE1-9E7E-42F7-AF3A-69D7D36DC4BC}" type="slidenum">
              <a:rPr lang="en-CA" smtClean="0"/>
              <a:t>7</a:t>
            </a:fld>
            <a:endParaRPr lang="en-CA"/>
          </a:p>
        </p:txBody>
      </p:sp>
    </p:spTree>
    <p:extLst>
      <p:ext uri="{BB962C8B-B14F-4D97-AF65-F5344CB8AC3E}">
        <p14:creationId xmlns:p14="http://schemas.microsoft.com/office/powerpoint/2010/main" val="58949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47F5D-E227-CEE1-3208-DB9B175E0B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859DBB-4CFD-8434-416D-7A1214EAD4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9D53B0-B65A-6191-E405-F1F02DE21B74}"/>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75D2ECBB-816C-FC29-D1A9-8D78D3FB67B0}"/>
              </a:ext>
            </a:extLst>
          </p:cNvPr>
          <p:cNvSpPr>
            <a:spLocks noGrp="1"/>
          </p:cNvSpPr>
          <p:nvPr>
            <p:ph type="sldNum" sz="quarter" idx="5"/>
          </p:nvPr>
        </p:nvSpPr>
        <p:spPr/>
        <p:txBody>
          <a:bodyPr/>
          <a:lstStyle/>
          <a:p>
            <a:fld id="{8FF42BE1-9E7E-42F7-AF3A-69D7D36DC4BC}" type="slidenum">
              <a:rPr lang="en-CA" smtClean="0"/>
              <a:t>8</a:t>
            </a:fld>
            <a:endParaRPr lang="en-CA"/>
          </a:p>
        </p:txBody>
      </p:sp>
    </p:spTree>
    <p:extLst>
      <p:ext uri="{BB962C8B-B14F-4D97-AF65-F5344CB8AC3E}">
        <p14:creationId xmlns:p14="http://schemas.microsoft.com/office/powerpoint/2010/main" val="650877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F7A60-E3FD-DCE2-100E-9E5E5F2AF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9963BA-BF71-34DF-4F38-C0310420E6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C7C389-CFC0-3D04-A710-5C932CF184D4}"/>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42BA58C9-4FE5-1BBE-7A44-A3F555640EE1}"/>
              </a:ext>
            </a:extLst>
          </p:cNvPr>
          <p:cNvSpPr>
            <a:spLocks noGrp="1"/>
          </p:cNvSpPr>
          <p:nvPr>
            <p:ph type="sldNum" sz="quarter" idx="5"/>
          </p:nvPr>
        </p:nvSpPr>
        <p:spPr/>
        <p:txBody>
          <a:bodyPr/>
          <a:lstStyle/>
          <a:p>
            <a:fld id="{8FF42BE1-9E7E-42F7-AF3A-69D7D36DC4BC}" type="slidenum">
              <a:rPr lang="en-CA" smtClean="0"/>
              <a:t>9</a:t>
            </a:fld>
            <a:endParaRPr lang="en-CA"/>
          </a:p>
        </p:txBody>
      </p:sp>
    </p:spTree>
    <p:extLst>
      <p:ext uri="{BB962C8B-B14F-4D97-AF65-F5344CB8AC3E}">
        <p14:creationId xmlns:p14="http://schemas.microsoft.com/office/powerpoint/2010/main" val="2569224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single-language semantic map, the rectangle indicates the various functions of constructions containing </a:t>
            </a:r>
            <a:r>
              <a:rPr lang="en-US" i="1" dirty="0"/>
              <a:t>if</a:t>
            </a:r>
            <a:r>
              <a:rPr lang="en-US" i="0" dirty="0"/>
              <a:t> in the protasis. This also happens to coincide with </a:t>
            </a:r>
            <a:r>
              <a:rPr lang="en-US" dirty="0"/>
              <a:t>the domain of conditionality as this is commonly understood. This is a huge oversimplification; I haven’t included epistemological conditionals, in which </a:t>
            </a:r>
            <a:r>
              <a:rPr lang="en-US" i="1" dirty="0"/>
              <a:t>q</a:t>
            </a:r>
            <a:r>
              <a:rPr lang="en-US" i="0" dirty="0"/>
              <a:t> is a conclusion rather than a prediction (If the light is on, she is at home), nor have I included bi-conditionals or concessive conditionals. In part this is because data about these functions is particularly hard to find, and in part I need to keep the maps simple for the purposes of a short presentation. I also haven’t yet demonstrated that each of the functions is unique, that is, expressed in at least one language by a single construction.</a:t>
            </a:r>
            <a:endParaRPr lang="en-CA" dirty="0"/>
          </a:p>
        </p:txBody>
      </p:sp>
      <p:sp>
        <p:nvSpPr>
          <p:cNvPr id="4" name="Slide Number Placeholder 3"/>
          <p:cNvSpPr>
            <a:spLocks noGrp="1"/>
          </p:cNvSpPr>
          <p:nvPr>
            <p:ph type="sldNum" sz="quarter" idx="5"/>
          </p:nvPr>
        </p:nvSpPr>
        <p:spPr/>
        <p:txBody>
          <a:bodyPr/>
          <a:lstStyle/>
          <a:p>
            <a:fld id="{8FF42BE1-9E7E-42F7-AF3A-69D7D36DC4BC}" type="slidenum">
              <a:rPr lang="en-CA" smtClean="0"/>
              <a:t>14</a:t>
            </a:fld>
            <a:endParaRPr lang="en-CA"/>
          </a:p>
        </p:txBody>
      </p:sp>
    </p:spTree>
    <p:extLst>
      <p:ext uri="{BB962C8B-B14F-4D97-AF65-F5344CB8AC3E}">
        <p14:creationId xmlns:p14="http://schemas.microsoft.com/office/powerpoint/2010/main" val="446842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D4A45-1442-3182-8E8E-1B6B940B3D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D210F-1180-F355-98EB-8665CF684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E66C7B-FFE6-C017-12C5-5AD62E88B15D}"/>
              </a:ext>
            </a:extLst>
          </p:cNvPr>
          <p:cNvSpPr>
            <a:spLocks noGrp="1"/>
          </p:cNvSpPr>
          <p:nvPr>
            <p:ph type="body" idx="1"/>
          </p:nvPr>
        </p:nvSpPr>
        <p:spPr/>
        <p:txBody>
          <a:bodyPr/>
          <a:lstStyle/>
          <a:p>
            <a:r>
              <a:rPr lang="en-US" dirty="0"/>
              <a:t>The rectangles around ‘since, as’ and ‘when’ indicate that these are domains in their own right. Together, these form part of a broader temporal semantic field.</a:t>
            </a:r>
            <a:endParaRPr lang="en-CA" dirty="0"/>
          </a:p>
        </p:txBody>
      </p:sp>
      <p:sp>
        <p:nvSpPr>
          <p:cNvPr id="4" name="Slide Number Placeholder 3">
            <a:extLst>
              <a:ext uri="{FF2B5EF4-FFF2-40B4-BE49-F238E27FC236}">
                <a16:creationId xmlns:a16="http://schemas.microsoft.com/office/drawing/2014/main" id="{5189A871-DF88-AFB4-EFE5-2669A7767138}"/>
              </a:ext>
            </a:extLst>
          </p:cNvPr>
          <p:cNvSpPr>
            <a:spLocks noGrp="1"/>
          </p:cNvSpPr>
          <p:nvPr>
            <p:ph type="sldNum" sz="quarter" idx="5"/>
          </p:nvPr>
        </p:nvSpPr>
        <p:spPr/>
        <p:txBody>
          <a:bodyPr/>
          <a:lstStyle/>
          <a:p>
            <a:fld id="{8FF42BE1-9E7E-42F7-AF3A-69D7D36DC4BC}" type="slidenum">
              <a:rPr lang="en-CA" smtClean="0"/>
              <a:t>15</a:t>
            </a:fld>
            <a:endParaRPr lang="en-CA"/>
          </a:p>
        </p:txBody>
      </p:sp>
    </p:spTree>
    <p:extLst>
      <p:ext uri="{BB962C8B-B14F-4D97-AF65-F5344CB8AC3E}">
        <p14:creationId xmlns:p14="http://schemas.microsoft.com/office/powerpoint/2010/main" val="3884884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7FF03-87E7-4167-AA4E-AB4A7775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2F7F6A-3948-5ADF-E3FD-08FFEC5A41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CE8C23-D2FB-C020-E4DC-9C68FF4DC134}"/>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32E9E394-C15F-B142-D1D6-B5F0A409954D}"/>
              </a:ext>
            </a:extLst>
          </p:cNvPr>
          <p:cNvSpPr>
            <a:spLocks noGrp="1"/>
          </p:cNvSpPr>
          <p:nvPr>
            <p:ph type="sldNum" sz="quarter" idx="5"/>
          </p:nvPr>
        </p:nvSpPr>
        <p:spPr/>
        <p:txBody>
          <a:bodyPr/>
          <a:lstStyle/>
          <a:p>
            <a:fld id="{8FF42BE1-9E7E-42F7-AF3A-69D7D36DC4BC}" type="slidenum">
              <a:rPr lang="en-CA" smtClean="0"/>
              <a:t>17</a:t>
            </a:fld>
            <a:endParaRPr lang="en-CA"/>
          </a:p>
        </p:txBody>
      </p:sp>
    </p:spTree>
    <p:extLst>
      <p:ext uri="{BB962C8B-B14F-4D97-AF65-F5344CB8AC3E}">
        <p14:creationId xmlns:p14="http://schemas.microsoft.com/office/powerpoint/2010/main" val="3045143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99659-70CA-5583-FD83-98EFE9FC18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C5519ED4-D45F-20F1-BCC7-70BAE0675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F6F96CB-5F37-7172-9C75-A4CFE4EF7962}"/>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D1D9F1B6-B285-47BE-B2F7-66B2126217B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05D0BA3-731F-5711-23A8-F6D47F99F850}"/>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310790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04290-3380-6ACD-305E-46FF657EA7C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ADE5758-71E4-9A3E-A072-C02F169B1F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F9EF24E-8347-4048-8724-1FD06ADD42C5}"/>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5104D2B9-435B-D3C5-1F36-EDB01BAB2CB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AFEC66A-662C-1148-67F1-991CB36140DA}"/>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48237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394B8F-9233-EB2B-D49E-1788574222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1B0154C-2018-159F-1D75-8BFBFD5502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D6A78A8-3760-35E2-D1BF-16FB19215713}"/>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54D24B2E-FB89-9D7F-BC3C-54E571CB1F4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6BF885-8835-4EF7-86C1-12C41DFCBF6F}"/>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2580801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7C700-40D8-2F4C-D910-3D0F9E196F6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E18A9DF-0FAC-2CBC-5593-ACEBC7D609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7EF519-0F77-B8A7-9992-981B60C2D496}"/>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DAD069D1-5027-341C-4333-32F9DBB89A8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16C15A-573B-8AF7-61CF-BAE7FD031D4B}"/>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166491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BDCA-08CA-57E8-1755-73249AF044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1664187-56F6-9C24-E0F3-24EB03C7A8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E16C3E-A64B-748A-BCB1-3A9D833D0812}"/>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1B9DD6D8-4579-C212-9999-C096866F5D2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F1E20A0-B9B4-58D8-BF06-D381632EEA62}"/>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1811860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2476D-B7C9-4CB3-315C-3FEF17DB63A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ED8046C-10D2-22F7-5CC4-0C83BD97B4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046FB5C-4A6F-C7D2-BC98-F565C6447C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C525D23-1A4A-9E3A-1265-5642050F8145}"/>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6" name="Footer Placeholder 5">
            <a:extLst>
              <a:ext uri="{FF2B5EF4-FFF2-40B4-BE49-F238E27FC236}">
                <a16:creationId xmlns:a16="http://schemas.microsoft.com/office/drawing/2014/main" id="{A2298E06-8FE1-08CA-0ABB-1E2494C0163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E33A0A0-5D1C-D13B-6A63-2255EE7E9D0F}"/>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67984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6A44F-A07D-BEF7-AD1B-6AFE73A3C1EA}"/>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E9E058C-EAB5-D41A-81A2-7946223B86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8A9BB-0637-0EED-1E87-6EC38A79E0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69D7787A-208E-A0D0-2900-F3135BD544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D548C4-D819-6B7D-005E-E463792F0D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A82F1214-60CE-83F7-6863-A0838D5A207C}"/>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8" name="Footer Placeholder 7">
            <a:extLst>
              <a:ext uri="{FF2B5EF4-FFF2-40B4-BE49-F238E27FC236}">
                <a16:creationId xmlns:a16="http://schemas.microsoft.com/office/drawing/2014/main" id="{CD334062-F26B-2C10-6BDE-6E7790AA9998}"/>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AB6034B-FE16-E126-D9BB-F016B7ABD67F}"/>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58971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917DF-85AB-923E-DE82-B86DA1055643}"/>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BCDAC12-B5A5-79DA-CA5A-8AB459163430}"/>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4" name="Footer Placeholder 3">
            <a:extLst>
              <a:ext uri="{FF2B5EF4-FFF2-40B4-BE49-F238E27FC236}">
                <a16:creationId xmlns:a16="http://schemas.microsoft.com/office/drawing/2014/main" id="{C890285E-2233-E908-5CD1-B8E048B46F8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FE55D4B-483C-F417-1974-AFCB59C73D10}"/>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333015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BAB8BD-FFAE-66A1-FDBD-E5D6622D07F5}"/>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3" name="Footer Placeholder 2">
            <a:extLst>
              <a:ext uri="{FF2B5EF4-FFF2-40B4-BE49-F238E27FC236}">
                <a16:creationId xmlns:a16="http://schemas.microsoft.com/office/drawing/2014/main" id="{F0A081B9-E6D9-1D3B-9912-4B52684298BA}"/>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1B19D63-5D2C-133A-3CAD-24D1C6BB07AE}"/>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876480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3A039-BAA7-9F0F-B45B-30FFD2CDA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10CA25F6-42B4-E55C-C032-25501CDD3C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B05B9CE6-34C3-BA3F-1AB1-8E123A5E4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A77ABB-48F5-82FF-86A5-D252F9812946}"/>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6" name="Footer Placeholder 5">
            <a:extLst>
              <a:ext uri="{FF2B5EF4-FFF2-40B4-BE49-F238E27FC236}">
                <a16:creationId xmlns:a16="http://schemas.microsoft.com/office/drawing/2014/main" id="{7514B216-9CF7-7380-84D2-06CA8C0300A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662CA97-433D-BAA2-BC33-DCCA249C3201}"/>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2393883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022CE-6AB9-28FB-8C83-98E34EE149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1601B24B-465F-2570-781A-E2EE4FCDF4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7F3B263-49EE-30F7-4E16-B25D8F565B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0B11CA-582D-C5AD-FB6C-6195686AD628}"/>
              </a:ext>
            </a:extLst>
          </p:cNvPr>
          <p:cNvSpPr>
            <a:spLocks noGrp="1"/>
          </p:cNvSpPr>
          <p:nvPr>
            <p:ph type="dt" sz="half" idx="10"/>
          </p:nvPr>
        </p:nvSpPr>
        <p:spPr/>
        <p:txBody>
          <a:bodyPr/>
          <a:lstStyle/>
          <a:p>
            <a:fld id="{8EDF9126-2FE8-42F6-B72B-4B5956015450}" type="datetimeFigureOut">
              <a:rPr lang="en-CA" smtClean="0"/>
              <a:t>2025-10-25</a:t>
            </a:fld>
            <a:endParaRPr lang="en-CA"/>
          </a:p>
        </p:txBody>
      </p:sp>
      <p:sp>
        <p:nvSpPr>
          <p:cNvPr id="6" name="Footer Placeholder 5">
            <a:extLst>
              <a:ext uri="{FF2B5EF4-FFF2-40B4-BE49-F238E27FC236}">
                <a16:creationId xmlns:a16="http://schemas.microsoft.com/office/drawing/2014/main" id="{0EB00207-B4C6-23DD-13CB-42987443E81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BCF5B13-11D0-47B7-8C98-0FB6AB5FD931}"/>
              </a:ext>
            </a:extLst>
          </p:cNvPr>
          <p:cNvSpPr>
            <a:spLocks noGrp="1"/>
          </p:cNvSpPr>
          <p:nvPr>
            <p:ph type="sldNum" sz="quarter" idx="12"/>
          </p:nvPr>
        </p:nvSpPr>
        <p:spPr/>
        <p:txBody>
          <a:bodyPr/>
          <a:lstStyle/>
          <a:p>
            <a:fld id="{818B4B6F-C701-45C3-A5A7-E94306C2C00A}" type="slidenum">
              <a:rPr lang="en-CA" smtClean="0"/>
              <a:t>‹#›</a:t>
            </a:fld>
            <a:endParaRPr lang="en-CA"/>
          </a:p>
        </p:txBody>
      </p:sp>
    </p:spTree>
    <p:extLst>
      <p:ext uri="{BB962C8B-B14F-4D97-AF65-F5344CB8AC3E}">
        <p14:creationId xmlns:p14="http://schemas.microsoft.com/office/powerpoint/2010/main" val="3825438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8749E-4C3B-D8D1-836D-417DBAED5F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29FA444-1BB6-FF6C-D211-C85DF32CC5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2BFAB28-71A2-B71B-4569-0CD42F2381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DF9126-2FE8-42F6-B72B-4B5956015450}" type="datetimeFigureOut">
              <a:rPr lang="en-CA" smtClean="0"/>
              <a:t>2025-10-25</a:t>
            </a:fld>
            <a:endParaRPr lang="en-CA"/>
          </a:p>
        </p:txBody>
      </p:sp>
      <p:sp>
        <p:nvSpPr>
          <p:cNvPr id="5" name="Footer Placeholder 4">
            <a:extLst>
              <a:ext uri="{FF2B5EF4-FFF2-40B4-BE49-F238E27FC236}">
                <a16:creationId xmlns:a16="http://schemas.microsoft.com/office/drawing/2014/main" id="{AF7BEF43-4518-927B-8839-263D599093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E3D9FEA6-2827-E0D5-3A46-ABC3E99C30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8B4B6F-C701-45C3-A5A7-E94306C2C00A}" type="slidenum">
              <a:rPr lang="en-CA" smtClean="0"/>
              <a:t>‹#›</a:t>
            </a:fld>
            <a:endParaRPr lang="en-CA"/>
          </a:p>
        </p:txBody>
      </p:sp>
    </p:spTree>
    <p:extLst>
      <p:ext uri="{BB962C8B-B14F-4D97-AF65-F5344CB8AC3E}">
        <p14:creationId xmlns:p14="http://schemas.microsoft.com/office/powerpoint/2010/main" val="219429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dx.doi.org/10.1007/978-981-99-5690-6_19"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EE849-99F4-8C4F-076B-C87FE15343E3}"/>
              </a:ext>
            </a:extLst>
          </p:cNvPr>
          <p:cNvSpPr>
            <a:spLocks noGrp="1"/>
          </p:cNvSpPr>
          <p:nvPr>
            <p:ph type="ctrTitle"/>
          </p:nvPr>
        </p:nvSpPr>
        <p:spPr>
          <a:xfrm>
            <a:off x="776747" y="1122363"/>
            <a:ext cx="10707329" cy="1738824"/>
          </a:xfrm>
        </p:spPr>
        <p:txBody>
          <a:bodyPr>
            <a:normAutofit fontScale="90000"/>
          </a:bodyPr>
          <a:lstStyle/>
          <a:p>
            <a:r>
              <a:rPr lang="en-CA" b="1" dirty="0">
                <a:latin typeface="Calibri" panose="020F0502020204030204" pitchFamily="34" charset="0"/>
                <a:ea typeface="Calibri" panose="020F0502020204030204" pitchFamily="34" charset="0"/>
                <a:cs typeface="Calibri" panose="020F0502020204030204" pitchFamily="34" charset="0"/>
              </a:rPr>
              <a:t>Clarifying the limits of conditionality using semantic map analysis</a:t>
            </a:r>
            <a:endParaRPr lang="en-CA"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338B7C73-1FCC-77D9-9BDE-A2F290B009F7}"/>
              </a:ext>
            </a:extLst>
          </p:cNvPr>
          <p:cNvSpPr>
            <a:spLocks noGrp="1"/>
          </p:cNvSpPr>
          <p:nvPr>
            <p:ph type="subTitle" idx="1"/>
          </p:nvPr>
        </p:nvSpPr>
        <p:spPr>
          <a:xfrm>
            <a:off x="1524000" y="3996814"/>
            <a:ext cx="9144000" cy="1260986"/>
          </a:xfrm>
        </p:spPr>
        <p:txBody>
          <a:bodyPr/>
          <a:lstStyle/>
          <a:p>
            <a:r>
              <a:rPr lang="en-CA" dirty="0">
                <a:latin typeface="Calibri" panose="020F0502020204030204" pitchFamily="34" charset="0"/>
                <a:ea typeface="Calibri" panose="020F0502020204030204" pitchFamily="34" charset="0"/>
                <a:cs typeface="Calibri" panose="020F0502020204030204" pitchFamily="34" charset="0"/>
              </a:rPr>
              <a:t>Steve Nicolle</a:t>
            </a:r>
          </a:p>
          <a:p>
            <a:r>
              <a:rPr lang="en-CA" dirty="0">
                <a:latin typeface="Calibri" panose="020F0502020204030204" pitchFamily="34" charset="0"/>
                <a:ea typeface="Calibri" panose="020F0502020204030204" pitchFamily="34" charset="0"/>
                <a:cs typeface="Calibri" panose="020F0502020204030204" pitchFamily="34" charset="0"/>
              </a:rPr>
              <a:t>Canada Institute of Linguistics and SIL Global</a:t>
            </a:r>
          </a:p>
        </p:txBody>
      </p:sp>
    </p:spTree>
    <p:extLst>
      <p:ext uri="{BB962C8B-B14F-4D97-AF65-F5344CB8AC3E}">
        <p14:creationId xmlns:p14="http://schemas.microsoft.com/office/powerpoint/2010/main" val="4162236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57EDCE-DEAF-9ED7-3BEB-F91B12DC3E73}"/>
              </a:ext>
            </a:extLst>
          </p:cNvPr>
          <p:cNvSpPr>
            <a:spLocks noGrp="1"/>
          </p:cNvSpPr>
          <p:nvPr>
            <p:ph idx="1"/>
          </p:nvPr>
        </p:nvSpPr>
        <p:spPr>
          <a:xfrm>
            <a:off x="555171" y="337457"/>
            <a:ext cx="11255829" cy="6291943"/>
          </a:xfrm>
        </p:spPr>
        <p:txBody>
          <a:bodyPr>
            <a:noAutofit/>
          </a:bodyPr>
          <a:lstStyle/>
          <a:p>
            <a:pPr marL="0" indent="0">
              <a:buNone/>
            </a:pPr>
            <a:r>
              <a:rPr lang="en-CA" sz="2600" b="1" dirty="0">
                <a:latin typeface="Calibri" panose="020F0502020204030204" pitchFamily="34" charset="0"/>
                <a:ea typeface="Calibri" panose="020F0502020204030204" pitchFamily="34" charset="0"/>
                <a:cs typeface="Calibri" panose="020F0502020204030204" pitchFamily="34" charset="0"/>
              </a:rPr>
              <a:t>Aims and Methodology</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600" b="1" dirty="0">
              <a:latin typeface="Calibri" panose="020F0502020204030204" pitchFamily="34" charset="0"/>
              <a:ea typeface="Calibri" panose="020F0502020204030204" pitchFamily="34" charset="0"/>
              <a:cs typeface="Calibri" panose="020F0502020204030204" pitchFamily="34" charset="0"/>
            </a:endParaRPr>
          </a:p>
          <a:p>
            <a:pPr>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Focus on the internal distinctions within the semantic domain of conditionality.</a:t>
            </a:r>
          </a:p>
          <a:p>
            <a:pPr>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Use semantic maps that show how these internal distinctions are encoded in different languages.</a:t>
            </a:r>
          </a:p>
          <a:p>
            <a:pPr>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Data: Primarily non-European (African) languages, based on availability of descriptions.</a:t>
            </a:r>
          </a:p>
          <a:p>
            <a:pPr>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Identify broad (non-exhaustive) typologies of conditionals and related categories.</a:t>
            </a:r>
          </a:p>
          <a:p>
            <a:pPr>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Argue that CONDITIONAL is not a natural, pre-determined category, but is rather one among various possible comparative concepts.</a:t>
            </a:r>
            <a:endParaRPr lang="en-CA"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9265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299EF-2F44-A8DB-D82D-A946AEA13651}"/>
            </a:ext>
          </a:extLst>
        </p:cNvPr>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C3236F-AD95-E85E-92E1-165B1C34B85E}"/>
              </a:ext>
            </a:extLst>
          </p:cNvPr>
          <p:cNvSpPr txBox="1">
            <a:spLocks/>
          </p:cNvSpPr>
          <p:nvPr/>
        </p:nvSpPr>
        <p:spPr>
          <a:xfrm>
            <a:off x="511619" y="375156"/>
            <a:ext cx="11151678" cy="7025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latin typeface="Calibri" panose="020F0502020204030204" pitchFamily="34" charset="0"/>
                <a:ea typeface="Calibri" panose="020F0502020204030204" pitchFamily="34" charset="0"/>
                <a:cs typeface="Calibri" panose="020F0502020204030204" pitchFamily="34" charset="0"/>
              </a:rPr>
              <a:t>Internal distinctions: Four classifications of conditional meanings</a:t>
            </a:r>
            <a:endParaRPr lang="en-CA" sz="24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AA735FDF-6270-379E-4282-4799A43D4338}"/>
              </a:ext>
            </a:extLst>
          </p:cNvPr>
          <p:cNvGraphicFramePr>
            <a:graphicFrameLocks noGrp="1"/>
          </p:cNvGraphicFramePr>
          <p:nvPr>
            <p:extLst>
              <p:ext uri="{D42A27DB-BD31-4B8C-83A1-F6EECF244321}">
                <p14:modId xmlns:p14="http://schemas.microsoft.com/office/powerpoint/2010/main" val="994964021"/>
              </p:ext>
            </p:extLst>
          </p:nvPr>
        </p:nvGraphicFramePr>
        <p:xfrm>
          <a:off x="511621" y="1158650"/>
          <a:ext cx="11151678" cy="5324194"/>
        </p:xfrm>
        <a:graphic>
          <a:graphicData uri="http://schemas.openxmlformats.org/drawingml/2006/table">
            <a:tbl>
              <a:tblPr/>
              <a:tblGrid>
                <a:gridCol w="1284522">
                  <a:extLst>
                    <a:ext uri="{9D8B030D-6E8A-4147-A177-3AD203B41FA5}">
                      <a16:colId xmlns:a16="http://schemas.microsoft.com/office/drawing/2014/main" val="3582429209"/>
                    </a:ext>
                  </a:extLst>
                </a:gridCol>
                <a:gridCol w="1824975">
                  <a:extLst>
                    <a:ext uri="{9D8B030D-6E8A-4147-A177-3AD203B41FA5}">
                      <a16:colId xmlns:a16="http://schemas.microsoft.com/office/drawing/2014/main" val="3966308455"/>
                    </a:ext>
                  </a:extLst>
                </a:gridCol>
                <a:gridCol w="1952368">
                  <a:extLst>
                    <a:ext uri="{9D8B030D-6E8A-4147-A177-3AD203B41FA5}">
                      <a16:colId xmlns:a16="http://schemas.microsoft.com/office/drawing/2014/main" val="119935751"/>
                    </a:ext>
                  </a:extLst>
                </a:gridCol>
                <a:gridCol w="1324904">
                  <a:extLst>
                    <a:ext uri="{9D8B030D-6E8A-4147-A177-3AD203B41FA5}">
                      <a16:colId xmlns:a16="http://schemas.microsoft.com/office/drawing/2014/main" val="443487966"/>
                    </a:ext>
                  </a:extLst>
                </a:gridCol>
                <a:gridCol w="1636010">
                  <a:extLst>
                    <a:ext uri="{9D8B030D-6E8A-4147-A177-3AD203B41FA5}">
                      <a16:colId xmlns:a16="http://schemas.microsoft.com/office/drawing/2014/main" val="4218709707"/>
                    </a:ext>
                  </a:extLst>
                </a:gridCol>
                <a:gridCol w="1722955">
                  <a:extLst>
                    <a:ext uri="{9D8B030D-6E8A-4147-A177-3AD203B41FA5}">
                      <a16:colId xmlns:a16="http://schemas.microsoft.com/office/drawing/2014/main" val="1443589938"/>
                    </a:ext>
                  </a:extLst>
                </a:gridCol>
                <a:gridCol w="1405944">
                  <a:extLst>
                    <a:ext uri="{9D8B030D-6E8A-4147-A177-3AD203B41FA5}">
                      <a16:colId xmlns:a16="http://schemas.microsoft.com/office/drawing/2014/main" val="1314443864"/>
                    </a:ext>
                  </a:extLst>
                </a:gridCol>
              </a:tblGrid>
              <a:tr h="715649">
                <a:tc gridSpan="2">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Thompson, Longacre</a:t>
                      </a: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&amp; Hwang (2007)</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Taylor (1997)</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gridSpan="2">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Saloné (1979)</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tc gridSpan="2">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Feuillet (2006)</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4258016049"/>
                  </a:ext>
                </a:extLst>
              </a:tr>
              <a:tr h="373031">
                <a:tc rowSpan="3">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Reality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Present</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3">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4" gridSpan="2">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Simple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4" hMerge="1">
                  <a:txBody>
                    <a:bodyPr/>
                    <a:lstStyle/>
                    <a:p>
                      <a:endParaRPr lang="en-CA"/>
                    </a:p>
                  </a:txBody>
                  <a:tcPr/>
                </a:tc>
                <a:tc rowSpan="3">
                  <a:txBody>
                    <a:bodyPr/>
                    <a:lstStyle/>
                    <a:p>
                      <a:pPr algn="ctr" rtl="0">
                        <a:lnSpc>
                          <a:spcPct val="115000"/>
                        </a:lnSpc>
                        <a:buNone/>
                      </a:pPr>
                      <a:br>
                        <a:rPr lang="fr-FR" sz="2000" dirty="0">
                          <a:effectLst/>
                          <a:latin typeface="Calibri" panose="020F0502020204030204" pitchFamily="34" charset="0"/>
                          <a:ea typeface="Calibri" panose="020F0502020204030204" pitchFamily="34" charset="0"/>
                          <a:cs typeface="Calibri" panose="020F0502020204030204" pitchFamily="34" charset="0"/>
                        </a:rPr>
                      </a:b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Réalité</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Équatif</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1036757686"/>
                  </a:ext>
                </a:extLst>
              </a:tr>
              <a:tr h="715649">
                <a:tc vMerge="1">
                  <a:txBody>
                    <a:bodyPr/>
                    <a:lstStyle/>
                    <a:p>
                      <a:endParaRPr lang="en-CA"/>
                    </a:p>
                  </a:txBody>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Habitual/ Generic</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gridSpan="2" vMerge="1">
                  <a:txBody>
                    <a:bodyPr/>
                    <a:lstStyle/>
                    <a:p>
                      <a:endParaRPr lang="en-CA"/>
                    </a:p>
                  </a:txBody>
                  <a:tcPr/>
                </a:tc>
                <a:tc hMerge="1" vMerge="1">
                  <a:txBody>
                    <a:bodyPr/>
                    <a:lstStyle/>
                    <a:p>
                      <a:endParaRPr lang="en-CA"/>
                    </a:p>
                  </a:txBody>
                  <a:tcPr/>
                </a:tc>
                <a:tc vMerge="1">
                  <a:txBody>
                    <a:bodyPr/>
                    <a:lstStyle/>
                    <a:p>
                      <a:endParaRPr lang="en-CA"/>
                    </a:p>
                  </a:txBody>
                  <a:tcPr/>
                </a:tc>
                <a:tc>
                  <a:txBody>
                    <a:bodyPr/>
                    <a:lstStyle/>
                    <a:p>
                      <a:pPr algn="ctr" rtl="0">
                        <a:lnSpc>
                          <a:spcPct val="100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Temporel/ Causal</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2473801"/>
                  </a:ext>
                </a:extLst>
              </a:tr>
              <a:tr h="654821">
                <a:tc vMerge="1">
                  <a:txBody>
                    <a:bodyPr/>
                    <a:lstStyle/>
                    <a:p>
                      <a:endParaRPr lang="en-CA"/>
                    </a:p>
                  </a:txBody>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Past</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gridSpan="2" vMerge="1">
                  <a:txBody>
                    <a:bodyPr/>
                    <a:lstStyle/>
                    <a:p>
                      <a:endParaRPr lang="en-CA"/>
                    </a:p>
                  </a:txBody>
                  <a:tcPr/>
                </a:tc>
                <a:tc hMerge="1" vMerge="1">
                  <a:txBody>
                    <a:bodyPr/>
                    <a:lstStyle/>
                    <a:p>
                      <a:endParaRPr lang="en-CA"/>
                    </a:p>
                  </a:txBody>
                  <a:tcPr/>
                </a:tc>
                <a:tc vMerge="1">
                  <a:txBody>
                    <a:bodyPr/>
                    <a:lstStyle/>
                    <a:p>
                      <a:endParaRPr lang="en-CA"/>
                    </a:p>
                  </a:txBody>
                  <a:tcPr/>
                </a:tc>
                <a:tc>
                  <a:txBody>
                    <a:bodyPr/>
                    <a:lstStyle/>
                    <a:p>
                      <a:pPr algn="ctr" rtl="0">
                        <a:lnSpc>
                          <a:spcPct val="115000"/>
                        </a:lnSpc>
                        <a:buNone/>
                      </a:pPr>
                      <a:r>
                        <a:rPr lang="fr-FR" sz="2000">
                          <a:effectLst/>
                          <a:latin typeface="Calibri" panose="020F0502020204030204" pitchFamily="34" charset="0"/>
                          <a:ea typeface="Calibri" panose="020F0502020204030204" pitchFamily="34" charset="0"/>
                          <a:cs typeface="Calibri" panose="020F0502020204030204" pitchFamily="34" charset="0"/>
                        </a:rPr>
                        <a:t>Réelle</a:t>
                      </a:r>
                      <a:endParaRPr lang="en-CA" sz="200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866154638"/>
                  </a:ext>
                </a:extLst>
              </a:tr>
              <a:tr h="701366">
                <a:tc rowSpan="4">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Unreality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Predictive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gridSpan="2" vMerge="1">
                  <a:txBody>
                    <a:bodyPr/>
                    <a:lstStyle/>
                    <a:p>
                      <a:endParaRPr lang="en-CA"/>
                    </a:p>
                  </a:txBody>
                  <a:tcPr/>
                </a:tc>
                <a:tc hMerge="1" vMerge="1">
                  <a:txBody>
                    <a:bodyPr/>
                    <a:lstStyle/>
                    <a:p>
                      <a:endParaRPr lang="en-CA"/>
                    </a:p>
                  </a:txBody>
                  <a:tcPr/>
                </a:tc>
                <a:tc rowSpan="2">
                  <a:txBody>
                    <a:bodyPr/>
                    <a:lstStyle/>
                    <a:p>
                      <a:pPr algn="ctr" rtl="0">
                        <a:lnSpc>
                          <a:spcPct val="115000"/>
                        </a:lnSpc>
                        <a:buNone/>
                      </a:pP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Zone transitoire</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Éventuel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1964262408"/>
                  </a:ext>
                </a:extLst>
              </a:tr>
              <a:tr h="715649">
                <a:tc vMerge="1">
                  <a:txBody>
                    <a:bodyPr/>
                    <a:lstStyle/>
                    <a:p>
                      <a:endParaRPr lang="en-CA"/>
                    </a:p>
                  </a:txBody>
                  <a:tcPr/>
                </a:tc>
                <a:tc>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rowSpan="3">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Imaginary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Potentiel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629318533"/>
                  </a:ext>
                </a:extLst>
              </a:tr>
              <a:tr h="715649">
                <a:tc vMerge="1">
                  <a:txBody>
                    <a:bodyPr/>
                    <a:lstStyle/>
                    <a:p>
                      <a:endParaRPr lang="en-CA"/>
                    </a:p>
                  </a:txBody>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Hypothétique</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L'irréalisable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992377743"/>
                  </a:ext>
                </a:extLst>
              </a:tr>
              <a:tr h="715649">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L'irréalisé</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268157252"/>
                  </a:ext>
                </a:extLst>
              </a:tr>
            </a:tbl>
          </a:graphicData>
        </a:graphic>
      </p:graphicFrame>
    </p:spTree>
    <p:extLst>
      <p:ext uri="{BB962C8B-B14F-4D97-AF65-F5344CB8AC3E}">
        <p14:creationId xmlns:p14="http://schemas.microsoft.com/office/powerpoint/2010/main" val="3978223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EE3FA-AC34-8796-5E8F-23FB850FB3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45DEA8-CF2B-BE12-C8D0-58BEC7A01032}"/>
              </a:ext>
            </a:extLst>
          </p:cNvPr>
          <p:cNvSpPr>
            <a:spLocks noGrp="1"/>
          </p:cNvSpPr>
          <p:nvPr>
            <p:ph idx="1"/>
          </p:nvPr>
        </p:nvSpPr>
        <p:spPr>
          <a:xfrm>
            <a:off x="555171" y="337457"/>
            <a:ext cx="11255829" cy="6291943"/>
          </a:xfrm>
        </p:spPr>
        <p:txBody>
          <a:bodyPr>
            <a:noAutofit/>
          </a:bodyPr>
          <a:lstStyle/>
          <a:p>
            <a:pPr marL="0" indent="0">
              <a:buNone/>
            </a:pPr>
            <a:r>
              <a:rPr lang="en-CA" sz="2600" b="1" dirty="0">
                <a:latin typeface="Calibri" panose="020F0502020204030204" pitchFamily="34" charset="0"/>
                <a:ea typeface="Calibri" panose="020F0502020204030204" pitchFamily="34" charset="0"/>
                <a:cs typeface="Calibri" panose="020F0502020204030204" pitchFamily="34" charset="0"/>
              </a:rPr>
              <a:t>Conditional meanings in English</a:t>
            </a:r>
            <a:r>
              <a:rPr lang="en-CA" sz="2400" b="1" dirty="0">
                <a:latin typeface="Calibri" panose="020F0502020204030204" pitchFamily="34" charset="0"/>
                <a:ea typeface="Calibri" panose="020F0502020204030204" pitchFamily="34" charset="0"/>
                <a:cs typeface="Calibri" panose="020F0502020204030204" pitchFamily="34" charset="0"/>
              </a:rPr>
              <a:t> </a:t>
            </a:r>
            <a:r>
              <a:rPr lang="en-CA" sz="2400" dirty="0">
                <a:latin typeface="Calibri" panose="020F0502020204030204" pitchFamily="34" charset="0"/>
                <a:ea typeface="Calibri" panose="020F0502020204030204" pitchFamily="34" charset="0"/>
                <a:cs typeface="Calibri" panose="020F0502020204030204" pitchFamily="34" charset="0"/>
              </a:rPr>
              <a:t>(adapted from Thompson, Longacre &amp; Hwang 2007)</a:t>
            </a:r>
          </a:p>
          <a:p>
            <a:pPr marL="0" indent="0">
              <a:spcBef>
                <a:spcPts val="0"/>
              </a:spcBef>
              <a:buNone/>
            </a:pPr>
            <a:endParaRPr lang="en-CA" sz="26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600" b="1" dirty="0">
                <a:latin typeface="Calibri" panose="020F0502020204030204" pitchFamily="34" charset="0"/>
                <a:ea typeface="Calibri" panose="020F0502020204030204" pitchFamily="34" charset="0"/>
                <a:cs typeface="Calibri" panose="020F0502020204030204" pitchFamily="34" charset="0"/>
              </a:rPr>
              <a:t>Factual</a:t>
            </a:r>
            <a:r>
              <a:rPr lang="en-CA" sz="2600" dirty="0">
                <a:latin typeface="Calibri" panose="020F0502020204030204" pitchFamily="34" charset="0"/>
                <a:ea typeface="Calibri" panose="020F0502020204030204" pitchFamily="34" charset="0"/>
                <a:cs typeface="Calibri" panose="020F0502020204030204" pitchFamily="34" charset="0"/>
              </a:rPr>
              <a:t>  (can be replaced by </a:t>
            </a:r>
            <a:r>
              <a:rPr lang="en-CA" sz="2600" i="1" dirty="0">
                <a:latin typeface="Calibri" panose="020F0502020204030204" pitchFamily="34" charset="0"/>
                <a:ea typeface="Calibri" panose="020F0502020204030204" pitchFamily="34" charset="0"/>
                <a:cs typeface="Calibri" panose="020F0502020204030204" pitchFamily="34" charset="0"/>
              </a:rPr>
              <a:t>since</a:t>
            </a:r>
            <a:r>
              <a:rPr lang="en-CA" sz="2600" dirty="0">
                <a:latin typeface="Calibri" panose="020F0502020204030204" pitchFamily="34" charset="0"/>
                <a:ea typeface="Calibri" panose="020F0502020204030204" pitchFamily="34" charset="0"/>
                <a:cs typeface="Calibri" panose="020F0502020204030204" pitchFamily="34" charset="0"/>
              </a:rPr>
              <a:t> or </a:t>
            </a:r>
            <a:r>
              <a:rPr lang="en-CA" sz="2600" i="1" dirty="0">
                <a:latin typeface="Calibri" panose="020F0502020204030204" pitchFamily="34" charset="0"/>
                <a:ea typeface="Calibri" panose="020F0502020204030204" pitchFamily="34" charset="0"/>
                <a:cs typeface="Calibri" panose="020F0502020204030204" pitchFamily="34" charset="0"/>
              </a:rPr>
              <a:t>as</a:t>
            </a:r>
            <a:r>
              <a:rPr lang="en-CA" sz="2600" dirty="0">
                <a:latin typeface="Calibri" panose="020F0502020204030204" pitchFamily="34" charset="0"/>
                <a:ea typeface="Calibri" panose="020F0502020204030204" pitchFamily="34" charset="0"/>
                <a:cs typeface="Calibri" panose="020F0502020204030204" pitchFamily="34" charset="0"/>
              </a:rPr>
              <a:t>)</a:t>
            </a:r>
            <a:endParaRPr lang="en-CA" sz="26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(1)  [If it’s raining out there,]</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[my car is getting wet.]</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(present)</a:t>
            </a:r>
          </a:p>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(2)  [If you were at the party,]</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[then you know about Sue and Fred.]</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(past)</a:t>
            </a: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Generic</a:t>
            </a:r>
            <a:r>
              <a:rPr lang="en-CA" sz="2600" dirty="0">
                <a:latin typeface="Calibri" panose="020F0502020204030204" pitchFamily="34" charset="0"/>
                <a:ea typeface="Calibri" panose="020F0502020204030204" pitchFamily="34" charset="0"/>
                <a:cs typeface="Calibri" panose="020F0502020204030204" pitchFamily="34" charset="0"/>
              </a:rPr>
              <a:t>  (can be replaced by </a:t>
            </a:r>
            <a:r>
              <a:rPr lang="en-CA" sz="2600" i="1" dirty="0">
                <a:latin typeface="Calibri" panose="020F0502020204030204" pitchFamily="34" charset="0"/>
                <a:ea typeface="Calibri" panose="020F0502020204030204" pitchFamily="34" charset="0"/>
                <a:cs typeface="Calibri" panose="020F0502020204030204" pitchFamily="34" charset="0"/>
              </a:rPr>
              <a:t>when</a:t>
            </a:r>
            <a:r>
              <a:rPr lang="en-CA" sz="2600" dirty="0">
                <a:latin typeface="Calibri" panose="020F0502020204030204" pitchFamily="34" charset="0"/>
                <a:ea typeface="Calibri" panose="020F0502020204030204" pitchFamily="34" charset="0"/>
                <a:cs typeface="Calibri" panose="020F0502020204030204" pitchFamily="34" charset="0"/>
              </a:rPr>
              <a:t> in the sense of ‘any time, whenever’)</a:t>
            </a:r>
            <a:endParaRPr lang="en-CA" sz="26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(3)  [If you step on the brake,]</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[the car slows down.]</a:t>
            </a:r>
            <a:r>
              <a:rPr lang="en-CA" sz="2600" baseline="-25000" dirty="0">
                <a:latin typeface="Calibri" panose="020F0502020204030204" pitchFamily="34" charset="0"/>
                <a:ea typeface="Calibri" panose="020F0502020204030204" pitchFamily="34" charset="0"/>
                <a:cs typeface="Calibri" panose="020F0502020204030204" pitchFamily="34" charset="0"/>
              </a:rPr>
              <a:t>Q</a:t>
            </a: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Predictive</a:t>
            </a: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(4)  [If he gets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[we’ll all celebrate.]</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Hypothetical</a:t>
            </a:r>
            <a:r>
              <a:rPr lang="en-CA" sz="2600" dirty="0">
                <a:latin typeface="Calibri" panose="020F0502020204030204" pitchFamily="34" charset="0"/>
                <a:ea typeface="Calibri" panose="020F0502020204030204" pitchFamily="34" charset="0"/>
                <a:cs typeface="Calibri" panose="020F0502020204030204" pitchFamily="34" charset="0"/>
              </a:rPr>
              <a:t> or “Future Less Vivid” (</a:t>
            </a:r>
            <a:r>
              <a:rPr lang="en-CA" sz="2600" dirty="0" err="1">
                <a:latin typeface="Calibri" panose="020F0502020204030204" pitchFamily="34" charset="0"/>
                <a:ea typeface="Calibri" panose="020F0502020204030204" pitchFamily="34" charset="0"/>
                <a:cs typeface="Calibri" panose="020F0502020204030204" pitchFamily="34" charset="0"/>
              </a:rPr>
              <a:t>Iatridou</a:t>
            </a:r>
            <a:r>
              <a:rPr lang="en-CA" sz="2600" dirty="0">
                <a:latin typeface="Calibri" panose="020F0502020204030204" pitchFamily="34" charset="0"/>
                <a:ea typeface="Calibri" panose="020F0502020204030204" pitchFamily="34" charset="0"/>
                <a:cs typeface="Calibri" panose="020F0502020204030204" pitchFamily="34" charset="0"/>
              </a:rPr>
              <a:t> 2000)</a:t>
            </a: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(5)  [If he {got / were to get}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would all celebrate.]</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Counterfactual</a:t>
            </a:r>
          </a:p>
          <a:p>
            <a:pPr marL="514350" indent="-514350">
              <a:spcBef>
                <a:spcPts val="600"/>
              </a:spcBef>
              <a:buAutoNum type="arabicParenBoth" startAt="6"/>
            </a:pPr>
            <a:r>
              <a:rPr lang="en-CA" sz="2600" dirty="0">
                <a:latin typeface="Calibri" panose="020F0502020204030204" pitchFamily="34" charset="0"/>
                <a:ea typeface="Calibri" panose="020F0502020204030204" pitchFamily="34" charset="0"/>
                <a:cs typeface="Calibri" panose="020F0502020204030204" pitchFamily="34" charset="0"/>
              </a:rPr>
              <a:t>[If he had got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would have celebrated.]</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616874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008A2-1594-5BA8-FA59-ECAED51EA8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D6E1C-8CDA-D58C-CBD1-059F1DEBE652}"/>
              </a:ext>
            </a:extLst>
          </p:cNvPr>
          <p:cNvSpPr>
            <a:spLocks noGrp="1"/>
          </p:cNvSpPr>
          <p:nvPr>
            <p:ph idx="1"/>
          </p:nvPr>
        </p:nvSpPr>
        <p:spPr>
          <a:xfrm>
            <a:off x="489857" y="337457"/>
            <a:ext cx="11397343" cy="6291943"/>
          </a:xfrm>
        </p:spPr>
        <p:txBody>
          <a:bodyPr>
            <a:noAutofit/>
          </a:bodyPr>
          <a:lstStyle/>
          <a:p>
            <a:pPr marL="0" indent="0">
              <a:buNone/>
            </a:pPr>
            <a:r>
              <a:rPr lang="en-CA" sz="2600" b="1" dirty="0">
                <a:latin typeface="Calibri" panose="020F0502020204030204" pitchFamily="34" charset="0"/>
                <a:ea typeface="Calibri" panose="020F0502020204030204" pitchFamily="34" charset="0"/>
                <a:cs typeface="Calibri" panose="020F0502020204030204" pitchFamily="34" charset="0"/>
              </a:rPr>
              <a:t>Conditional meanings in French </a:t>
            </a:r>
            <a:r>
              <a:rPr lang="en-CA" sz="2600" dirty="0">
                <a:latin typeface="Calibri" panose="020F0502020204030204" pitchFamily="34" charset="0"/>
                <a:ea typeface="Calibri" panose="020F0502020204030204" pitchFamily="34" charset="0"/>
                <a:cs typeface="Calibri" panose="020F0502020204030204" pitchFamily="34" charset="0"/>
              </a:rPr>
              <a:t>(Feuillet 2006, cited in </a:t>
            </a:r>
            <a:r>
              <a:rPr lang="en-CA" sz="2600" dirty="0" err="1">
                <a:latin typeface="Calibri" panose="020F0502020204030204" pitchFamily="34" charset="0"/>
                <a:ea typeface="Calibri" panose="020F0502020204030204" pitchFamily="34" charset="0"/>
                <a:cs typeface="Calibri" panose="020F0502020204030204" pitchFamily="34" charset="0"/>
              </a:rPr>
              <a:t>Solomiac</a:t>
            </a:r>
            <a:r>
              <a:rPr lang="en-CA" sz="2600" dirty="0">
                <a:latin typeface="Calibri" panose="020F0502020204030204" pitchFamily="34" charset="0"/>
                <a:ea typeface="Calibri" panose="020F0502020204030204" pitchFamily="34" charset="0"/>
                <a:cs typeface="Calibri" panose="020F0502020204030204" pitchFamily="34" charset="0"/>
              </a:rPr>
              <a:t> 2017: 87)</a:t>
            </a:r>
          </a:p>
          <a:p>
            <a:pPr>
              <a:spcBef>
                <a:spcPts val="1800"/>
              </a:spcBef>
            </a:pPr>
            <a:r>
              <a:rPr lang="fr-FR" sz="2600" dirty="0">
                <a:latin typeface="Calibri" panose="020F0502020204030204" pitchFamily="34" charset="0"/>
                <a:ea typeface="Calibri" panose="020F0502020204030204" pitchFamily="34" charset="0"/>
                <a:cs typeface="Calibri" panose="020F0502020204030204" pitchFamily="34" charset="0"/>
              </a:rPr>
              <a:t>Une zone indicative réservée à la réalité : </a:t>
            </a:r>
          </a:p>
          <a:p>
            <a:pPr lvl="1"/>
            <a:r>
              <a:rPr lang="fr-FR" dirty="0">
                <a:latin typeface="Calibri" panose="020F0502020204030204" pitchFamily="34" charset="0"/>
                <a:ea typeface="Calibri" panose="020F0502020204030204" pitchFamily="34" charset="0"/>
                <a:cs typeface="Calibri" panose="020F0502020204030204" pitchFamily="34" charset="0"/>
              </a:rPr>
              <a:t>Équatif : </a:t>
            </a:r>
            <a:r>
              <a:rPr lang="fr-FR" i="1" dirty="0">
                <a:latin typeface="Calibri" panose="020F0502020204030204" pitchFamily="34" charset="0"/>
                <a:ea typeface="Calibri" panose="020F0502020204030204" pitchFamily="34" charset="0"/>
                <a:cs typeface="Calibri" panose="020F0502020204030204" pitchFamily="34" charset="0"/>
              </a:rPr>
              <a:t>si x=2, alors 2x=4 </a:t>
            </a:r>
            <a:r>
              <a:rPr lang="fr-FR" dirty="0">
                <a:latin typeface="Calibri" panose="020F0502020204030204" pitchFamily="34" charset="0"/>
                <a:ea typeface="Calibri" panose="020F0502020204030204" pitchFamily="34" charset="0"/>
                <a:cs typeface="Calibri" panose="020F0502020204030204" pitchFamily="34"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lvl="1"/>
            <a:r>
              <a:rPr lang="fr-FR" dirty="0">
                <a:latin typeface="Calibri" panose="020F0502020204030204" pitchFamily="34" charset="0"/>
                <a:ea typeface="Calibri" panose="020F0502020204030204" pitchFamily="34" charset="0"/>
                <a:cs typeface="Calibri" panose="020F0502020204030204" pitchFamily="34" charset="0"/>
              </a:rPr>
              <a:t>Temporel, causal (</a:t>
            </a:r>
            <a:r>
              <a:rPr lang="fr-FR" i="1" dirty="0">
                <a:latin typeface="Calibri" panose="020F0502020204030204" pitchFamily="34" charset="0"/>
                <a:ea typeface="Calibri" panose="020F0502020204030204" pitchFamily="34" charset="0"/>
                <a:cs typeface="Calibri" panose="020F0502020204030204" pitchFamily="34" charset="0"/>
              </a:rPr>
              <a:t>si</a:t>
            </a:r>
            <a:r>
              <a:rPr lang="fr-FR" dirty="0">
                <a:latin typeface="Calibri" panose="020F0502020204030204" pitchFamily="34" charset="0"/>
                <a:ea typeface="Calibri" panose="020F0502020204030204" pitchFamily="34" charset="0"/>
                <a:cs typeface="Calibri" panose="020F0502020204030204" pitchFamily="34" charset="0"/>
              </a:rPr>
              <a:t> équivalent à </a:t>
            </a:r>
            <a:r>
              <a:rPr lang="fr-FR" i="1" dirty="0">
                <a:latin typeface="Calibri" panose="020F0502020204030204" pitchFamily="34" charset="0"/>
                <a:ea typeface="Calibri" panose="020F0502020204030204" pitchFamily="34" charset="0"/>
                <a:cs typeface="Calibri" panose="020F0502020204030204" pitchFamily="34" charset="0"/>
              </a:rPr>
              <a:t>comme</a:t>
            </a:r>
            <a:r>
              <a:rPr lang="fr-FR" dirty="0">
                <a:latin typeface="Calibri" panose="020F0502020204030204" pitchFamily="34" charset="0"/>
                <a:ea typeface="Calibri" panose="020F0502020204030204" pitchFamily="34" charset="0"/>
                <a:cs typeface="Calibri" panose="020F0502020204030204" pitchFamily="34" charset="0"/>
              </a:rPr>
              <a:t>, </a:t>
            </a:r>
            <a:r>
              <a:rPr lang="fr-FR" i="1" dirty="0">
                <a:latin typeface="Calibri" panose="020F0502020204030204" pitchFamily="34" charset="0"/>
                <a:ea typeface="Calibri" panose="020F0502020204030204" pitchFamily="34" charset="0"/>
                <a:cs typeface="Calibri" panose="020F0502020204030204" pitchFamily="34" charset="0"/>
              </a:rPr>
              <a:t>puisque</a:t>
            </a:r>
            <a:r>
              <a:rPr lang="fr-FR" dirty="0">
                <a:latin typeface="Calibri" panose="020F0502020204030204" pitchFamily="34" charset="0"/>
                <a:ea typeface="Calibri" panose="020F0502020204030204" pitchFamily="34" charset="0"/>
                <a:cs typeface="Calibri" panose="020F0502020204030204" pitchFamily="34" charset="0"/>
              </a:rPr>
              <a:t>, </a:t>
            </a:r>
            <a:r>
              <a:rPr lang="fr-FR" i="1" dirty="0">
                <a:latin typeface="Calibri" panose="020F0502020204030204" pitchFamily="34" charset="0"/>
                <a:ea typeface="Calibri" panose="020F0502020204030204" pitchFamily="34" charset="0"/>
                <a:cs typeface="Calibri" panose="020F0502020204030204" pitchFamily="34" charset="0"/>
              </a:rPr>
              <a:t>étant donné que</a:t>
            </a:r>
            <a:r>
              <a:rPr lang="fr-FR" dirty="0">
                <a:latin typeface="Calibri" panose="020F0502020204030204" pitchFamily="34" charset="0"/>
                <a:ea typeface="Calibri" panose="020F0502020204030204" pitchFamily="34" charset="0"/>
                <a:cs typeface="Calibri" panose="020F0502020204030204" pitchFamily="34" charset="0"/>
              </a:rPr>
              <a:t>…) : </a:t>
            </a:r>
            <a:r>
              <a:rPr lang="fr-FR" i="1" dirty="0">
                <a:latin typeface="Calibri" panose="020F0502020204030204" pitchFamily="34" charset="0"/>
                <a:ea typeface="Calibri" panose="020F0502020204030204" pitchFamily="34" charset="0"/>
                <a:cs typeface="Calibri" panose="020F0502020204030204" pitchFamily="34" charset="0"/>
              </a:rPr>
              <a:t>si c'est comme ça, je m'en vais</a:t>
            </a:r>
            <a:r>
              <a:rPr lang="fr-FR" dirty="0">
                <a:latin typeface="Calibri" panose="020F0502020204030204" pitchFamily="34" charset="0"/>
                <a:ea typeface="Calibri" panose="020F0502020204030204" pitchFamily="34" charset="0"/>
                <a:cs typeface="Calibri" panose="020F0502020204030204" pitchFamily="34" charset="0"/>
              </a:rPr>
              <a:t> ; </a:t>
            </a:r>
            <a:endParaRPr lang="en-CA" dirty="0">
              <a:latin typeface="Calibri" panose="020F0502020204030204" pitchFamily="34" charset="0"/>
              <a:ea typeface="Calibri" panose="020F0502020204030204" pitchFamily="34" charset="0"/>
              <a:cs typeface="Calibri" panose="020F0502020204030204" pitchFamily="34" charset="0"/>
            </a:endParaRPr>
          </a:p>
          <a:p>
            <a:pPr lvl="1"/>
            <a:r>
              <a:rPr lang="fr-FR" dirty="0">
                <a:latin typeface="Calibri" panose="020F0502020204030204" pitchFamily="34" charset="0"/>
                <a:ea typeface="Calibri" panose="020F0502020204030204" pitchFamily="34" charset="0"/>
                <a:cs typeface="Calibri" panose="020F0502020204030204" pitchFamily="34" charset="0"/>
              </a:rPr>
              <a:t>Protase assumée comme réelle : </a:t>
            </a:r>
            <a:r>
              <a:rPr lang="fr-FR" i="1" dirty="0">
                <a:latin typeface="Calibri" panose="020F0502020204030204" pitchFamily="34" charset="0"/>
                <a:ea typeface="Calibri" panose="020F0502020204030204" pitchFamily="34" charset="0"/>
                <a:cs typeface="Calibri" panose="020F0502020204030204" pitchFamily="34" charset="0"/>
              </a:rPr>
              <a:t>si tu vas en ville, rapporte-moi le journal</a:t>
            </a:r>
            <a:r>
              <a:rPr lang="fr-FR" dirty="0">
                <a:latin typeface="Calibri" panose="020F0502020204030204" pitchFamily="34" charset="0"/>
                <a:ea typeface="Calibri" panose="020F0502020204030204" pitchFamily="34" charset="0"/>
                <a:cs typeface="Calibri" panose="020F0502020204030204" pitchFamily="34" charset="0"/>
              </a:rPr>
              <a:t> ; </a:t>
            </a:r>
            <a:endParaRPr lang="en-CA" dirty="0">
              <a:latin typeface="Calibri" panose="020F0502020204030204" pitchFamily="34" charset="0"/>
              <a:ea typeface="Calibri" panose="020F0502020204030204" pitchFamily="34" charset="0"/>
              <a:cs typeface="Calibri" panose="020F0502020204030204" pitchFamily="34" charset="0"/>
            </a:endParaRPr>
          </a:p>
          <a:p>
            <a:r>
              <a:rPr lang="fr-FR" sz="2600" dirty="0">
                <a:latin typeface="Calibri" panose="020F0502020204030204" pitchFamily="34" charset="0"/>
                <a:ea typeface="Calibri" panose="020F0502020204030204" pitchFamily="34" charset="0"/>
                <a:cs typeface="Calibri" panose="020F0502020204030204" pitchFamily="34" charset="0"/>
              </a:rPr>
              <a:t>Une zone transitoire, intermédiaire entre la réalité et l'hypothétique, réservée au doute : </a:t>
            </a:r>
          </a:p>
          <a:p>
            <a:pPr lvl="1"/>
            <a:r>
              <a:rPr lang="fr-FR" dirty="0">
                <a:latin typeface="Calibri" panose="020F0502020204030204" pitchFamily="34" charset="0"/>
                <a:ea typeface="Calibri" panose="020F0502020204030204" pitchFamily="34" charset="0"/>
                <a:cs typeface="Calibri" panose="020F0502020204030204" pitchFamily="34" charset="0"/>
              </a:rPr>
              <a:t>Éventuel : </a:t>
            </a:r>
            <a:r>
              <a:rPr lang="fr-FR" i="1" dirty="0">
                <a:latin typeface="Calibri" panose="020F0502020204030204" pitchFamily="34" charset="0"/>
                <a:ea typeface="Calibri" panose="020F0502020204030204" pitchFamily="34" charset="0"/>
                <a:cs typeface="Calibri" panose="020F0502020204030204" pitchFamily="34" charset="0"/>
              </a:rPr>
              <a:t>s'il fait beau, je sors</a:t>
            </a:r>
            <a:r>
              <a:rPr lang="fr-FR" dirty="0">
                <a:latin typeface="Calibri" panose="020F0502020204030204" pitchFamily="34" charset="0"/>
                <a:ea typeface="Calibri" panose="020F0502020204030204" pitchFamily="34" charset="0"/>
                <a:cs typeface="Calibri" panose="020F0502020204030204" pitchFamily="34" charset="0"/>
              </a:rPr>
              <a:t> ; </a:t>
            </a:r>
            <a:endParaRPr lang="en-CA" dirty="0">
              <a:latin typeface="Calibri" panose="020F0502020204030204" pitchFamily="34" charset="0"/>
              <a:ea typeface="Calibri" panose="020F0502020204030204" pitchFamily="34" charset="0"/>
              <a:cs typeface="Calibri" panose="020F0502020204030204" pitchFamily="34" charset="0"/>
            </a:endParaRPr>
          </a:p>
          <a:p>
            <a:pPr lvl="1"/>
            <a:r>
              <a:rPr lang="fr-FR" dirty="0">
                <a:latin typeface="Calibri" panose="020F0502020204030204" pitchFamily="34" charset="0"/>
                <a:ea typeface="Calibri" panose="020F0502020204030204" pitchFamily="34" charset="0"/>
                <a:cs typeface="Calibri" panose="020F0502020204030204" pitchFamily="34" charset="0"/>
              </a:rPr>
              <a:t>Potentiel : </a:t>
            </a:r>
            <a:r>
              <a:rPr lang="fr-FR" i="1" dirty="0">
                <a:latin typeface="Calibri" panose="020F0502020204030204" pitchFamily="34" charset="0"/>
                <a:ea typeface="Calibri" panose="020F0502020204030204" pitchFamily="34" charset="0"/>
                <a:cs typeface="Calibri" panose="020F0502020204030204" pitchFamily="34" charset="0"/>
              </a:rPr>
              <a:t>si je peux, je viendrai</a:t>
            </a:r>
            <a:r>
              <a:rPr lang="fr-FR" dirty="0">
                <a:latin typeface="Calibri" panose="020F0502020204030204" pitchFamily="34" charset="0"/>
                <a:ea typeface="Calibri" panose="020F0502020204030204" pitchFamily="34" charset="0"/>
                <a:cs typeface="Calibri" panose="020F0502020204030204" pitchFamily="34" charset="0"/>
              </a:rPr>
              <a:t> ; </a:t>
            </a:r>
            <a:endParaRPr lang="en-CA" dirty="0">
              <a:latin typeface="Calibri" panose="020F0502020204030204" pitchFamily="34" charset="0"/>
              <a:ea typeface="Calibri" panose="020F0502020204030204" pitchFamily="34" charset="0"/>
              <a:cs typeface="Calibri" panose="020F0502020204030204" pitchFamily="34" charset="0"/>
            </a:endParaRPr>
          </a:p>
          <a:p>
            <a:r>
              <a:rPr lang="fr-FR" sz="2600" dirty="0">
                <a:latin typeface="Calibri" panose="020F0502020204030204" pitchFamily="34" charset="0"/>
                <a:ea typeface="Calibri" panose="020F0502020204030204" pitchFamily="34" charset="0"/>
                <a:cs typeface="Calibri" panose="020F0502020204030204" pitchFamily="34" charset="0"/>
              </a:rPr>
              <a:t>Une zone hypothétique réservée à l'irréel et pour laquelle on peut distinguer entre : </a:t>
            </a:r>
          </a:p>
          <a:p>
            <a:pPr lvl="1"/>
            <a:r>
              <a:rPr lang="fr-FR" dirty="0">
                <a:latin typeface="Calibri" panose="020F0502020204030204" pitchFamily="34" charset="0"/>
                <a:ea typeface="Calibri" panose="020F0502020204030204" pitchFamily="34" charset="0"/>
                <a:cs typeface="Calibri" panose="020F0502020204030204" pitchFamily="34" charset="0"/>
              </a:rPr>
              <a:t>L'irréalisable : </a:t>
            </a:r>
            <a:r>
              <a:rPr lang="fr-FR" i="1" dirty="0">
                <a:latin typeface="Calibri" panose="020F0502020204030204" pitchFamily="34" charset="0"/>
                <a:ea typeface="Calibri" panose="020F0502020204030204" pitchFamily="34" charset="0"/>
                <a:cs typeface="Calibri" panose="020F0502020204030204" pitchFamily="34" charset="0"/>
              </a:rPr>
              <a:t>si j'avais des ailes, je volerais</a:t>
            </a:r>
            <a:r>
              <a:rPr lang="fr-FR" dirty="0">
                <a:latin typeface="Calibri" panose="020F0502020204030204" pitchFamily="34" charset="0"/>
                <a:ea typeface="Calibri" panose="020F0502020204030204" pitchFamily="34" charset="0"/>
                <a:cs typeface="Calibri" panose="020F0502020204030204" pitchFamily="34" charset="0"/>
              </a:rPr>
              <a:t> ; </a:t>
            </a:r>
            <a:endParaRPr lang="en-CA" dirty="0">
              <a:latin typeface="Calibri" panose="020F0502020204030204" pitchFamily="34" charset="0"/>
              <a:ea typeface="Calibri" panose="020F0502020204030204" pitchFamily="34" charset="0"/>
              <a:cs typeface="Calibri" panose="020F0502020204030204" pitchFamily="34" charset="0"/>
            </a:endParaRPr>
          </a:p>
          <a:p>
            <a:pPr lvl="1"/>
            <a:r>
              <a:rPr lang="fr-FR" dirty="0">
                <a:latin typeface="Calibri" panose="020F0502020204030204" pitchFamily="34" charset="0"/>
                <a:ea typeface="Calibri" panose="020F0502020204030204" pitchFamily="34" charset="0"/>
                <a:cs typeface="Calibri" panose="020F0502020204030204" pitchFamily="34" charset="0"/>
              </a:rPr>
              <a:t>L'irréalisé : </a:t>
            </a:r>
            <a:r>
              <a:rPr lang="fr-FR" i="1" dirty="0">
                <a:latin typeface="Calibri" panose="020F0502020204030204" pitchFamily="34" charset="0"/>
                <a:ea typeface="Calibri" panose="020F0502020204030204" pitchFamily="34" charset="0"/>
                <a:cs typeface="Calibri" panose="020F0502020204030204" pitchFamily="34" charset="0"/>
              </a:rPr>
              <a:t>si j'avais su, je ne serais pas venu</a:t>
            </a:r>
            <a:r>
              <a:rPr lang="fr-FR" dirty="0">
                <a:latin typeface="Calibri" panose="020F0502020204030204" pitchFamily="34" charset="0"/>
                <a:ea typeface="Calibri" panose="020F0502020204030204" pitchFamily="34" charset="0"/>
                <a:cs typeface="Calibri" panose="020F0502020204030204" pitchFamily="34"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3345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B2B5-2930-B694-AA6C-80D02B2AC4FF}"/>
              </a:ext>
            </a:extLst>
          </p:cNvPr>
          <p:cNvSpPr>
            <a:spLocks noGrp="1"/>
          </p:cNvSpPr>
          <p:nvPr>
            <p:ph type="title"/>
          </p:nvPr>
        </p:nvSpPr>
        <p:spPr>
          <a:xfrm>
            <a:off x="838200" y="365125"/>
            <a:ext cx="10515600" cy="627933"/>
          </a:xfrm>
        </p:spPr>
        <p:txBody>
          <a:bodyPr>
            <a:normAutofit fontScale="90000"/>
          </a:bodyPr>
          <a:lstStyle/>
          <a:p>
            <a:r>
              <a:rPr lang="en-US" b="1" dirty="0">
                <a:latin typeface="Calibri" panose="020F0502020204030204" pitchFamily="34" charset="0"/>
                <a:ea typeface="Calibri" panose="020F0502020204030204" pitchFamily="34" charset="0"/>
                <a:cs typeface="Calibri" panose="020F0502020204030204" pitchFamily="34" charset="0"/>
              </a:rPr>
              <a:t>English</a:t>
            </a:r>
            <a:endParaRPr lang="en-CA"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470DAB5-4464-2EA5-4C23-82B7D5B10506}"/>
              </a:ext>
            </a:extLst>
          </p:cNvPr>
          <p:cNvSpPr>
            <a:spLocks noGrp="1"/>
          </p:cNvSpPr>
          <p:nvPr>
            <p:ph idx="1"/>
          </p:nvPr>
        </p:nvSpPr>
        <p:spPr>
          <a:xfrm>
            <a:off x="838200" y="1248686"/>
            <a:ext cx="11049000" cy="5032371"/>
          </a:xfrm>
        </p:spPr>
        <p:txBody>
          <a:bodyPr>
            <a:normAutofit/>
          </a:bodyPr>
          <a:lstStyle/>
          <a:p>
            <a:pPr marL="0" indent="0">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CA" i="1" dirty="0">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if</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p:txBody>
      </p:sp>
      <p:cxnSp>
        <p:nvCxnSpPr>
          <p:cNvPr id="5" name="Straight Connector 4">
            <a:extLst>
              <a:ext uri="{FF2B5EF4-FFF2-40B4-BE49-F238E27FC236}">
                <a16:creationId xmlns:a16="http://schemas.microsoft.com/office/drawing/2014/main" id="{A8651879-5CEF-98E6-CC63-9F36603696BE}"/>
              </a:ext>
            </a:extLst>
          </p:cNvPr>
          <p:cNvCxnSpPr>
            <a:cxnSpLocks/>
          </p:cNvCxnSpPr>
          <p:nvPr/>
        </p:nvCxnSpPr>
        <p:spPr>
          <a:xfrm>
            <a:off x="2373790" y="2061261"/>
            <a:ext cx="0" cy="103027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93921C1E-BBBB-2576-F37C-711C59130EB1}"/>
              </a:ext>
            </a:extLst>
          </p:cNvPr>
          <p:cNvCxnSpPr>
            <a:cxnSpLocks/>
          </p:cNvCxnSpPr>
          <p:nvPr/>
        </p:nvCxnSpPr>
        <p:spPr>
          <a:xfrm>
            <a:off x="8243313" y="3439880"/>
            <a:ext cx="0" cy="99060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C23C525A-CEAA-2937-4F8E-BBEC69E89331}"/>
              </a:ext>
            </a:extLst>
          </p:cNvPr>
          <p:cNvCxnSpPr>
            <a:cxnSpLocks/>
          </p:cNvCxnSpPr>
          <p:nvPr/>
        </p:nvCxnSpPr>
        <p:spPr>
          <a:xfrm flipH="1">
            <a:off x="3042380" y="3239006"/>
            <a:ext cx="151416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14E76C5A-21C7-F72D-2C3A-3670E1E7A77C}"/>
              </a:ext>
            </a:extLst>
          </p:cNvPr>
          <p:cNvCxnSpPr>
            <a:cxnSpLocks/>
          </p:cNvCxnSpPr>
          <p:nvPr/>
        </p:nvCxnSpPr>
        <p:spPr>
          <a:xfrm flipH="1">
            <a:off x="6074221" y="3271664"/>
            <a:ext cx="124097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E205B27B-71DB-6327-678B-01E49EF25254}"/>
              </a:ext>
            </a:extLst>
          </p:cNvPr>
          <p:cNvSpPr/>
          <p:nvPr/>
        </p:nvSpPr>
        <p:spPr>
          <a:xfrm>
            <a:off x="1153886" y="1219197"/>
            <a:ext cx="9187543" cy="4234544"/>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Tree>
    <p:extLst>
      <p:ext uri="{BB962C8B-B14F-4D97-AF65-F5344CB8AC3E}">
        <p14:creationId xmlns:p14="http://schemas.microsoft.com/office/powerpoint/2010/main" val="3663220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240B307D-2938-2762-78B2-1830C410C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B7746-1C93-DA07-9A2A-0AEBD3B37001}"/>
              </a:ext>
            </a:extLst>
          </p:cNvPr>
          <p:cNvSpPr>
            <a:spLocks noGrp="1"/>
          </p:cNvSpPr>
          <p:nvPr>
            <p:ph type="title"/>
          </p:nvPr>
        </p:nvSpPr>
        <p:spPr>
          <a:xfrm>
            <a:off x="838200" y="365125"/>
            <a:ext cx="10515600" cy="627933"/>
          </a:xfrm>
        </p:spPr>
        <p:txBody>
          <a:bodyPr>
            <a:normAutofit fontScale="90000"/>
          </a:bodyPr>
          <a:lstStyle/>
          <a:p>
            <a:r>
              <a:rPr lang="en-US" b="1" dirty="0">
                <a:latin typeface="Calibri" panose="020F0502020204030204" pitchFamily="34" charset="0"/>
                <a:ea typeface="Calibri" panose="020F0502020204030204" pitchFamily="34" charset="0"/>
                <a:cs typeface="Calibri" panose="020F0502020204030204" pitchFamily="34" charset="0"/>
              </a:rPr>
              <a:t>English</a:t>
            </a:r>
            <a:endParaRPr lang="en-CA"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2963290-8613-F1C3-50FA-998EDA90A2A6}"/>
              </a:ext>
            </a:extLst>
          </p:cNvPr>
          <p:cNvSpPr>
            <a:spLocks noGrp="1"/>
          </p:cNvSpPr>
          <p:nvPr>
            <p:ph idx="1"/>
          </p:nvPr>
        </p:nvSpPr>
        <p:spPr>
          <a:xfrm>
            <a:off x="838200" y="1248686"/>
            <a:ext cx="11049000" cy="5032371"/>
          </a:xfrm>
        </p:spPr>
        <p:txBody>
          <a:bodyPr>
            <a:normAutofit/>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Temporal     ]  [				   Conditional			     ]</a:t>
            </a:r>
          </a:p>
          <a:p>
            <a:pPr marL="0" indent="0">
              <a:spcBef>
                <a:spcPts val="60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r>
              <a:rPr lang="en-CA" i="1" dirty="0">
                <a:latin typeface="Charis SIL" panose="02000500060000020004" pitchFamily="2" charset="0"/>
                <a:ea typeface="Charis SIL" panose="02000500060000020004" pitchFamily="2" charset="0"/>
                <a:cs typeface="Charis SIL" panose="02000500060000020004" pitchFamily="2" charset="0"/>
              </a:rPr>
              <a:t>since, as</a:t>
            </a:r>
            <a:r>
              <a:rPr lang="en-CA" dirty="0">
                <a:latin typeface="Calibri" panose="020F0502020204030204" pitchFamily="34" charset="0"/>
                <a:ea typeface="Calibri" panose="020F0502020204030204" pitchFamily="34" charset="0"/>
                <a:cs typeface="Calibri" panose="020F0502020204030204" pitchFamily="34" charset="0"/>
              </a:rPr>
              <a:t>	Factual				</a:t>
            </a:r>
            <a:r>
              <a:rPr lang="en-CA" i="1" dirty="0">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if</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i="1" dirty="0">
                <a:latin typeface="Charis SIL" panose="02000500060000020004" pitchFamily="2" charset="0"/>
                <a:ea typeface="Charis SIL" panose="02000500060000020004" pitchFamily="2" charset="0"/>
                <a:cs typeface="Charis SIL" panose="02000500060000020004" pitchFamily="2" charset="0"/>
              </a:rPr>
              <a:t>   when</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any time		Generic		Predictive		Hypothetical</a:t>
            </a: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specific time								Counterfactual</a:t>
            </a:r>
            <a:endParaRPr lang="en-CA" sz="2400" dirty="0">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9946777A-C799-8065-0629-33EC14410390}"/>
              </a:ext>
            </a:extLst>
          </p:cNvPr>
          <p:cNvCxnSpPr>
            <a:cxnSpLocks/>
          </p:cNvCxnSpPr>
          <p:nvPr/>
        </p:nvCxnSpPr>
        <p:spPr>
          <a:xfrm>
            <a:off x="4159045" y="2518465"/>
            <a:ext cx="0" cy="103027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CA58AB19-227E-7AA7-929A-2B150B73D9B0}"/>
              </a:ext>
            </a:extLst>
          </p:cNvPr>
          <p:cNvCxnSpPr>
            <a:cxnSpLocks/>
          </p:cNvCxnSpPr>
          <p:nvPr/>
        </p:nvCxnSpPr>
        <p:spPr>
          <a:xfrm>
            <a:off x="10083003" y="3897081"/>
            <a:ext cx="0" cy="99060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74C31034-87D2-AE50-23DA-1B59D770F2D2}"/>
              </a:ext>
            </a:extLst>
          </p:cNvPr>
          <p:cNvCxnSpPr>
            <a:cxnSpLocks/>
          </p:cNvCxnSpPr>
          <p:nvPr/>
        </p:nvCxnSpPr>
        <p:spPr>
          <a:xfrm flipH="1">
            <a:off x="4827639" y="3717990"/>
            <a:ext cx="151416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B6BF8AC7-DB0B-F07F-C211-CAEB4A61768E}"/>
              </a:ext>
            </a:extLst>
          </p:cNvPr>
          <p:cNvCxnSpPr>
            <a:cxnSpLocks/>
          </p:cNvCxnSpPr>
          <p:nvPr/>
        </p:nvCxnSpPr>
        <p:spPr>
          <a:xfrm flipH="1" flipV="1">
            <a:off x="7924799" y="3717990"/>
            <a:ext cx="1155294"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B6BDCC71-6BE8-1642-C77C-3773897886B1}"/>
              </a:ext>
            </a:extLst>
          </p:cNvPr>
          <p:cNvCxnSpPr>
            <a:cxnSpLocks/>
          </p:cNvCxnSpPr>
          <p:nvPr/>
        </p:nvCxnSpPr>
        <p:spPr>
          <a:xfrm flipH="1">
            <a:off x="3156154" y="2331644"/>
            <a:ext cx="534102" cy="0"/>
          </a:xfrm>
          <a:prstGeom prst="line">
            <a:avLst/>
          </a:prstGeom>
          <a:ln>
            <a:solidFill>
              <a:schemeClr val="tx1"/>
            </a:solidFill>
            <a:prstDash val="dash"/>
          </a:ln>
        </p:spPr>
        <p:style>
          <a:lnRef idx="3">
            <a:schemeClr val="dk1"/>
          </a:lnRef>
          <a:fillRef idx="0">
            <a:schemeClr val="dk1"/>
          </a:fillRef>
          <a:effectRef idx="2">
            <a:schemeClr val="dk1"/>
          </a:effectRef>
          <a:fontRef idx="minor">
            <a:schemeClr val="tx1"/>
          </a:fontRef>
        </p:style>
      </p:cxnSp>
      <p:sp>
        <p:nvSpPr>
          <p:cNvPr id="16" name="Rectangle: Rounded Corners 15">
            <a:extLst>
              <a:ext uri="{FF2B5EF4-FFF2-40B4-BE49-F238E27FC236}">
                <a16:creationId xmlns:a16="http://schemas.microsoft.com/office/drawing/2014/main" id="{937FC336-43F9-0695-3F25-82FDC37AA5DC}"/>
              </a:ext>
            </a:extLst>
          </p:cNvPr>
          <p:cNvSpPr/>
          <p:nvPr/>
        </p:nvSpPr>
        <p:spPr>
          <a:xfrm>
            <a:off x="1240971" y="2035276"/>
            <a:ext cx="1915183" cy="616277"/>
          </a:xfrm>
          <a:prstGeom prst="roundRect">
            <a:avLst/>
          </a:prstGeom>
          <a:no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17" name="Rectangle: Rounded Corners 16">
            <a:extLst>
              <a:ext uri="{FF2B5EF4-FFF2-40B4-BE49-F238E27FC236}">
                <a16:creationId xmlns:a16="http://schemas.microsoft.com/office/drawing/2014/main" id="{7D53C60B-A09C-531C-0D70-30B6180E2BDC}"/>
              </a:ext>
            </a:extLst>
          </p:cNvPr>
          <p:cNvSpPr/>
          <p:nvPr/>
        </p:nvSpPr>
        <p:spPr>
          <a:xfrm>
            <a:off x="692119" y="2971803"/>
            <a:ext cx="2236137" cy="2403641"/>
          </a:xfrm>
          <a:prstGeom prst="roundRect">
            <a:avLst/>
          </a:prstGeom>
          <a:no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18" name="Straight Connector 17">
            <a:extLst>
              <a:ext uri="{FF2B5EF4-FFF2-40B4-BE49-F238E27FC236}">
                <a16:creationId xmlns:a16="http://schemas.microsoft.com/office/drawing/2014/main" id="{0E64B1F3-AC4A-3408-3D3B-8FD223C40CFC}"/>
              </a:ext>
            </a:extLst>
          </p:cNvPr>
          <p:cNvCxnSpPr>
            <a:cxnSpLocks/>
          </p:cNvCxnSpPr>
          <p:nvPr/>
        </p:nvCxnSpPr>
        <p:spPr>
          <a:xfrm flipH="1">
            <a:off x="2264228" y="3720099"/>
            <a:ext cx="1360011" cy="0"/>
          </a:xfrm>
          <a:prstGeom prst="line">
            <a:avLst/>
          </a:prstGeom>
          <a:ln>
            <a:solidFill>
              <a:schemeClr val="tx1"/>
            </a:solidFill>
            <a:prstDash val="dash"/>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6E50F73F-F628-DEAE-A943-04F018A069D0}"/>
              </a:ext>
            </a:extLst>
          </p:cNvPr>
          <p:cNvSpPr/>
          <p:nvPr/>
        </p:nvSpPr>
        <p:spPr>
          <a:xfrm>
            <a:off x="3439886" y="1843205"/>
            <a:ext cx="8034357" cy="3621424"/>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22" name="Straight Connector 21">
            <a:extLst>
              <a:ext uri="{FF2B5EF4-FFF2-40B4-BE49-F238E27FC236}">
                <a16:creationId xmlns:a16="http://schemas.microsoft.com/office/drawing/2014/main" id="{47BB54C5-F3AF-F22A-6548-6EC0DEE2250C}"/>
              </a:ext>
            </a:extLst>
          </p:cNvPr>
          <p:cNvCxnSpPr>
            <a:cxnSpLocks/>
          </p:cNvCxnSpPr>
          <p:nvPr/>
        </p:nvCxnSpPr>
        <p:spPr>
          <a:xfrm flipH="1" flipV="1">
            <a:off x="3449383" y="1477292"/>
            <a:ext cx="3121740"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4" name="Straight Connector 23">
            <a:extLst>
              <a:ext uri="{FF2B5EF4-FFF2-40B4-BE49-F238E27FC236}">
                <a16:creationId xmlns:a16="http://schemas.microsoft.com/office/drawing/2014/main" id="{B4224989-BA45-E91A-4AEB-4E2F8A64D19C}"/>
              </a:ext>
            </a:extLst>
          </p:cNvPr>
          <p:cNvCxnSpPr>
            <a:cxnSpLocks/>
          </p:cNvCxnSpPr>
          <p:nvPr/>
        </p:nvCxnSpPr>
        <p:spPr>
          <a:xfrm flipH="1" flipV="1">
            <a:off x="8481380" y="1477292"/>
            <a:ext cx="2964428"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8" name="Straight Connector 7">
            <a:extLst>
              <a:ext uri="{FF2B5EF4-FFF2-40B4-BE49-F238E27FC236}">
                <a16:creationId xmlns:a16="http://schemas.microsoft.com/office/drawing/2014/main" id="{BA6749D2-1000-FAE7-A665-2104C7B2F7E9}"/>
              </a:ext>
            </a:extLst>
          </p:cNvPr>
          <p:cNvCxnSpPr>
            <a:cxnSpLocks/>
          </p:cNvCxnSpPr>
          <p:nvPr/>
        </p:nvCxnSpPr>
        <p:spPr>
          <a:xfrm>
            <a:off x="1524704" y="3922719"/>
            <a:ext cx="0" cy="96496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BF87920D-CF83-DB58-58D5-84116190E6CF}"/>
              </a:ext>
            </a:extLst>
          </p:cNvPr>
          <p:cNvCxnSpPr>
            <a:cxnSpLocks/>
          </p:cNvCxnSpPr>
          <p:nvPr/>
        </p:nvCxnSpPr>
        <p:spPr>
          <a:xfrm flipH="1" flipV="1">
            <a:off x="2808514" y="1477292"/>
            <a:ext cx="363430" cy="5262"/>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10082B4B-1B07-9616-DA0B-29A58866FF01}"/>
              </a:ext>
            </a:extLst>
          </p:cNvPr>
          <p:cNvCxnSpPr>
            <a:cxnSpLocks/>
          </p:cNvCxnSpPr>
          <p:nvPr/>
        </p:nvCxnSpPr>
        <p:spPr>
          <a:xfrm flipH="1">
            <a:off x="979013" y="1482554"/>
            <a:ext cx="29461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91123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4D6E6-D42A-01E9-F19C-B19F23E9AA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2F372C-B3DB-D364-C9A9-6B89A772C562}"/>
              </a:ext>
            </a:extLst>
          </p:cNvPr>
          <p:cNvSpPr>
            <a:spLocks noGrp="1"/>
          </p:cNvSpPr>
          <p:nvPr>
            <p:ph idx="1"/>
          </p:nvPr>
        </p:nvSpPr>
        <p:spPr>
          <a:xfrm>
            <a:off x="555171" y="337457"/>
            <a:ext cx="11255829" cy="6291943"/>
          </a:xfrm>
        </p:spPr>
        <p:txBody>
          <a:bodyPr>
            <a:noAutofit/>
          </a:bodyPr>
          <a:lstStyle/>
          <a:p>
            <a:pPr marL="0" indent="0">
              <a:buNone/>
            </a:pPr>
            <a:r>
              <a:rPr lang="en-CA" sz="2600" b="1" dirty="0">
                <a:latin typeface="Calibri" panose="020F0502020204030204" pitchFamily="34" charset="0"/>
                <a:ea typeface="Calibri" panose="020F0502020204030204" pitchFamily="34" charset="0"/>
                <a:cs typeface="Calibri" panose="020F0502020204030204" pitchFamily="34" charset="0"/>
              </a:rPr>
              <a:t>A typology of conditionals</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6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spcAft>
                <a:spcPts val="1200"/>
              </a:spcAft>
              <a:buNone/>
            </a:pPr>
            <a:r>
              <a:rPr lang="en-CA" sz="2600" dirty="0">
                <a:latin typeface="Calibri" panose="020F0502020204030204" pitchFamily="34" charset="0"/>
                <a:ea typeface="Calibri" panose="020F0502020204030204" pitchFamily="34" charset="0"/>
                <a:cs typeface="Calibri" panose="020F0502020204030204" pitchFamily="34" charset="0"/>
              </a:rPr>
              <a:t>One of the aims of this paper is to identify a broad (non-exhaustive) typology of conditionals and related categories. As a first step, I have created maps for some languages of the following types:</a:t>
            </a:r>
          </a:p>
          <a:p>
            <a:pPr lvl="1">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Languages without dedicated conditional expressions, in which all constructions with conditional meaning also have a range of other meanings.</a:t>
            </a:r>
          </a:p>
          <a:p>
            <a:pPr lvl="1">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Languages in which conditional constructions do not express ‘factual’ conditionals.</a:t>
            </a:r>
          </a:p>
          <a:p>
            <a:pPr lvl="1">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Languages with a basic two-way distinction between O-marked and X-marked (or ‘simple’ and ‘imaginary’) conditionals.</a:t>
            </a:r>
          </a:p>
          <a:p>
            <a:pPr lvl="1">
              <a:spcBef>
                <a:spcPts val="0"/>
              </a:spcBef>
              <a:spcAft>
                <a:spcPts val="1200"/>
              </a:spcAft>
            </a:pPr>
            <a:r>
              <a:rPr lang="en-CA" sz="2600" dirty="0">
                <a:latin typeface="Calibri" panose="020F0502020204030204" pitchFamily="34" charset="0"/>
                <a:ea typeface="Calibri" panose="020F0502020204030204" pitchFamily="34" charset="0"/>
                <a:cs typeface="Calibri" panose="020F0502020204030204" pitchFamily="34" charset="0"/>
              </a:rPr>
              <a:t>Languages with ‘situatives’, which combine conditional and temporal meanings in a single semantic domain. (Most of these also make a basic two-way distinction.)</a:t>
            </a:r>
          </a:p>
        </p:txBody>
      </p:sp>
    </p:spTree>
    <p:extLst>
      <p:ext uri="{BB962C8B-B14F-4D97-AF65-F5344CB8AC3E}">
        <p14:creationId xmlns:p14="http://schemas.microsoft.com/office/powerpoint/2010/main" val="2998074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092B6-9AF5-BC77-F87E-5CE081CBBF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E7BCE-89A6-439D-B924-AAAEF2708719}"/>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1. Languages without dedicated conditional constructions</a:t>
            </a:r>
          </a:p>
        </p:txBody>
      </p:sp>
      <p:sp>
        <p:nvSpPr>
          <p:cNvPr id="3" name="Content Placeholder 2">
            <a:extLst>
              <a:ext uri="{FF2B5EF4-FFF2-40B4-BE49-F238E27FC236}">
                <a16:creationId xmlns:a16="http://schemas.microsoft.com/office/drawing/2014/main" id="{60696705-C53F-6DC1-F615-8F3036AC3AD3}"/>
              </a:ext>
            </a:extLst>
          </p:cNvPr>
          <p:cNvSpPr>
            <a:spLocks noGrp="1"/>
          </p:cNvSpPr>
          <p:nvPr>
            <p:ph idx="1"/>
          </p:nvPr>
        </p:nvSpPr>
        <p:spPr>
          <a:xfrm>
            <a:off x="838200" y="1023256"/>
            <a:ext cx="10847328" cy="5312229"/>
          </a:xfrm>
        </p:spPr>
        <p:txBody>
          <a:bodyPr>
            <a:normAutofit/>
          </a:bodyPr>
          <a:lstStyle/>
          <a:p>
            <a:pPr marL="0" indent="0">
              <a:buNone/>
            </a:pPr>
            <a:r>
              <a:rPr lang="en-CA" dirty="0">
                <a:latin typeface="Calibri" panose="020F0502020204030204" pitchFamily="34" charset="0"/>
                <a:ea typeface="Calibri" panose="020F0502020204030204" pitchFamily="34" charset="0"/>
                <a:cs typeface="Calibri" panose="020F0502020204030204" pitchFamily="34" charset="0"/>
              </a:rPr>
              <a:t>In some languages, all constructions with conditional meanings/functions also have a range of other meanings/functions.</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CA" sz="2400" b="1" dirty="0">
                <a:latin typeface="Calibri" panose="020F0502020204030204" pitchFamily="34" charset="0"/>
                <a:ea typeface="Calibri" panose="020F0502020204030204" pitchFamily="34" charset="0"/>
                <a:cs typeface="Calibri" panose="020F0502020204030204" pitchFamily="34" charset="0"/>
              </a:rPr>
              <a:t>Makary Kotoko</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mpi</a:t>
            </a:r>
            <a:r>
              <a:rPr lang="en-CA" sz="2400" dirty="0">
                <a:latin typeface="Calibri" panose="020F0502020204030204" pitchFamily="34" charset="0"/>
                <a:ea typeface="Calibri" panose="020F0502020204030204" pitchFamily="34" charset="0"/>
                <a:cs typeface="Calibri" panose="020F0502020204030204" pitchFamily="34" charset="0"/>
              </a:rPr>
              <a:t>] (Chadic; Cameroon; Allison 2017)</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“In Makary Kotoko, conditional constructions are formally indistinguishable from certain types of temporal constructions such that the evaluation of whether a construction is ‘conditional’ or ‘temporal’ in nature can only be made by an examination of the larger context.” (Allison 2017: 34)</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b="1" dirty="0" err="1">
                <a:latin typeface="Calibri" panose="020F0502020204030204" pitchFamily="34" charset="0"/>
                <a:ea typeface="Calibri" panose="020F0502020204030204" pitchFamily="34" charset="0"/>
                <a:cs typeface="Calibri" panose="020F0502020204030204" pitchFamily="34" charset="0"/>
              </a:rPr>
              <a:t>Abawiri</a:t>
            </a:r>
            <a:r>
              <a:rPr lang="en-US" sz="2400" dirty="0">
                <a:latin typeface="Calibri" panose="020F0502020204030204" pitchFamily="34" charset="0"/>
                <a:ea typeface="Calibri" panose="020F0502020204030204" pitchFamily="34" charset="0"/>
                <a:cs typeface="Calibri" panose="020F0502020204030204" pitchFamily="34" charset="0"/>
              </a:rPr>
              <a:t> (Lakes Plain, Papua) has no dedicated conditional constructions. Conditional meanings are derived from other constructions, primarily a topicalized clause construction, and constructions involving irrealis markers (see next slide).</a:t>
            </a:r>
            <a:endParaRPr lang="en-CA"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80273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79BDE-75A7-0580-74D7-41D2F4A864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B6AAC7-1D6C-05B9-3571-B3A6D9987302}"/>
              </a:ext>
            </a:extLst>
          </p:cNvPr>
          <p:cNvSpPr>
            <a:spLocks noGrp="1"/>
          </p:cNvSpPr>
          <p:nvPr>
            <p:ph type="title"/>
          </p:nvPr>
        </p:nvSpPr>
        <p:spPr>
          <a:xfrm>
            <a:off x="664029" y="365125"/>
            <a:ext cx="10689771" cy="627933"/>
          </a:xfrm>
        </p:spPr>
        <p:txBody>
          <a:bodyPr>
            <a:normAutofit fontScale="90000"/>
          </a:bodyPr>
          <a:lstStyle/>
          <a:p>
            <a:r>
              <a:rPr lang="en-US" sz="3100" b="1" dirty="0" err="1">
                <a:latin typeface="Calibri" panose="020F0502020204030204" pitchFamily="34" charset="0"/>
                <a:ea typeface="Calibri" panose="020F0502020204030204" pitchFamily="34" charset="0"/>
                <a:cs typeface="Calibri" panose="020F0502020204030204" pitchFamily="34" charset="0"/>
              </a:rPr>
              <a:t>Abawiri</a:t>
            </a:r>
            <a:r>
              <a:rPr lang="en-US" dirty="0">
                <a:latin typeface="Calibri" panose="020F0502020204030204" pitchFamily="34" charset="0"/>
                <a:ea typeface="Calibri" panose="020F0502020204030204" pitchFamily="34" charset="0"/>
                <a:cs typeface="Calibri" panose="020F0502020204030204" pitchFamily="34" charset="0"/>
              </a:rPr>
              <a:t> </a:t>
            </a:r>
            <a:r>
              <a:rPr lang="en-CA" sz="3100" dirty="0">
                <a:latin typeface="Calibri" panose="020F0502020204030204" pitchFamily="34" charset="0"/>
                <a:ea typeface="Calibri" panose="020F0502020204030204" pitchFamily="34" charset="0"/>
                <a:cs typeface="Calibri" panose="020F0502020204030204" pitchFamily="34" charset="0"/>
              </a:rPr>
              <a:t>[</a:t>
            </a:r>
            <a:r>
              <a:rPr lang="en-CA" sz="3100" dirty="0" err="1">
                <a:latin typeface="Calibri" panose="020F0502020204030204" pitchFamily="34" charset="0"/>
                <a:ea typeface="Calibri" panose="020F0502020204030204" pitchFamily="34" charset="0"/>
                <a:cs typeface="Calibri" panose="020F0502020204030204" pitchFamily="34" charset="0"/>
              </a:rPr>
              <a:t>flh</a:t>
            </a:r>
            <a:r>
              <a:rPr lang="en-CA" sz="3100" dirty="0">
                <a:latin typeface="Calibri" panose="020F0502020204030204" pitchFamily="34" charset="0"/>
                <a:ea typeface="Calibri" panose="020F0502020204030204" pitchFamily="34" charset="0"/>
                <a:cs typeface="Calibri" panose="020F0502020204030204" pitchFamily="34" charset="0"/>
              </a:rPr>
              <a:t>] (Lakes Plain; Papua, Indonesia; Yoder 2020)</a:t>
            </a:r>
          </a:p>
        </p:txBody>
      </p:sp>
      <p:sp>
        <p:nvSpPr>
          <p:cNvPr id="3" name="Content Placeholder 2">
            <a:extLst>
              <a:ext uri="{FF2B5EF4-FFF2-40B4-BE49-F238E27FC236}">
                <a16:creationId xmlns:a16="http://schemas.microsoft.com/office/drawing/2014/main" id="{92854845-3621-5DC9-FC27-D7AAA33F8878}"/>
              </a:ext>
            </a:extLst>
          </p:cNvPr>
          <p:cNvSpPr>
            <a:spLocks noGrp="1"/>
          </p:cNvSpPr>
          <p:nvPr>
            <p:ph idx="1"/>
          </p:nvPr>
        </p:nvSpPr>
        <p:spPr>
          <a:xfrm>
            <a:off x="685800" y="1626894"/>
            <a:ext cx="2762585" cy="4741251"/>
          </a:xfrm>
        </p:spPr>
        <p:txBody>
          <a:bodyPr>
            <a:normAutofit/>
          </a:bodyPr>
          <a:lstStyle/>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conditional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Future</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‘Irrealis 2’ /</a:t>
            </a:r>
            <a:r>
              <a:rPr lang="en-CA" baseline="30000" dirty="0">
                <a:solidFill>
                  <a:srgbClr val="92D050"/>
                </a:solidFill>
                <a:latin typeface="Charis SIL" panose="02000500060000020004" pitchFamily="2" charset="0"/>
                <a:ea typeface="Charis SIL" panose="02000500060000020004" pitchFamily="2" charset="0"/>
                <a:cs typeface="Charis SIL" panose="02000500060000020004" pitchFamily="2" charset="0"/>
              </a:rPr>
              <a:t>L</a:t>
            </a: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H/</a:t>
            </a: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 Non-past </a:t>
            </a:r>
            <a:r>
              <a:rPr lang="en-CA" i="1" dirty="0">
                <a:solidFill>
                  <a:srgbClr val="92D050"/>
                </a:solidFill>
                <a:latin typeface="Charis SIL" panose="02000500060000020004" pitchFamily="2" charset="0"/>
                <a:ea typeface="Charis SIL" panose="02000500060000020004" pitchFamily="2" charset="0"/>
                <a:cs typeface="Charis SIL" panose="02000500060000020004" pitchFamily="2" charset="0"/>
              </a:rPr>
              <a:t>-</a:t>
            </a:r>
            <a:r>
              <a:rPr lang="en-CA" i="1" dirty="0" err="1">
                <a:solidFill>
                  <a:srgbClr val="92D050"/>
                </a:solidFill>
                <a:latin typeface="Charis SIL" panose="02000500060000020004" pitchFamily="2" charset="0"/>
                <a:ea typeface="Charis SIL" panose="02000500060000020004" pitchFamily="2" charset="0"/>
                <a:cs typeface="Charis SIL" panose="02000500060000020004" pitchFamily="2" charset="0"/>
              </a:rPr>
              <a:t>rō</a:t>
            </a:r>
            <a:r>
              <a:rPr lang="en-CA" i="1" dirty="0">
                <a:solidFill>
                  <a:srgbClr val="92D050"/>
                </a:solidFill>
                <a:latin typeface="Charis SIL" panose="02000500060000020004" pitchFamily="2" charset="0"/>
                <a:ea typeface="Charis SIL" panose="02000500060000020004" pitchFamily="2" charset="0"/>
                <a:cs typeface="Charis SIL" panose="02000500060000020004" pitchFamily="2" charset="0"/>
              </a:rPr>
              <a:t> </a:t>
            </a:r>
            <a:endPar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600"/>
              </a:spcBef>
              <a:buNone/>
            </a:pP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in </a:t>
            </a:r>
            <a:r>
              <a:rPr lang="en-CA" i="1" dirty="0">
                <a:solidFill>
                  <a:srgbClr val="92D050"/>
                </a:solidFill>
                <a:latin typeface="Charis SIL" panose="02000500060000020004" pitchFamily="2" charset="0"/>
                <a:ea typeface="Charis SIL" panose="02000500060000020004" pitchFamily="2" charset="0"/>
                <a:cs typeface="Charis SIL" panose="02000500060000020004" pitchFamily="2" charset="0"/>
              </a:rPr>
              <a:t>p</a:t>
            </a:r>
            <a:endPar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endParaRPr>
          </a:p>
        </p:txBody>
      </p:sp>
      <p:cxnSp>
        <p:nvCxnSpPr>
          <p:cNvPr id="6" name="Straight Connector 5">
            <a:extLst>
              <a:ext uri="{FF2B5EF4-FFF2-40B4-BE49-F238E27FC236}">
                <a16:creationId xmlns:a16="http://schemas.microsoft.com/office/drawing/2014/main" id="{743D3D77-1522-ED8B-51F7-A8CCC5F26249}"/>
              </a:ext>
            </a:extLst>
          </p:cNvPr>
          <p:cNvCxnSpPr>
            <a:cxnSpLocks/>
          </p:cNvCxnSpPr>
          <p:nvPr/>
        </p:nvCxnSpPr>
        <p:spPr>
          <a:xfrm>
            <a:off x="2005806" y="2416626"/>
            <a:ext cx="0" cy="94705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FD9CC62B-FCF3-D7C4-328F-3A7633E277A1}"/>
              </a:ext>
            </a:extLst>
          </p:cNvPr>
          <p:cNvSpPr/>
          <p:nvPr/>
        </p:nvSpPr>
        <p:spPr>
          <a:xfrm>
            <a:off x="8839202" y="1248687"/>
            <a:ext cx="2722128" cy="4215942"/>
          </a:xfrm>
          <a:prstGeom prst="roundRect">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4" name="Rectangle: Rounded Corners 3">
            <a:extLst>
              <a:ext uri="{FF2B5EF4-FFF2-40B4-BE49-F238E27FC236}">
                <a16:creationId xmlns:a16="http://schemas.microsoft.com/office/drawing/2014/main" id="{424C5E76-F56D-A1AB-EFE7-5BF6DD235365}"/>
              </a:ext>
            </a:extLst>
          </p:cNvPr>
          <p:cNvSpPr/>
          <p:nvPr/>
        </p:nvSpPr>
        <p:spPr>
          <a:xfrm>
            <a:off x="555169" y="1248686"/>
            <a:ext cx="2846840" cy="5032371"/>
          </a:xfrm>
          <a:prstGeom prst="roundRect">
            <a:avLst/>
          </a:prstGeom>
          <a:noFill/>
          <a:ln w="571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dirty="0">
              <a:ln>
                <a:solidFill>
                  <a:schemeClr val="tx1"/>
                </a:solidFill>
              </a:ln>
              <a:noFill/>
            </a:endParaRPr>
          </a:p>
        </p:txBody>
      </p:sp>
      <p:sp>
        <p:nvSpPr>
          <p:cNvPr id="5" name="Content Placeholder 2">
            <a:extLst>
              <a:ext uri="{FF2B5EF4-FFF2-40B4-BE49-F238E27FC236}">
                <a16:creationId xmlns:a16="http://schemas.microsoft.com/office/drawing/2014/main" id="{CD84E01E-2C33-BE4F-70C3-8CB37F1DB1EF}"/>
              </a:ext>
            </a:extLst>
          </p:cNvPr>
          <p:cNvSpPr txBox="1">
            <a:spLocks/>
          </p:cNvSpPr>
          <p:nvPr/>
        </p:nvSpPr>
        <p:spPr>
          <a:xfrm>
            <a:off x="4055152" y="4424520"/>
            <a:ext cx="4457477" cy="20235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r>
              <a:rPr lang="en-CA"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Incompletive</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 ‘Irrealis 1’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CA"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rē</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 Non-future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CA"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ri</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in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endParaRPr>
          </a:p>
        </p:txBody>
      </p:sp>
      <p:sp>
        <p:nvSpPr>
          <p:cNvPr id="8" name="Content Placeholder 2">
            <a:extLst>
              <a:ext uri="{FF2B5EF4-FFF2-40B4-BE49-F238E27FC236}">
                <a16:creationId xmlns:a16="http://schemas.microsoft.com/office/drawing/2014/main" id="{207C2BB3-A7C0-AEF1-EF61-127DB71506B7}"/>
              </a:ext>
            </a:extLst>
          </p:cNvPr>
          <p:cNvSpPr txBox="1">
            <a:spLocks/>
          </p:cNvSpPr>
          <p:nvPr/>
        </p:nvSpPr>
        <p:spPr>
          <a:xfrm>
            <a:off x="8948059" y="1572464"/>
            <a:ext cx="2558142" cy="3772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80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Predictive		</a:t>
            </a:r>
          </a:p>
          <a:p>
            <a:pPr marL="0" indent="0">
              <a:spcBef>
                <a:spcPts val="180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Sequential</a:t>
            </a:r>
          </a:p>
          <a:p>
            <a:pPr marL="0" indent="0">
              <a:spcBef>
                <a:spcPts val="180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Simultaneous</a:t>
            </a:r>
          </a:p>
          <a:p>
            <a:pPr marL="0" indent="0">
              <a:spcBef>
                <a:spcPts val="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‘Topic’ </a:t>
            </a:r>
            <a:r>
              <a:rPr lang="en-CA" i="1" dirty="0" err="1">
                <a:solidFill>
                  <a:srgbClr val="00B0F0"/>
                </a:solidFill>
                <a:latin typeface="Charis SIL" panose="02000500060000020004" pitchFamily="2" charset="0"/>
                <a:ea typeface="Charis SIL" panose="02000500060000020004" pitchFamily="2" charset="0"/>
                <a:cs typeface="Charis SIL" panose="02000500060000020004" pitchFamily="2" charset="0"/>
              </a:rPr>
              <a:t>bo</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in </a:t>
            </a: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endPar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endParaRPr>
          </a:p>
        </p:txBody>
      </p:sp>
      <p:sp>
        <p:nvSpPr>
          <p:cNvPr id="10" name="Content Placeholder 2">
            <a:extLst>
              <a:ext uri="{FF2B5EF4-FFF2-40B4-BE49-F238E27FC236}">
                <a16:creationId xmlns:a16="http://schemas.microsoft.com/office/drawing/2014/main" id="{94561106-FE89-632E-0991-84C5466DC038}"/>
              </a:ext>
            </a:extLst>
          </p:cNvPr>
          <p:cNvSpPr txBox="1">
            <a:spLocks/>
          </p:cNvSpPr>
          <p:nvPr/>
        </p:nvSpPr>
        <p:spPr>
          <a:xfrm>
            <a:off x="3728581" y="1578612"/>
            <a:ext cx="4830425" cy="25809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Hypothetical           </a:t>
            </a:r>
            <a:r>
              <a:rPr lang="en-CA" dirty="0" err="1">
                <a:latin typeface="Calibri" panose="020F0502020204030204" pitchFamily="34" charset="0"/>
                <a:ea typeface="Calibri" panose="020F0502020204030204" pitchFamily="34" charset="0"/>
                <a:cs typeface="Calibri" panose="020F0502020204030204" pitchFamily="34" charset="0"/>
              </a:rPr>
              <a:t>Hypothetical</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conditional	            main clause</a:t>
            </a:r>
          </a:p>
          <a:p>
            <a:pPr marL="0" indent="0">
              <a:spcBef>
                <a:spcPts val="0"/>
              </a:spcBef>
              <a:buFont typeface="Arial" panose="020B0604020202020204" pitchFamily="34" charset="0"/>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	‘Irrealis 2’ /</a:t>
            </a:r>
            <a:r>
              <a:rPr lang="en-CA" baseline="30000" dirty="0">
                <a:solidFill>
                  <a:srgbClr val="7030A0"/>
                </a:solidFill>
                <a:latin typeface="Charis SIL" panose="02000500060000020004" pitchFamily="2" charset="0"/>
                <a:ea typeface="Charis SIL" panose="02000500060000020004" pitchFamily="2" charset="0"/>
                <a:cs typeface="Charis SIL" panose="02000500060000020004" pitchFamily="2" charset="0"/>
              </a:rPr>
              <a:t>L</a:t>
            </a: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H/ + </a:t>
            </a:r>
          </a:p>
          <a:p>
            <a:pPr marL="0" indent="0">
              <a:spcBef>
                <a:spcPts val="600"/>
              </a:spcBef>
              <a:buFont typeface="Arial" panose="020B0604020202020204" pitchFamily="34" charset="0"/>
              <a:buNone/>
            </a:pP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	Emphatic </a:t>
            </a:r>
            <a:r>
              <a:rPr lang="en-CA" i="1" dirty="0">
                <a:solidFill>
                  <a:srgbClr val="7030A0"/>
                </a:solidFill>
                <a:latin typeface="Charis SIL" panose="02000500060000020004" pitchFamily="2" charset="0"/>
                <a:ea typeface="Charis SIL" panose="02000500060000020004" pitchFamily="2" charset="0"/>
                <a:cs typeface="Charis SIL" panose="02000500060000020004" pitchFamily="2" charset="0"/>
              </a:rPr>
              <a:t>-ō </a:t>
            </a: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in </a:t>
            </a:r>
            <a:r>
              <a:rPr lang="en-CA"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endPar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endParaRPr>
          </a:p>
        </p:txBody>
      </p:sp>
      <p:cxnSp>
        <p:nvCxnSpPr>
          <p:cNvPr id="13" name="Straight Connector 12">
            <a:extLst>
              <a:ext uri="{FF2B5EF4-FFF2-40B4-BE49-F238E27FC236}">
                <a16:creationId xmlns:a16="http://schemas.microsoft.com/office/drawing/2014/main" id="{EDCA9DF8-6C0F-3118-C116-F102AB3898DC}"/>
              </a:ext>
            </a:extLst>
          </p:cNvPr>
          <p:cNvCxnSpPr>
            <a:cxnSpLocks/>
          </p:cNvCxnSpPr>
          <p:nvPr/>
        </p:nvCxnSpPr>
        <p:spPr>
          <a:xfrm>
            <a:off x="2601686" y="1981205"/>
            <a:ext cx="127362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079A2FA4-20B6-A7B0-6EB7-8850FC9EC6C0}"/>
              </a:ext>
            </a:extLst>
          </p:cNvPr>
          <p:cNvCxnSpPr>
            <a:cxnSpLocks/>
          </p:cNvCxnSpPr>
          <p:nvPr/>
        </p:nvCxnSpPr>
        <p:spPr>
          <a:xfrm>
            <a:off x="10115660" y="1953979"/>
            <a:ext cx="0" cy="66937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5583AEA9-C93B-B33C-EDC7-271C352B6C5B}"/>
              </a:ext>
            </a:extLst>
          </p:cNvPr>
          <p:cNvCxnSpPr>
            <a:cxnSpLocks/>
          </p:cNvCxnSpPr>
          <p:nvPr/>
        </p:nvCxnSpPr>
        <p:spPr>
          <a:xfrm>
            <a:off x="10115650" y="2988128"/>
            <a:ext cx="0" cy="75655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8" name="Rectangle: Rounded Corners 17">
            <a:extLst>
              <a:ext uri="{FF2B5EF4-FFF2-40B4-BE49-F238E27FC236}">
                <a16:creationId xmlns:a16="http://schemas.microsoft.com/office/drawing/2014/main" id="{6919BE21-D3CA-EE2B-D3D4-DC82753C8214}"/>
              </a:ext>
            </a:extLst>
          </p:cNvPr>
          <p:cNvSpPr/>
          <p:nvPr/>
        </p:nvSpPr>
        <p:spPr>
          <a:xfrm>
            <a:off x="772887" y="1393370"/>
            <a:ext cx="7739742" cy="2536375"/>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20" name="Rectangle: Rounded Corners 19">
            <a:extLst>
              <a:ext uri="{FF2B5EF4-FFF2-40B4-BE49-F238E27FC236}">
                <a16:creationId xmlns:a16="http://schemas.microsoft.com/office/drawing/2014/main" id="{51E9BEAF-9173-A24F-DA3F-BE2C27B053CD}"/>
              </a:ext>
            </a:extLst>
          </p:cNvPr>
          <p:cNvSpPr/>
          <p:nvPr/>
        </p:nvSpPr>
        <p:spPr>
          <a:xfrm>
            <a:off x="4000023" y="4257548"/>
            <a:ext cx="4457477" cy="2023509"/>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7" name="Straight Connector 6">
            <a:extLst>
              <a:ext uri="{FF2B5EF4-FFF2-40B4-BE49-F238E27FC236}">
                <a16:creationId xmlns:a16="http://schemas.microsoft.com/office/drawing/2014/main" id="{022D0D4E-1EE1-E43F-8C31-0DFCA9114982}"/>
              </a:ext>
            </a:extLst>
          </p:cNvPr>
          <p:cNvCxnSpPr>
            <a:cxnSpLocks/>
          </p:cNvCxnSpPr>
          <p:nvPr/>
        </p:nvCxnSpPr>
        <p:spPr>
          <a:xfrm>
            <a:off x="5696064" y="1986649"/>
            <a:ext cx="911565" cy="5441"/>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41489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3BD0A-6DEE-8BB9-430D-EEA109D333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048C8-13AD-E321-3882-0443FC363281}"/>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2. Languages without ‘factual’ conditionals</a:t>
            </a:r>
          </a:p>
        </p:txBody>
      </p:sp>
      <p:sp>
        <p:nvSpPr>
          <p:cNvPr id="3" name="Content Placeholder 2">
            <a:extLst>
              <a:ext uri="{FF2B5EF4-FFF2-40B4-BE49-F238E27FC236}">
                <a16:creationId xmlns:a16="http://schemas.microsoft.com/office/drawing/2014/main" id="{4CC86CED-C843-4F87-5D49-3FA684409C5B}"/>
              </a:ext>
            </a:extLst>
          </p:cNvPr>
          <p:cNvSpPr>
            <a:spLocks noGrp="1"/>
          </p:cNvSpPr>
          <p:nvPr>
            <p:ph idx="1"/>
          </p:nvPr>
        </p:nvSpPr>
        <p:spPr>
          <a:xfrm>
            <a:off x="838200" y="1023256"/>
            <a:ext cx="10847328" cy="5290458"/>
          </a:xfrm>
        </p:spPr>
        <p:txBody>
          <a:bodyPr>
            <a:normAutofit/>
          </a:bodyPr>
          <a:lstStyle/>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In some languages, if the speaker knows that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is true, then a conditional construction cannot be used.</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(1)  [If it’s raining out there,]</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[my car is getting wet.]</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(present)</a:t>
            </a:r>
          </a:p>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(2)  [If you were at the party,]</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[then you know about Sue and Fred.]</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(past)</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These languages may be common, but data is absent in many published descriptions. Absence of evidence ≠ evidence of absence.</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One language for which data is available is </a:t>
            </a:r>
            <a:r>
              <a:rPr lang="en-CA" sz="2600" dirty="0" err="1">
                <a:latin typeface="Calibri" panose="020F0502020204030204" pitchFamily="34" charset="0"/>
                <a:ea typeface="Calibri" panose="020F0502020204030204" pitchFamily="34" charset="0"/>
                <a:cs typeface="Calibri" panose="020F0502020204030204" pitchFamily="34" charset="0"/>
              </a:rPr>
              <a:t>Gumuz</a:t>
            </a:r>
            <a:r>
              <a:rPr lang="en-CA" sz="2600"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16840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E829-7375-8D5B-D8B1-38A5BC2F7104}"/>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pic>
        <p:nvPicPr>
          <p:cNvPr id="5" name="Picture 4">
            <a:extLst>
              <a:ext uri="{FF2B5EF4-FFF2-40B4-BE49-F238E27FC236}">
                <a16:creationId xmlns:a16="http://schemas.microsoft.com/office/drawing/2014/main" id="{E374F7A9-84D8-C116-52B4-63DEFC763D1E}"/>
              </a:ext>
            </a:extLst>
          </p:cNvPr>
          <p:cNvPicPr>
            <a:picLocks noChangeAspect="1"/>
          </p:cNvPicPr>
          <p:nvPr/>
        </p:nvPicPr>
        <p:blipFill>
          <a:blip r:embed="rId2"/>
          <a:stretch>
            <a:fillRect/>
          </a:stretch>
        </p:blipFill>
        <p:spPr>
          <a:xfrm>
            <a:off x="496202" y="1573161"/>
            <a:ext cx="11273394" cy="4168877"/>
          </a:xfrm>
          <a:prstGeom prst="rect">
            <a:avLst/>
          </a:prstGeom>
        </p:spPr>
      </p:pic>
    </p:spTree>
    <p:extLst>
      <p:ext uri="{BB962C8B-B14F-4D97-AF65-F5344CB8AC3E}">
        <p14:creationId xmlns:p14="http://schemas.microsoft.com/office/powerpoint/2010/main" val="687361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74BFA-BFBE-E0BE-D650-35F2B2CB36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CC367E-E37F-B5D9-0D2D-C558E1C1BF8C}"/>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Gumuz</a:t>
            </a:r>
            <a:r>
              <a:rPr lang="en-CA" dirty="0">
                <a:latin typeface="Calibri" panose="020F0502020204030204" pitchFamily="34" charset="0"/>
                <a:ea typeface="Calibri" panose="020F0502020204030204" pitchFamily="34" charset="0"/>
                <a:cs typeface="Calibri" panose="020F0502020204030204" pitchFamily="34" charset="0"/>
              </a:rPr>
              <a:t> </a:t>
            </a:r>
            <a:r>
              <a:rPr lang="en-CA" sz="2600" dirty="0">
                <a:latin typeface="Calibri" panose="020F0502020204030204" pitchFamily="34" charset="0"/>
                <a:ea typeface="Calibri" panose="020F0502020204030204" pitchFamily="34" charset="0"/>
                <a:cs typeface="Calibri" panose="020F0502020204030204" pitchFamily="34" charset="0"/>
              </a:rPr>
              <a:t>[guk] (Nilo-Saharan; Ethiopia; Williamson &amp; Larson 2017)</a:t>
            </a: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Generic</a:t>
            </a:r>
          </a:p>
          <a:p>
            <a:pPr marL="0" indent="0">
              <a:spcBef>
                <a:spcPts val="600"/>
              </a:spcBef>
              <a:buNone/>
            </a:pP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b="1" dirty="0">
                <a:latin typeface="Calibri" panose="020F0502020204030204" pitchFamily="34" charset="0"/>
                <a:ea typeface="Calibri" panose="020F0502020204030204" pitchFamily="34" charset="0"/>
                <a:cs typeface="Calibri" panose="020F0502020204030204" pitchFamily="34" charset="0"/>
              </a:rPr>
              <a:t>k-</a:t>
            </a:r>
            <a:r>
              <a:rPr lang="es-MX" sz="2400" b="1" dirty="0" err="1">
                <a:latin typeface="Calibri" panose="020F0502020204030204" pitchFamily="34" charset="0"/>
                <a:ea typeface="Calibri" panose="020F0502020204030204" pitchFamily="34" charset="0"/>
                <a:cs typeface="Calibri" panose="020F0502020204030204" pitchFamily="34" charset="0"/>
              </a:rPr>
              <a:t>aa</a:t>
            </a: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dirty="0" err="1">
                <a:latin typeface="Calibri" panose="020F0502020204030204" pitchFamily="34" charset="0"/>
                <a:ea typeface="Calibri" panose="020F0502020204030204" pitchFamily="34" charset="0"/>
                <a:cs typeface="Calibri" panose="020F0502020204030204" pitchFamily="34" charset="0"/>
              </a:rPr>
              <a:t>bas</a:t>
            </a:r>
            <a:r>
              <a:rPr lang="es-MX" sz="2400" dirty="0">
                <a:latin typeface="Calibri" panose="020F0502020204030204" pitchFamily="34" charset="0"/>
                <a:ea typeface="Calibri" panose="020F0502020204030204" pitchFamily="34" charset="0"/>
                <a:cs typeface="Calibri" panose="020F0502020204030204" pitchFamily="34" charset="0"/>
              </a:rPr>
              <a:t>’		 a-dama   maca]</a:t>
            </a:r>
            <a:r>
              <a:rPr lang="es-MX" sz="2400" baseline="-25000" dirty="0">
                <a:latin typeface="Calibri" panose="020F0502020204030204" pitchFamily="34" charset="0"/>
                <a:ea typeface="Calibri" panose="020F0502020204030204" pitchFamily="34" charset="0"/>
                <a:cs typeface="Calibri" panose="020F0502020204030204" pitchFamily="34" charset="0"/>
              </a:rPr>
              <a:t>P</a:t>
            </a:r>
            <a:r>
              <a:rPr lang="es-MX" sz="2400" dirty="0">
                <a:latin typeface="Calibri" panose="020F0502020204030204" pitchFamily="34" charset="0"/>
                <a:ea typeface="Calibri" panose="020F0502020204030204" pitchFamily="34" charset="0"/>
                <a:cs typeface="Calibri" panose="020F0502020204030204" pitchFamily="34" charset="0"/>
              </a:rPr>
              <a:t>	[</a:t>
            </a:r>
            <a:r>
              <a:rPr lang="es-MX" sz="2400" dirty="0" err="1">
                <a:latin typeface="Calibri" panose="020F0502020204030204" pitchFamily="34" charset="0"/>
                <a:ea typeface="Calibri" panose="020F0502020204030204" pitchFamily="34" charset="0"/>
                <a:cs typeface="Calibri" panose="020F0502020204030204" pitchFamily="34" charset="0"/>
              </a:rPr>
              <a:t>ça</a:t>
            </a:r>
            <a:r>
              <a:rPr lang="es-MX" sz="2400" dirty="0">
                <a:latin typeface="Calibri" panose="020F0502020204030204" pitchFamily="34" charset="0"/>
                <a:ea typeface="Calibri" panose="020F0502020204030204" pitchFamily="34" charset="0"/>
                <a:cs typeface="Calibri" panose="020F0502020204030204" pitchFamily="34" charset="0"/>
              </a:rPr>
              <a:t>-da	        </a:t>
            </a:r>
            <a:r>
              <a:rPr lang="es-MX" sz="2400" b="1" dirty="0">
                <a:latin typeface="Calibri" panose="020F0502020204030204" pitchFamily="34" charset="0"/>
                <a:ea typeface="Calibri" panose="020F0502020204030204" pitchFamily="34" charset="0"/>
                <a:cs typeface="Calibri" panose="020F0502020204030204" pitchFamily="34" charset="0"/>
              </a:rPr>
              <a:t>a</a:t>
            </a:r>
            <a:r>
              <a:rPr lang="es-MX" sz="2400" dirty="0">
                <a:latin typeface="Calibri" panose="020F0502020204030204" pitchFamily="34" charset="0"/>
                <a:ea typeface="Calibri" panose="020F0502020204030204" pitchFamily="34" charset="0"/>
                <a:cs typeface="Calibri" panose="020F0502020204030204" pitchFamily="34" charset="0"/>
              </a:rPr>
              <a:t>-p-</a:t>
            </a:r>
            <a:r>
              <a:rPr lang="es-MX" sz="2400" dirty="0" err="1">
                <a:latin typeface="Calibri" panose="020F0502020204030204" pitchFamily="34" charset="0"/>
                <a:ea typeface="Calibri" panose="020F0502020204030204" pitchFamily="34" charset="0"/>
                <a:cs typeface="Calibri" panose="020F0502020204030204" pitchFamily="34" charset="0"/>
              </a:rPr>
              <a:t>aaŋgo</a:t>
            </a: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cond-nfut</a:t>
            </a:r>
            <a:r>
              <a:rPr lang="en-AU" sz="2200" dirty="0" err="1">
                <a:latin typeface="Calibri" panose="020F0502020204030204" pitchFamily="34" charset="0"/>
                <a:ea typeface="Calibri" panose="020F0502020204030204" pitchFamily="34" charset="0"/>
                <a:cs typeface="Calibri" panose="020F0502020204030204" pitchFamily="34" charset="0"/>
              </a:rPr>
              <a:t>-leave.behind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-rain  rain</a:t>
            </a:r>
            <a:r>
              <a:rPr lang="en-AU" sz="2200" cap="small" dirty="0">
                <a:latin typeface="Calibri" panose="020F0502020204030204" pitchFamily="34" charset="0"/>
                <a:ea typeface="Calibri" panose="020F0502020204030204" pitchFamily="34" charset="0"/>
                <a:cs typeface="Calibri" panose="020F0502020204030204" pitchFamily="34" charset="0"/>
              </a:rPr>
              <a:t>.inf</a:t>
            </a:r>
            <a:r>
              <a:rPr lang="en-AU" sz="2200" dirty="0">
                <a:latin typeface="Calibri" panose="020F0502020204030204" pitchFamily="34" charset="0"/>
                <a:ea typeface="Calibri" panose="020F0502020204030204" pitchFamily="34" charset="0"/>
                <a:cs typeface="Calibri" panose="020F0502020204030204" pitchFamily="34" charset="0"/>
              </a:rPr>
              <a:t>	seed-thing    </a:t>
            </a:r>
            <a:r>
              <a:rPr lang="en-AU" sz="2200" cap="small" dirty="0" err="1">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-sprout-</a:t>
            </a:r>
            <a:r>
              <a:rPr lang="en-AU" sz="2200" cap="small" dirty="0">
                <a:latin typeface="Calibri" panose="020F0502020204030204" pitchFamily="34" charset="0"/>
                <a:ea typeface="Calibri" panose="020F0502020204030204" pitchFamily="34" charset="0"/>
                <a:cs typeface="Calibri" panose="020F0502020204030204" pitchFamily="34" charset="0"/>
              </a:rPr>
              <a:t>neg</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it does not rain, seeds do not sprout.’</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Predictive</a:t>
            </a:r>
          </a:p>
          <a:p>
            <a:pPr marL="0" indent="0">
              <a:spcBef>
                <a:spcPts val="600"/>
              </a:spcBef>
              <a:buNone/>
            </a:pP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b="1" dirty="0">
                <a:latin typeface="Calibri" panose="020F0502020204030204" pitchFamily="34" charset="0"/>
                <a:ea typeface="Calibri" panose="020F0502020204030204" pitchFamily="34" charset="0"/>
                <a:cs typeface="Calibri" panose="020F0502020204030204" pitchFamily="34" charset="0"/>
              </a:rPr>
              <a:t>k-</a:t>
            </a:r>
            <a:r>
              <a:rPr lang="es-MX" sz="2400" b="1" dirty="0" err="1">
                <a:latin typeface="Calibri" panose="020F0502020204030204" pitchFamily="34" charset="0"/>
                <a:ea typeface="Calibri" panose="020F0502020204030204" pitchFamily="34" charset="0"/>
                <a:cs typeface="Calibri" panose="020F0502020204030204" pitchFamily="34" charset="0"/>
              </a:rPr>
              <a:t>aa</a:t>
            </a: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dirty="0" err="1">
                <a:latin typeface="Calibri" panose="020F0502020204030204" pitchFamily="34" charset="0"/>
                <a:ea typeface="Calibri" panose="020F0502020204030204" pitchFamily="34" charset="0"/>
                <a:cs typeface="Calibri" panose="020F0502020204030204" pitchFamily="34" charset="0"/>
              </a:rPr>
              <a:t>bas</a:t>
            </a:r>
            <a:r>
              <a:rPr lang="es-MX" sz="2400" dirty="0">
                <a:latin typeface="Calibri" panose="020F0502020204030204" pitchFamily="34" charset="0"/>
                <a:ea typeface="Calibri" panose="020F0502020204030204" pitchFamily="34" charset="0"/>
                <a:cs typeface="Calibri" panose="020F0502020204030204" pitchFamily="34" charset="0"/>
              </a:rPr>
              <a:t>’		 a-dama   maca]</a:t>
            </a:r>
            <a:r>
              <a:rPr lang="es-MX" sz="2400" baseline="-25000" dirty="0">
                <a:latin typeface="Calibri" panose="020F0502020204030204" pitchFamily="34" charset="0"/>
                <a:ea typeface="Calibri" panose="020F0502020204030204" pitchFamily="34" charset="0"/>
                <a:cs typeface="Calibri" panose="020F0502020204030204" pitchFamily="34" charset="0"/>
              </a:rPr>
              <a:t>P</a:t>
            </a:r>
            <a:r>
              <a:rPr lang="es-MX" sz="2400" dirty="0">
                <a:latin typeface="Calibri" panose="020F0502020204030204" pitchFamily="34" charset="0"/>
                <a:ea typeface="Calibri" panose="020F0502020204030204" pitchFamily="34" charset="0"/>
                <a:cs typeface="Calibri" panose="020F0502020204030204" pitchFamily="34" charset="0"/>
              </a:rPr>
              <a:t>	[</a:t>
            </a:r>
            <a:r>
              <a:rPr lang="es-MX" sz="2400" dirty="0" err="1">
                <a:latin typeface="Calibri" panose="020F0502020204030204" pitchFamily="34" charset="0"/>
                <a:ea typeface="Calibri" panose="020F0502020204030204" pitchFamily="34" charset="0"/>
                <a:cs typeface="Calibri" panose="020F0502020204030204" pitchFamily="34" charset="0"/>
              </a:rPr>
              <a:t>ça</a:t>
            </a:r>
            <a:r>
              <a:rPr lang="es-MX" sz="2400" dirty="0">
                <a:latin typeface="Calibri" panose="020F0502020204030204" pitchFamily="34" charset="0"/>
                <a:ea typeface="Calibri" panose="020F0502020204030204" pitchFamily="34" charset="0"/>
                <a:cs typeface="Calibri" panose="020F0502020204030204" pitchFamily="34" charset="0"/>
              </a:rPr>
              <a:t>-da	      ala-m	  </a:t>
            </a:r>
            <a:r>
              <a:rPr lang="es-MX" sz="2400" b="1" dirty="0">
                <a:latin typeface="Calibri" panose="020F0502020204030204" pitchFamily="34" charset="0"/>
                <a:ea typeface="Calibri" panose="020F0502020204030204" pitchFamily="34" charset="0"/>
                <a:cs typeface="Calibri" panose="020F0502020204030204" pitchFamily="34" charset="0"/>
              </a:rPr>
              <a:t>a</a:t>
            </a:r>
            <a:r>
              <a:rPr lang="es-MX" sz="2400" dirty="0">
                <a:latin typeface="Calibri" panose="020F0502020204030204" pitchFamily="34" charset="0"/>
                <a:ea typeface="Calibri" panose="020F0502020204030204" pitchFamily="34" charset="0"/>
                <a:cs typeface="Calibri" panose="020F0502020204030204" pitchFamily="34" charset="0"/>
              </a:rPr>
              <a:t>-p-</a:t>
            </a:r>
            <a:r>
              <a:rPr lang="es-MX" sz="2400" dirty="0" err="1">
                <a:latin typeface="Calibri" panose="020F0502020204030204" pitchFamily="34" charset="0"/>
                <a:ea typeface="Calibri" panose="020F0502020204030204" pitchFamily="34" charset="0"/>
                <a:cs typeface="Calibri" panose="020F0502020204030204" pitchFamily="34" charset="0"/>
              </a:rPr>
              <a:t>aaŋgo</a:t>
            </a: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cond-nfut</a:t>
            </a:r>
            <a:r>
              <a:rPr lang="en-AU" sz="2200" dirty="0" err="1">
                <a:latin typeface="Calibri" panose="020F0502020204030204" pitchFamily="34" charset="0"/>
                <a:ea typeface="Calibri" panose="020F0502020204030204" pitchFamily="34" charset="0"/>
                <a:cs typeface="Calibri" panose="020F0502020204030204" pitchFamily="34" charset="0"/>
              </a:rPr>
              <a:t>-leave.behind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-rain  rain</a:t>
            </a:r>
            <a:r>
              <a:rPr lang="en-AU" sz="2200" cap="small" dirty="0">
                <a:latin typeface="Calibri" panose="020F0502020204030204" pitchFamily="34" charset="0"/>
                <a:ea typeface="Calibri" panose="020F0502020204030204" pitchFamily="34" charset="0"/>
                <a:cs typeface="Calibri" panose="020F0502020204030204" pitchFamily="34" charset="0"/>
              </a:rPr>
              <a:t>.inf</a:t>
            </a:r>
            <a:r>
              <a:rPr lang="en-AU" sz="2200" dirty="0">
                <a:latin typeface="Calibri" panose="020F0502020204030204" pitchFamily="34" charset="0"/>
                <a:ea typeface="Calibri" panose="020F0502020204030204" pitchFamily="34" charset="0"/>
                <a:cs typeface="Calibri" panose="020F0502020204030204" pitchFamily="34" charset="0"/>
              </a:rPr>
              <a:t>	seed-thing  </a:t>
            </a:r>
            <a:r>
              <a:rPr lang="en-AU" sz="2200" cap="small" dirty="0">
                <a:latin typeface="Calibri" panose="020F0502020204030204" pitchFamily="34" charset="0"/>
                <a:ea typeface="Calibri" panose="020F0502020204030204" pitchFamily="34" charset="0"/>
                <a:cs typeface="Calibri" panose="020F0502020204030204" pitchFamily="34" charset="0"/>
              </a:rPr>
              <a:t>gen-1sg.poss  </a:t>
            </a:r>
            <a:r>
              <a:rPr lang="en-AU" sz="2200" cap="small" dirty="0" err="1">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-sprout-</a:t>
            </a:r>
            <a:r>
              <a:rPr lang="en-AU" sz="2200" cap="small" dirty="0">
                <a:latin typeface="Calibri" panose="020F0502020204030204" pitchFamily="34" charset="0"/>
                <a:ea typeface="Calibri" panose="020F0502020204030204" pitchFamily="34" charset="0"/>
                <a:cs typeface="Calibri" panose="020F0502020204030204" pitchFamily="34" charset="0"/>
              </a:rPr>
              <a:t>neg</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it does not rain, my seeds will not sprout.’</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Counterfactual</a:t>
            </a:r>
          </a:p>
          <a:p>
            <a:pPr marL="0" indent="0">
              <a:spcBef>
                <a:spcPts val="600"/>
              </a:spcBef>
              <a:buNone/>
            </a:pPr>
            <a:r>
              <a:rPr lang="es-MX" sz="2400" dirty="0">
                <a:latin typeface="Calibri" panose="020F0502020204030204" pitchFamily="34" charset="0"/>
                <a:ea typeface="Calibri" panose="020F0502020204030204" pitchFamily="34" charset="0"/>
                <a:cs typeface="Calibri" panose="020F0502020204030204" pitchFamily="34" charset="0"/>
              </a:rPr>
              <a:t>[</a:t>
            </a:r>
            <a:r>
              <a:rPr lang="es-MX" sz="2400" b="1" dirty="0">
                <a:latin typeface="Calibri" panose="020F0502020204030204" pitchFamily="34" charset="0"/>
                <a:ea typeface="Calibri" panose="020F0502020204030204" pitchFamily="34" charset="0"/>
                <a:cs typeface="Calibri" panose="020F0502020204030204" pitchFamily="34" charset="0"/>
              </a:rPr>
              <a:t>k-</a:t>
            </a:r>
            <a:r>
              <a:rPr lang="es-MX" sz="2400" b="1" dirty="0" err="1">
                <a:latin typeface="Calibri" panose="020F0502020204030204" pitchFamily="34" charset="0"/>
                <a:ea typeface="Calibri" panose="020F0502020204030204" pitchFamily="34" charset="0"/>
                <a:cs typeface="Calibri" panose="020F0502020204030204" pitchFamily="34" charset="0"/>
              </a:rPr>
              <a:t>aa</a:t>
            </a:r>
            <a:r>
              <a:rPr lang="es-MX"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mah</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oo</a:t>
            </a:r>
            <a:r>
              <a:rPr lang="en-AU" sz="2400" dirty="0">
                <a:latin typeface="Calibri" panose="020F0502020204030204" pitchFamily="34" charset="0"/>
                <a:ea typeface="Calibri" panose="020F0502020204030204" pitchFamily="34" charset="0"/>
                <a:cs typeface="Calibri" panose="020F0502020204030204" pitchFamily="34" charset="0"/>
              </a:rPr>
              <a:t>-ç		a-</a:t>
            </a:r>
            <a:r>
              <a:rPr lang="en-AU" sz="2400" dirty="0" err="1">
                <a:latin typeface="Calibri" panose="020F0502020204030204" pitchFamily="34" charset="0"/>
                <a:ea typeface="Calibri" panose="020F0502020204030204" pitchFamily="34" charset="0"/>
                <a:cs typeface="Calibri" panose="020F0502020204030204" pitchFamily="34" charset="0"/>
              </a:rPr>
              <a:t>daa</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It'op'eya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Naaigiriya</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[d-</a:t>
            </a:r>
            <a:r>
              <a:rPr lang="en-AU" sz="2400" b="1" dirty="0">
                <a:latin typeface="Calibri" panose="020F0502020204030204" pitchFamily="34" charset="0"/>
                <a:ea typeface="Calibri" panose="020F0502020204030204" pitchFamily="34" charset="0"/>
                <a:cs typeface="Calibri" panose="020F0502020204030204" pitchFamily="34" charset="0"/>
              </a:rPr>
              <a:t>ek-</a:t>
            </a:r>
            <a:r>
              <a:rPr lang="en-AU" sz="2400" dirty="0" err="1">
                <a:latin typeface="Calibri" panose="020F0502020204030204" pitchFamily="34" charset="0"/>
                <a:ea typeface="Calibri" panose="020F0502020204030204" pitchFamily="34" charset="0"/>
                <a:cs typeface="Calibri" panose="020F0502020204030204" pitchFamily="34" charset="0"/>
              </a:rPr>
              <a:t>uw</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aatish</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200" b="1" cap="small" dirty="0" err="1">
                <a:latin typeface="Calibri" panose="020F0502020204030204" pitchFamily="34" charset="0"/>
                <a:ea typeface="Calibri" panose="020F0502020204030204" pitchFamily="34" charset="0"/>
                <a:cs typeface="Calibri" panose="020F0502020204030204" pitchFamily="34" charset="0"/>
              </a:rPr>
              <a:t>cond-nfut</a:t>
            </a:r>
            <a:r>
              <a:rPr lang="en-US" sz="2200" dirty="0" err="1">
                <a:latin typeface="Calibri" panose="020F0502020204030204" pitchFamily="34" charset="0"/>
                <a:ea typeface="Calibri" panose="020F0502020204030204" pitchFamily="34" charset="0"/>
                <a:cs typeface="Calibri" panose="020F0502020204030204" pitchFamily="34" charset="0"/>
              </a:rPr>
              <a:t>-defeat-</a:t>
            </a:r>
            <a:r>
              <a:rPr lang="en-US" sz="2200" cap="small" dirty="0" err="1">
                <a:latin typeface="Calibri" panose="020F0502020204030204" pitchFamily="34" charset="0"/>
                <a:ea typeface="Calibri" panose="020F0502020204030204" pitchFamily="34" charset="0"/>
                <a:cs typeface="Calibri" panose="020F0502020204030204" pitchFamily="34" charset="0"/>
              </a:rPr>
              <a:t>pl</a:t>
            </a:r>
            <a:r>
              <a:rPr lang="en-US" sz="2200" dirty="0" err="1">
                <a:latin typeface="Calibri" panose="020F0502020204030204" pitchFamily="34" charset="0"/>
                <a:ea typeface="Calibri" panose="020F0502020204030204" pitchFamily="34" charset="0"/>
                <a:cs typeface="Calibri" panose="020F0502020204030204" pitchFamily="34" charset="0"/>
              </a:rPr>
              <a:t>-</a:t>
            </a:r>
            <a:r>
              <a:rPr lang="en-US" sz="2200" cap="small" dirty="0" err="1">
                <a:latin typeface="Calibri" panose="020F0502020204030204" pitchFamily="34" charset="0"/>
                <a:ea typeface="Calibri" panose="020F0502020204030204" pitchFamily="34" charset="0"/>
                <a:cs typeface="Calibri" panose="020F0502020204030204" pitchFamily="34" charset="0"/>
              </a:rPr>
              <a:t>cl:</a:t>
            </a:r>
            <a:r>
              <a:rPr lang="en-US" sz="2200" dirty="0" err="1">
                <a:latin typeface="Calibri" panose="020F0502020204030204" pitchFamily="34" charset="0"/>
                <a:ea typeface="Calibri" panose="020F0502020204030204" pitchFamily="34" charset="0"/>
                <a:cs typeface="Calibri" panose="020F0502020204030204" pitchFamily="34" charset="0"/>
              </a:rPr>
              <a:t>eye</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nom</a:t>
            </a:r>
            <a:r>
              <a:rPr lang="en-US" sz="2200" dirty="0">
                <a:latin typeface="Calibri" panose="020F0502020204030204" pitchFamily="34" charset="0"/>
                <a:ea typeface="Calibri" panose="020F0502020204030204" pitchFamily="34" charset="0"/>
                <a:cs typeface="Calibri" panose="020F0502020204030204" pitchFamily="34" charset="0"/>
              </a:rPr>
              <a:t>-people-Ethiopia	Nigeria		</a:t>
            </a:r>
            <a:r>
              <a:rPr lang="en-US" sz="2200" cap="small" dirty="0">
                <a:latin typeface="Calibri" panose="020F0502020204030204" pitchFamily="34" charset="0"/>
                <a:ea typeface="Calibri" panose="020F0502020204030204" pitchFamily="34" charset="0"/>
                <a:cs typeface="Calibri" panose="020F0502020204030204" pitchFamily="34" charset="0"/>
              </a:rPr>
              <a:t>aff-hyp-3pl.nfut</a:t>
            </a:r>
            <a:r>
              <a:rPr lang="en-US" sz="2200" dirty="0">
                <a:latin typeface="Calibri" panose="020F0502020204030204" pitchFamily="34" charset="0"/>
                <a:ea typeface="Calibri" panose="020F0502020204030204" pitchFamily="34" charset="0"/>
                <a:cs typeface="Calibri" panose="020F0502020204030204" pitchFamily="34" charset="0"/>
              </a:rPr>
              <a:t>-pass</a:t>
            </a: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‘If the Ethiopians had defeated Nigeria, they would have advanced (to the World Cup).’</a:t>
            </a:r>
            <a:endParaRPr lang="en-CA"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41575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33740-A544-DF85-8731-B13327BC79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55AD33-8EA1-B2A8-F1EB-248BBDA7B2F8}"/>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Gumuz</a:t>
            </a:r>
            <a:r>
              <a:rPr lang="en-CA" b="1" dirty="0">
                <a:latin typeface="Calibri" panose="020F0502020204030204" pitchFamily="34" charset="0"/>
                <a:ea typeface="Calibri" panose="020F0502020204030204" pitchFamily="34" charset="0"/>
                <a:cs typeface="Calibri" panose="020F0502020204030204" pitchFamily="34" charset="0"/>
              </a:rPr>
              <a:t> </a:t>
            </a:r>
            <a:r>
              <a:rPr lang="en-CA" sz="2600" dirty="0">
                <a:latin typeface="Calibri" panose="020F0502020204030204" pitchFamily="34" charset="0"/>
                <a:ea typeface="Calibri" panose="020F0502020204030204" pitchFamily="34" charset="0"/>
                <a:cs typeface="Calibri" panose="020F0502020204030204" pitchFamily="34" charset="0"/>
              </a:rPr>
              <a:t>[guk] (Nilo-Saharan, Ethiopia; Williamson &amp; Larson 2017)</a:t>
            </a: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a:latin typeface="Calibri" panose="020F0502020204030204" pitchFamily="34" charset="0"/>
                <a:ea typeface="Calibri" panose="020F0502020204030204" pitchFamily="34" charset="0"/>
                <a:cs typeface="Calibri" panose="020F0502020204030204" pitchFamily="34" charset="0"/>
              </a:rPr>
              <a:t>k-aa</a:t>
            </a:r>
            <a:r>
              <a:rPr lang="en-US" sz="2400" dirty="0">
                <a:latin typeface="Calibri" panose="020F0502020204030204" pitchFamily="34" charset="0"/>
                <a:ea typeface="Calibri" panose="020F0502020204030204" pitchFamily="34" charset="0"/>
                <a:cs typeface="Calibri" panose="020F0502020204030204" pitchFamily="34" charset="0"/>
              </a:rPr>
              <a:t>-wot	ee-d-aa-wot-an-</a:t>
            </a:r>
            <a:r>
              <a:rPr lang="en-US" sz="2400" dirty="0" err="1">
                <a:latin typeface="Calibri" panose="020F0502020204030204" pitchFamily="34" charset="0"/>
                <a:ea typeface="Calibri" panose="020F0502020204030204" pitchFamily="34" charset="0"/>
                <a:cs typeface="Calibri" panose="020F0502020204030204" pitchFamily="34" charset="0"/>
              </a:rPr>
              <a:t>aam</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na-gu-mila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[d-</a:t>
            </a:r>
            <a:r>
              <a:rPr lang="de-DE" sz="2400" b="1" dirty="0">
                <a:latin typeface="Calibri" panose="020F0502020204030204" pitchFamily="34" charset="0"/>
                <a:ea typeface="Calibri" panose="020F0502020204030204" pitchFamily="34" charset="0"/>
                <a:cs typeface="Calibri" panose="020F0502020204030204" pitchFamily="34" charset="0"/>
              </a:rPr>
              <a:t>e</a:t>
            </a:r>
            <a:r>
              <a:rPr lang="de-DE" sz="2400" dirty="0">
                <a:latin typeface="Calibri" panose="020F0502020204030204" pitchFamily="34" charset="0"/>
                <a:ea typeface="Calibri" panose="020F0502020204030204" pitchFamily="34" charset="0"/>
                <a:cs typeface="Calibri" panose="020F0502020204030204" pitchFamily="34" charset="0"/>
              </a:rPr>
              <a:t>-gam-ash-</a:t>
            </a:r>
            <a:r>
              <a:rPr lang="de-DE" sz="2400" b="1" dirty="0">
                <a:latin typeface="Calibri" panose="020F0502020204030204" pitchFamily="34" charset="0"/>
                <a:ea typeface="Calibri" panose="020F0502020204030204" pitchFamily="34" charset="0"/>
                <a:cs typeface="Calibri" panose="020F0502020204030204" pitchFamily="34" charset="0"/>
              </a:rPr>
              <a:t>izh</a:t>
            </a:r>
            <a:r>
              <a:rPr lang="de-DE" sz="2400" dirty="0">
                <a:latin typeface="Calibri" panose="020F0502020204030204" pitchFamily="34" charset="0"/>
                <a:ea typeface="Calibri" panose="020F0502020204030204" pitchFamily="34" charset="0"/>
                <a:cs typeface="Calibri" panose="020F0502020204030204" pitchFamily="34" charset="0"/>
              </a:rPr>
              <a:t>-aam]</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err="1">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-be	like-</a:t>
            </a:r>
            <a:r>
              <a:rPr lang="en-AU" sz="2200" cap="small" dirty="0">
                <a:latin typeface="Calibri" panose="020F0502020204030204" pitchFamily="34" charset="0"/>
                <a:ea typeface="Calibri" panose="020F0502020204030204" pitchFamily="34" charset="0"/>
                <a:cs typeface="Calibri" panose="020F0502020204030204" pitchFamily="34" charset="0"/>
              </a:rPr>
              <a:t>aff</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-be-</a:t>
            </a:r>
            <a:r>
              <a:rPr lang="en-AU" sz="2200" cap="small" dirty="0">
                <a:latin typeface="Calibri" panose="020F0502020204030204" pitchFamily="34" charset="0"/>
                <a:ea typeface="Calibri" panose="020F0502020204030204" pitchFamily="34" charset="0"/>
                <a:cs typeface="Calibri" panose="020F0502020204030204" pitchFamily="34" charset="0"/>
              </a:rPr>
              <a:t>loc</a:t>
            </a:r>
            <a:r>
              <a:rPr lang="en-AU" sz="2200" dirty="0">
                <a:latin typeface="Calibri" panose="020F0502020204030204" pitchFamily="34" charset="0"/>
                <a:ea typeface="Calibri" panose="020F0502020204030204" pitchFamily="34" charset="0"/>
                <a:cs typeface="Calibri" panose="020F0502020204030204" pitchFamily="34" charset="0"/>
              </a:rPr>
              <a:t>-2</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loc</a:t>
            </a:r>
            <a:r>
              <a:rPr lang="en-AU" sz="2200" dirty="0">
                <a:latin typeface="Calibri" panose="020F0502020204030204" pitchFamily="34" charset="0"/>
                <a:ea typeface="Calibri" panose="020F0502020204030204" pitchFamily="34" charset="0"/>
                <a:cs typeface="Calibri" panose="020F0502020204030204" pitchFamily="34" charset="0"/>
              </a:rPr>
              <a:t>-place-1</a:t>
            </a:r>
            <a:r>
              <a:rPr lang="en-AU" sz="2200" cap="small" dirty="0">
                <a:latin typeface="Calibri" panose="020F0502020204030204" pitchFamily="34" charset="0"/>
                <a:ea typeface="Calibri" panose="020F0502020204030204" pitchFamily="34" charset="0"/>
                <a:cs typeface="Calibri" panose="020F0502020204030204" pitchFamily="34" charset="0"/>
              </a:rPr>
              <a:t>pl</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excl</a:t>
            </a:r>
            <a:r>
              <a:rPr lang="en-CA"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aff</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fut</a:t>
            </a:r>
            <a:r>
              <a:rPr lang="en-AU" sz="2200" dirty="0">
                <a:latin typeface="Calibri" panose="020F0502020204030204" pitchFamily="34" charset="0"/>
                <a:ea typeface="Calibri" panose="020F0502020204030204" pitchFamily="34" charset="0"/>
                <a:cs typeface="Calibri" panose="020F0502020204030204" pitchFamily="34" charset="0"/>
              </a:rPr>
              <a:t>-know-</a:t>
            </a:r>
            <a:r>
              <a:rPr lang="en-AU" sz="2200" cap="small" dirty="0">
                <a:latin typeface="Calibri" panose="020F0502020204030204" pitchFamily="34" charset="0"/>
                <a:ea typeface="Calibri" panose="020F0502020204030204" pitchFamily="34" charset="0"/>
                <a:cs typeface="Calibri" panose="020F0502020204030204" pitchFamily="34" charset="0"/>
              </a:rPr>
              <a:t>cl</a:t>
            </a:r>
            <a:r>
              <a:rPr lang="en-AU" sz="2200" dirty="0">
                <a:latin typeface="Calibri" panose="020F0502020204030204" pitchFamily="34" charset="0"/>
                <a:ea typeface="Calibri" panose="020F0502020204030204" pitchFamily="34" charset="0"/>
                <a:cs typeface="Calibri" panose="020F0502020204030204" pitchFamily="34" charset="0"/>
              </a:rPr>
              <a:t>:hip-</a:t>
            </a:r>
            <a:r>
              <a:rPr lang="en-AU" sz="2200" b="1" cap="small" dirty="0">
                <a:latin typeface="Calibri" panose="020F0502020204030204" pitchFamily="34" charset="0"/>
                <a:ea typeface="Calibri" panose="020F0502020204030204" pitchFamily="34" charset="0"/>
                <a:cs typeface="Calibri" panose="020F0502020204030204" pitchFamily="34" charset="0"/>
              </a:rPr>
              <a:t>prf</a:t>
            </a:r>
            <a:r>
              <a:rPr lang="en-AU" sz="2200" dirty="0">
                <a:latin typeface="Calibri" panose="020F0502020204030204" pitchFamily="34" charset="0"/>
                <a:ea typeface="Calibri" panose="020F0502020204030204" pitchFamily="34" charset="0"/>
                <a:cs typeface="Calibri" panose="020F0502020204030204" pitchFamily="34" charset="0"/>
              </a:rPr>
              <a:t>-2</a:t>
            </a:r>
            <a:r>
              <a:rPr lang="en-AU" sz="2200" cap="small" dirty="0">
                <a:latin typeface="Calibri" panose="020F0502020204030204" pitchFamily="34" charset="0"/>
                <a:ea typeface="Calibri" panose="020F0502020204030204" pitchFamily="34" charset="0"/>
                <a:cs typeface="Calibri" panose="020F0502020204030204" pitchFamily="34" charset="0"/>
              </a:rPr>
              <a:t>sg</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you were with us yesterday, you will have learned it.’ 	(</a:t>
            </a:r>
            <a:r>
              <a:rPr lang="en-AU" sz="2400" i="1" dirty="0">
                <a:latin typeface="Calibri" panose="020F0502020204030204" pitchFamily="34" charset="0"/>
                <a:ea typeface="Calibri" panose="020F0502020204030204" pitchFamily="34" charset="0"/>
                <a:cs typeface="Calibri" panose="020F0502020204030204" pitchFamily="34" charset="0"/>
              </a:rPr>
              <a:t>e-</a:t>
            </a:r>
            <a:r>
              <a:rPr lang="en-AU" sz="2400" dirty="0">
                <a:latin typeface="Calibri" panose="020F0502020204030204" pitchFamily="34" charset="0"/>
                <a:ea typeface="Calibri" panose="020F0502020204030204" pitchFamily="34" charset="0"/>
                <a:cs typeface="Calibri" panose="020F0502020204030204" pitchFamily="34" charset="0"/>
              </a:rPr>
              <a:t> = possibility, not future)</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Factual</a:t>
            </a: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nagw</a:t>
            </a:r>
            <a:r>
              <a:rPr lang="en-US" sz="2400" dirty="0">
                <a:latin typeface="Calibri" panose="020F0502020204030204" pitchFamily="34" charset="0"/>
                <a:ea typeface="Calibri" panose="020F0502020204030204" pitchFamily="34" charset="0"/>
                <a:cs typeface="Calibri" panose="020F0502020204030204" pitchFamily="34" charset="0"/>
              </a:rPr>
              <a:t>-aa-wot-</a:t>
            </a:r>
            <a:r>
              <a:rPr lang="en-US" sz="2400" dirty="0" err="1">
                <a:latin typeface="Calibri" panose="020F0502020204030204" pitchFamily="34" charset="0"/>
                <a:ea typeface="Calibri" panose="020F0502020204030204" pitchFamily="34" charset="0"/>
                <a:cs typeface="Calibri" panose="020F0502020204030204" pitchFamily="34" charset="0"/>
              </a:rPr>
              <a:t>aam</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na-gu-mila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[d-</a:t>
            </a:r>
            <a:r>
              <a:rPr lang="de-DE" sz="2400" b="1" dirty="0">
                <a:latin typeface="Calibri" panose="020F0502020204030204" pitchFamily="34" charset="0"/>
                <a:ea typeface="Calibri" panose="020F0502020204030204" pitchFamily="34" charset="0"/>
                <a:cs typeface="Calibri" panose="020F0502020204030204" pitchFamily="34" charset="0"/>
              </a:rPr>
              <a:t>aa</a:t>
            </a:r>
            <a:r>
              <a:rPr lang="de-DE" sz="2400" dirty="0">
                <a:latin typeface="Calibri" panose="020F0502020204030204" pitchFamily="34" charset="0"/>
                <a:ea typeface="Calibri" panose="020F0502020204030204" pitchFamily="34" charset="0"/>
                <a:cs typeface="Calibri" panose="020F0502020204030204" pitchFamily="34" charset="0"/>
              </a:rPr>
              <a:t>-gam-ash-</a:t>
            </a:r>
            <a:r>
              <a:rPr lang="de-DE" sz="2400" b="1" dirty="0">
                <a:latin typeface="Calibri" panose="020F0502020204030204" pitchFamily="34" charset="0"/>
                <a:ea typeface="Calibri" panose="020F0502020204030204" pitchFamily="34" charset="0"/>
                <a:cs typeface="Calibri" panose="020F0502020204030204" pitchFamily="34" charset="0"/>
              </a:rPr>
              <a:t>izh</a:t>
            </a:r>
            <a:r>
              <a:rPr lang="de-DE" sz="2400" dirty="0">
                <a:latin typeface="Calibri" panose="020F0502020204030204" pitchFamily="34" charset="0"/>
                <a:ea typeface="Calibri" panose="020F0502020204030204" pitchFamily="34" charset="0"/>
                <a:cs typeface="Calibri" panose="020F0502020204030204" pitchFamily="34" charset="0"/>
              </a:rPr>
              <a:t>-aam]</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a:latin typeface="Calibri" panose="020F0502020204030204" pitchFamily="34" charset="0"/>
                <a:ea typeface="Calibri" panose="020F0502020204030204" pitchFamily="34" charset="0"/>
                <a:cs typeface="Calibri" panose="020F0502020204030204" pitchFamily="34" charset="0"/>
              </a:rPr>
              <a:t>temp</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-be-2</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loc</a:t>
            </a:r>
            <a:r>
              <a:rPr lang="en-AU" sz="2200" dirty="0">
                <a:latin typeface="Calibri" panose="020F0502020204030204" pitchFamily="34" charset="0"/>
                <a:ea typeface="Calibri" panose="020F0502020204030204" pitchFamily="34" charset="0"/>
                <a:cs typeface="Calibri" panose="020F0502020204030204" pitchFamily="34" charset="0"/>
              </a:rPr>
              <a:t>-place-1</a:t>
            </a:r>
            <a:r>
              <a:rPr lang="en-AU" sz="2200" cap="small" dirty="0">
                <a:latin typeface="Calibri" panose="020F0502020204030204" pitchFamily="34" charset="0"/>
                <a:ea typeface="Calibri" panose="020F0502020204030204" pitchFamily="34" charset="0"/>
                <a:cs typeface="Calibri" panose="020F0502020204030204" pitchFamily="34" charset="0"/>
              </a:rPr>
              <a:t>pl</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excl	aff</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-know-</a:t>
            </a:r>
            <a:r>
              <a:rPr lang="en-AU" sz="2200" cap="small" dirty="0">
                <a:latin typeface="Calibri" panose="020F0502020204030204" pitchFamily="34" charset="0"/>
                <a:ea typeface="Calibri" panose="020F0502020204030204" pitchFamily="34" charset="0"/>
                <a:cs typeface="Calibri" panose="020F0502020204030204" pitchFamily="34" charset="0"/>
              </a:rPr>
              <a:t>cl</a:t>
            </a:r>
            <a:r>
              <a:rPr lang="en-AU" sz="2200" dirty="0">
                <a:latin typeface="Calibri" panose="020F0502020204030204" pitchFamily="34" charset="0"/>
                <a:ea typeface="Calibri" panose="020F0502020204030204" pitchFamily="34" charset="0"/>
                <a:cs typeface="Calibri" panose="020F0502020204030204" pitchFamily="34" charset="0"/>
              </a:rPr>
              <a:t>:hip-</a:t>
            </a:r>
            <a:r>
              <a:rPr lang="en-AU" sz="2200" b="1" cap="small" dirty="0">
                <a:latin typeface="Calibri" panose="020F0502020204030204" pitchFamily="34" charset="0"/>
                <a:ea typeface="Calibri" panose="020F0502020204030204" pitchFamily="34" charset="0"/>
                <a:cs typeface="Calibri" panose="020F0502020204030204" pitchFamily="34" charset="0"/>
              </a:rPr>
              <a:t>prf</a:t>
            </a:r>
            <a:r>
              <a:rPr lang="en-AU" sz="2200" dirty="0">
                <a:latin typeface="Calibri" panose="020F0502020204030204" pitchFamily="34" charset="0"/>
                <a:ea typeface="Calibri" panose="020F0502020204030204" pitchFamily="34" charset="0"/>
                <a:cs typeface="Calibri" panose="020F0502020204030204" pitchFamily="34" charset="0"/>
              </a:rPr>
              <a:t>-2</a:t>
            </a:r>
            <a:r>
              <a:rPr lang="en-AU" sz="2200" cap="small" dirty="0">
                <a:latin typeface="Calibri" panose="020F0502020204030204" pitchFamily="34" charset="0"/>
                <a:ea typeface="Calibri" panose="020F0502020204030204" pitchFamily="34" charset="0"/>
                <a:cs typeface="Calibri" panose="020F0502020204030204" pitchFamily="34" charset="0"/>
              </a:rPr>
              <a:t>sg</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‘Since you were with us, you have learned it.’ (</a:t>
            </a:r>
            <a:r>
              <a:rPr lang="en-AU" sz="2400" i="1"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is known to be true; </a:t>
            </a:r>
            <a:r>
              <a:rPr lang="en-AU" sz="2400" i="1" dirty="0">
                <a:latin typeface="Calibri" panose="020F0502020204030204" pitchFamily="34" charset="0"/>
                <a:ea typeface="Calibri" panose="020F0502020204030204" pitchFamily="34" charset="0"/>
                <a:cs typeface="Calibri" panose="020F0502020204030204" pitchFamily="34" charset="0"/>
              </a:rPr>
              <a:t>*k-</a:t>
            </a:r>
            <a:r>
              <a:rPr lang="en-AU" sz="24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AU" sz="2200" dirty="0">
                <a:latin typeface="Calibri" panose="020F0502020204030204" pitchFamily="34" charset="0"/>
                <a:ea typeface="Calibri" panose="020F0502020204030204" pitchFamily="34" charset="0"/>
                <a:cs typeface="Calibri" panose="020F0502020204030204" pitchFamily="34" charset="0"/>
              </a:rPr>
              <a:t>Compare:</a:t>
            </a:r>
          </a:p>
          <a:p>
            <a:pPr marL="0" indent="0">
              <a:spcBef>
                <a:spcPts val="600"/>
              </a:spcBef>
              <a:buNone/>
            </a:pPr>
            <a:r>
              <a:rPr lang="en-AU" sz="2400" b="1" dirty="0" err="1">
                <a:latin typeface="Calibri" panose="020F0502020204030204" pitchFamily="34" charset="0"/>
                <a:ea typeface="Calibri" panose="020F0502020204030204" pitchFamily="34" charset="0"/>
                <a:cs typeface="Calibri" panose="020F0502020204030204" pitchFamily="34" charset="0"/>
              </a:rPr>
              <a:t>nagw</a:t>
            </a:r>
            <a:r>
              <a:rPr lang="en-AU" sz="2400" dirty="0">
                <a:latin typeface="Calibri" panose="020F0502020204030204" pitchFamily="34" charset="0"/>
                <a:ea typeface="Calibri" panose="020F0502020204030204" pitchFamily="34" charset="0"/>
                <a:cs typeface="Calibri" panose="020F0502020204030204" pitchFamily="34" charset="0"/>
              </a:rPr>
              <a:t>-aa-w-e  	           n-</a:t>
            </a:r>
            <a:r>
              <a:rPr lang="en-AU" sz="2400" dirty="0" err="1">
                <a:latin typeface="Calibri" panose="020F0502020204030204" pitchFamily="34" charset="0"/>
                <a:ea typeface="Calibri" panose="020F0502020204030204" pitchFamily="34" charset="0"/>
                <a:cs typeface="Calibri" panose="020F0502020204030204" pitchFamily="34" charset="0"/>
              </a:rPr>
              <a:t>ila</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magaakwa</a:t>
            </a:r>
            <a:r>
              <a:rPr lang="en-AU" sz="2400" dirty="0">
                <a:latin typeface="Calibri" panose="020F0502020204030204" pitchFamily="34" charset="0"/>
                <a:ea typeface="Calibri" panose="020F0502020204030204" pitchFamily="34" charset="0"/>
                <a:cs typeface="Calibri" panose="020F0502020204030204" pitchFamily="34" charset="0"/>
              </a:rPr>
              <a:t>,    [k-aa-</a:t>
            </a:r>
            <a:r>
              <a:rPr lang="en-AU" sz="2400" dirty="0" err="1">
                <a:latin typeface="Calibri" panose="020F0502020204030204" pitchFamily="34" charset="0"/>
                <a:ea typeface="Calibri" panose="020F0502020204030204" pitchFamily="34" charset="0"/>
                <a:cs typeface="Calibri" panose="020F0502020204030204" pitchFamily="34" charset="0"/>
              </a:rPr>
              <a:t>s'iy</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aawaaça</a:t>
            </a:r>
            <a:r>
              <a:rPr lang="en-AU" sz="2400" dirty="0">
                <a:latin typeface="Calibri" panose="020F0502020204030204" pitchFamily="34" charset="0"/>
                <a:ea typeface="Calibri" panose="020F0502020204030204" pitchFamily="34" charset="0"/>
                <a:cs typeface="Calibri" panose="020F0502020204030204" pitchFamily="34" charset="0"/>
              </a:rPr>
              <a:t>	  a-</a:t>
            </a:r>
            <a:r>
              <a:rPr lang="en-AU" sz="2400" dirty="0" err="1">
                <a:latin typeface="Calibri" panose="020F0502020204030204" pitchFamily="34" charset="0"/>
                <a:ea typeface="Calibri" panose="020F0502020204030204" pitchFamily="34" charset="0"/>
                <a:cs typeface="Calibri" panose="020F0502020204030204" pitchFamily="34" charset="0"/>
              </a:rPr>
              <a:t>k'os</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uwa</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200" b="1" cap="small" dirty="0">
                <a:latin typeface="Calibri" panose="020F0502020204030204" pitchFamily="34" charset="0"/>
                <a:ea typeface="Calibri" panose="020F0502020204030204" pitchFamily="34" charset="0"/>
                <a:cs typeface="Calibri" panose="020F0502020204030204" pitchFamily="34" charset="0"/>
              </a:rPr>
              <a:t>temp</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err="1">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-come-</a:t>
            </a:r>
            <a:r>
              <a:rPr lang="en-AU" sz="2200" cap="small" dirty="0" err="1">
                <a:latin typeface="Calibri" panose="020F0502020204030204" pitchFamily="34" charset="0"/>
                <a:ea typeface="Calibri" panose="020F0502020204030204" pitchFamily="34" charset="0"/>
                <a:cs typeface="Calibri" panose="020F0502020204030204" pitchFamily="34" charset="0"/>
              </a:rPr>
              <a:t>twrd</a:t>
            </a:r>
            <a:r>
              <a:rPr lang="en-AU" sz="2200" cap="small" dirty="0">
                <a:latin typeface="Calibri" panose="020F0502020204030204" pitchFamily="34" charset="0"/>
                <a:ea typeface="Calibri" panose="020F0502020204030204" pitchFamily="34" charset="0"/>
                <a:cs typeface="Calibri" panose="020F0502020204030204" pitchFamily="34" charset="0"/>
              </a:rPr>
              <a:t>  loc</a:t>
            </a:r>
            <a:r>
              <a:rPr lang="en-AU" sz="2200" dirty="0">
                <a:latin typeface="Calibri" panose="020F0502020204030204" pitchFamily="34" charset="0"/>
                <a:ea typeface="Calibri" panose="020F0502020204030204" pitchFamily="34" charset="0"/>
                <a:cs typeface="Calibri" panose="020F0502020204030204" pitchFamily="34" charset="0"/>
              </a:rPr>
              <a:t>-belly-night,	     </a:t>
            </a:r>
            <a:r>
              <a:rPr lang="en-AU" sz="2200" cap="small" dirty="0" err="1">
                <a:latin typeface="Calibri" panose="020F0502020204030204" pitchFamily="34" charset="0"/>
                <a:ea typeface="Calibri" panose="020F0502020204030204" pitchFamily="34" charset="0"/>
                <a:cs typeface="Calibri" panose="020F0502020204030204" pitchFamily="34" charset="0"/>
              </a:rPr>
              <a:t>cond</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cap="small" dirty="0" err="1">
                <a:latin typeface="Calibri" panose="020F0502020204030204" pitchFamily="34" charset="0"/>
                <a:ea typeface="Calibri" panose="020F0502020204030204" pitchFamily="34" charset="0"/>
                <a:cs typeface="Calibri" panose="020F0502020204030204" pitchFamily="34" charset="0"/>
              </a:rPr>
              <a:t>nfut</a:t>
            </a:r>
            <a:r>
              <a:rPr lang="en-AU" sz="2200" dirty="0">
                <a:latin typeface="Calibri" panose="020F0502020204030204" pitchFamily="34" charset="0"/>
                <a:ea typeface="Calibri" panose="020F0502020204030204" pitchFamily="34" charset="0"/>
                <a:cs typeface="Calibri" panose="020F0502020204030204" pitchFamily="34" charset="0"/>
              </a:rPr>
              <a:t>-break-</a:t>
            </a:r>
            <a:r>
              <a:rPr lang="en-AU" sz="2200" cap="small" dirty="0" err="1">
                <a:latin typeface="Calibri" panose="020F0502020204030204" pitchFamily="34" charset="0"/>
                <a:ea typeface="Calibri" panose="020F0502020204030204" pitchFamily="34" charset="0"/>
                <a:cs typeface="Calibri" panose="020F0502020204030204" pitchFamily="34" charset="0"/>
              </a:rPr>
              <a:t>conj</a:t>
            </a:r>
            <a:r>
              <a:rPr lang="en-AU" sz="2200" cap="small" dirty="0">
                <a:latin typeface="Calibri" panose="020F0502020204030204" pitchFamily="34" charset="0"/>
                <a:ea typeface="Calibri" panose="020F0502020204030204" pitchFamily="34" charset="0"/>
                <a:cs typeface="Calibri" panose="020F0502020204030204" pitchFamily="34" charset="0"/>
              </a:rPr>
              <a:t>  nom</a:t>
            </a:r>
            <a:r>
              <a:rPr lang="en-AU" sz="2200" dirty="0">
                <a:latin typeface="Calibri" panose="020F0502020204030204" pitchFamily="34" charset="0"/>
                <a:ea typeface="Calibri" panose="020F0502020204030204" pitchFamily="34" charset="0"/>
                <a:cs typeface="Calibri" panose="020F0502020204030204" pitchFamily="34" charset="0"/>
              </a:rPr>
              <a:t>-teeth-2</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poss</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‘When you come in the night time, if you (fall) and break your teeth …’</a:t>
            </a:r>
            <a:endParaRPr lang="en-CA"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5303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3E917-45D4-E625-2B2D-FF161B3E8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019FC-1D2D-A3E7-4BF3-24D7728E6CBF}"/>
              </a:ext>
            </a:extLst>
          </p:cNvPr>
          <p:cNvSpPr>
            <a:spLocks noGrp="1"/>
          </p:cNvSpPr>
          <p:nvPr>
            <p:ph type="title"/>
          </p:nvPr>
        </p:nvSpPr>
        <p:spPr>
          <a:xfrm>
            <a:off x="838200" y="365125"/>
            <a:ext cx="10515600" cy="627933"/>
          </a:xfrm>
        </p:spPr>
        <p:txBody>
          <a:bodyPr>
            <a:normAutofit fontScale="90000"/>
          </a:bodyPr>
          <a:lstStyle/>
          <a:p>
            <a:r>
              <a:rPr lang="en-US" sz="3100" b="1" dirty="0" err="1">
                <a:latin typeface="Calibri" panose="020F0502020204030204" pitchFamily="34" charset="0"/>
                <a:ea typeface="Calibri" panose="020F0502020204030204" pitchFamily="34" charset="0"/>
                <a:cs typeface="Calibri" panose="020F0502020204030204" pitchFamily="34" charset="0"/>
              </a:rPr>
              <a:t>Gumuz</a:t>
            </a:r>
            <a:r>
              <a:rPr lang="en-US" dirty="0">
                <a:latin typeface="Calibri" panose="020F0502020204030204" pitchFamily="34" charset="0"/>
                <a:ea typeface="Calibri" panose="020F0502020204030204" pitchFamily="34" charset="0"/>
                <a:cs typeface="Calibri" panose="020F0502020204030204" pitchFamily="34" charset="0"/>
              </a:rPr>
              <a:t> </a:t>
            </a:r>
            <a:r>
              <a:rPr lang="en-CA" sz="2900" dirty="0">
                <a:latin typeface="Calibri" panose="020F0502020204030204" pitchFamily="34" charset="0"/>
                <a:ea typeface="Calibri" panose="020F0502020204030204" pitchFamily="34" charset="0"/>
                <a:cs typeface="Calibri" panose="020F0502020204030204" pitchFamily="34" charset="0"/>
              </a:rPr>
              <a:t>[guk] (Nilo-Saharan, Ethiopia; Williamson &amp; Larson 2017)</a:t>
            </a:r>
          </a:p>
        </p:txBody>
      </p:sp>
      <p:sp>
        <p:nvSpPr>
          <p:cNvPr id="3" name="Content Placeholder 2">
            <a:extLst>
              <a:ext uri="{FF2B5EF4-FFF2-40B4-BE49-F238E27FC236}">
                <a16:creationId xmlns:a16="http://schemas.microsoft.com/office/drawing/2014/main" id="{BE1E7D96-ABEF-2192-2539-92CD2C2B13DC}"/>
              </a:ext>
            </a:extLst>
          </p:cNvPr>
          <p:cNvSpPr>
            <a:spLocks noGrp="1"/>
          </p:cNvSpPr>
          <p:nvPr>
            <p:ph idx="1"/>
          </p:nvPr>
        </p:nvSpPr>
        <p:spPr>
          <a:xfrm>
            <a:off x="838200" y="1248686"/>
            <a:ext cx="11049000" cy="5032371"/>
          </a:xfrm>
        </p:spPr>
        <p:txBody>
          <a:bodyPr>
            <a:normAutofit/>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Temporal     ]  [				   Conditional			     ]</a:t>
            </a:r>
          </a:p>
          <a:p>
            <a:pPr marL="0" indent="0">
              <a:spcBef>
                <a:spcPts val="60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r>
              <a:rPr lang="en-CA" b="1" i="1" dirty="0" err="1">
                <a:solidFill>
                  <a:srgbClr val="0070C0"/>
                </a:solidFill>
                <a:latin typeface="Charis SIL" panose="02000500060000020004" pitchFamily="2" charset="0"/>
                <a:ea typeface="Charis SIL" panose="02000500060000020004" pitchFamily="2" charset="0"/>
                <a:cs typeface="Charis SIL" panose="02000500060000020004" pitchFamily="2" charset="0"/>
              </a:rPr>
              <a:t>nagw</a:t>
            </a:r>
            <a:r>
              <a:rPr lang="en-CA" dirty="0">
                <a:latin typeface="Calibri" panose="020F0502020204030204" pitchFamily="34" charset="0"/>
                <a:ea typeface="Calibri" panose="020F0502020204030204" pitchFamily="34" charset="0"/>
                <a:cs typeface="Calibri" panose="020F0502020204030204" pitchFamily="34" charset="0"/>
              </a:rPr>
              <a:t>	</a:t>
            </a:r>
            <a:r>
              <a:rPr lang="en-CA" i="1" dirty="0">
                <a:latin typeface="Charis SIL" panose="02000500060000020004" pitchFamily="2" charset="0"/>
                <a:ea typeface="Charis SIL" panose="02000500060000020004" pitchFamily="2" charset="0"/>
                <a:cs typeface="Charis SIL" panose="02000500060000020004" pitchFamily="2" charset="0"/>
              </a:rPr>
              <a:t>				</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‘since’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k-aa-</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Cond. + Non-Future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factual ‘cond.’</a:t>
            </a: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‘when’</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specific time</a:t>
            </a: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‘whenever’</a:t>
            </a: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any time</a:t>
            </a:r>
          </a:p>
        </p:txBody>
      </p:sp>
      <p:cxnSp>
        <p:nvCxnSpPr>
          <p:cNvPr id="6" name="Straight Connector 5">
            <a:extLst>
              <a:ext uri="{FF2B5EF4-FFF2-40B4-BE49-F238E27FC236}">
                <a16:creationId xmlns:a16="http://schemas.microsoft.com/office/drawing/2014/main" id="{246AFA54-6058-2EBD-88BF-E7164A9A2418}"/>
              </a:ext>
            </a:extLst>
          </p:cNvPr>
          <p:cNvCxnSpPr>
            <a:cxnSpLocks/>
          </p:cNvCxnSpPr>
          <p:nvPr/>
        </p:nvCxnSpPr>
        <p:spPr>
          <a:xfrm>
            <a:off x="10083003" y="3886195"/>
            <a:ext cx="0" cy="99060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E2920B52-CF1D-E4D6-B082-A7D0396E3669}"/>
              </a:ext>
            </a:extLst>
          </p:cNvPr>
          <p:cNvCxnSpPr>
            <a:cxnSpLocks/>
          </p:cNvCxnSpPr>
          <p:nvPr/>
        </p:nvCxnSpPr>
        <p:spPr>
          <a:xfrm flipH="1">
            <a:off x="4827639" y="3717990"/>
            <a:ext cx="151416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E29C2211-2F65-9B55-533B-E8D6457A8F8A}"/>
              </a:ext>
            </a:extLst>
          </p:cNvPr>
          <p:cNvCxnSpPr>
            <a:cxnSpLocks/>
          </p:cNvCxnSpPr>
          <p:nvPr/>
        </p:nvCxnSpPr>
        <p:spPr>
          <a:xfrm flipH="1" flipV="1">
            <a:off x="7924799" y="3717990"/>
            <a:ext cx="1155294"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7" name="Rectangle: Rounded Corners 16">
            <a:extLst>
              <a:ext uri="{FF2B5EF4-FFF2-40B4-BE49-F238E27FC236}">
                <a16:creationId xmlns:a16="http://schemas.microsoft.com/office/drawing/2014/main" id="{F29E88F9-D5E7-1829-BF1C-0EB89B73084F}"/>
              </a:ext>
            </a:extLst>
          </p:cNvPr>
          <p:cNvSpPr/>
          <p:nvPr/>
        </p:nvSpPr>
        <p:spPr>
          <a:xfrm>
            <a:off x="692119" y="1937659"/>
            <a:ext cx="2479825" cy="4201884"/>
          </a:xfrm>
          <a:prstGeom prst="roundRect">
            <a:avLst/>
          </a:prstGeom>
          <a:no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21" name="Rectangle: Rounded Corners 20">
            <a:extLst>
              <a:ext uri="{FF2B5EF4-FFF2-40B4-BE49-F238E27FC236}">
                <a16:creationId xmlns:a16="http://schemas.microsoft.com/office/drawing/2014/main" id="{383E45E6-06E0-395B-9B6C-12BA44F9F421}"/>
              </a:ext>
            </a:extLst>
          </p:cNvPr>
          <p:cNvSpPr/>
          <p:nvPr/>
        </p:nvSpPr>
        <p:spPr>
          <a:xfrm>
            <a:off x="3449383" y="2026842"/>
            <a:ext cx="8024860" cy="3582471"/>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22" name="Straight Connector 21">
            <a:extLst>
              <a:ext uri="{FF2B5EF4-FFF2-40B4-BE49-F238E27FC236}">
                <a16:creationId xmlns:a16="http://schemas.microsoft.com/office/drawing/2014/main" id="{C174D9E8-78F9-7AD0-E728-1925C748E068}"/>
              </a:ext>
            </a:extLst>
          </p:cNvPr>
          <p:cNvCxnSpPr>
            <a:cxnSpLocks/>
          </p:cNvCxnSpPr>
          <p:nvPr/>
        </p:nvCxnSpPr>
        <p:spPr>
          <a:xfrm flipH="1" flipV="1">
            <a:off x="3449383" y="1477292"/>
            <a:ext cx="3121740"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4" name="Straight Connector 23">
            <a:extLst>
              <a:ext uri="{FF2B5EF4-FFF2-40B4-BE49-F238E27FC236}">
                <a16:creationId xmlns:a16="http://schemas.microsoft.com/office/drawing/2014/main" id="{AA6996E4-229B-D4BE-3272-003A727E9474}"/>
              </a:ext>
            </a:extLst>
          </p:cNvPr>
          <p:cNvCxnSpPr>
            <a:cxnSpLocks/>
          </p:cNvCxnSpPr>
          <p:nvPr/>
        </p:nvCxnSpPr>
        <p:spPr>
          <a:xfrm flipH="1" flipV="1">
            <a:off x="8481380" y="1477292"/>
            <a:ext cx="2964428"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8" name="Straight Connector 7">
            <a:extLst>
              <a:ext uri="{FF2B5EF4-FFF2-40B4-BE49-F238E27FC236}">
                <a16:creationId xmlns:a16="http://schemas.microsoft.com/office/drawing/2014/main" id="{228568F2-BF7A-5664-F739-81DB40087790}"/>
              </a:ext>
            </a:extLst>
          </p:cNvPr>
          <p:cNvCxnSpPr>
            <a:cxnSpLocks/>
          </p:cNvCxnSpPr>
          <p:nvPr/>
        </p:nvCxnSpPr>
        <p:spPr>
          <a:xfrm>
            <a:off x="1764196" y="4735285"/>
            <a:ext cx="0" cy="57694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E9245747-2E4F-1328-0586-0414EE87D65F}"/>
              </a:ext>
            </a:extLst>
          </p:cNvPr>
          <p:cNvCxnSpPr>
            <a:cxnSpLocks/>
          </p:cNvCxnSpPr>
          <p:nvPr/>
        </p:nvCxnSpPr>
        <p:spPr>
          <a:xfrm flipH="1" flipV="1">
            <a:off x="2808514" y="1477292"/>
            <a:ext cx="363430" cy="5262"/>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1BA01BC7-C78E-D563-4CCC-B1C2D858CA15}"/>
              </a:ext>
            </a:extLst>
          </p:cNvPr>
          <p:cNvCxnSpPr>
            <a:cxnSpLocks/>
          </p:cNvCxnSpPr>
          <p:nvPr/>
        </p:nvCxnSpPr>
        <p:spPr>
          <a:xfrm flipH="1">
            <a:off x="979013" y="1482554"/>
            <a:ext cx="29461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0" name="Straight Connector 9">
            <a:extLst>
              <a:ext uri="{FF2B5EF4-FFF2-40B4-BE49-F238E27FC236}">
                <a16:creationId xmlns:a16="http://schemas.microsoft.com/office/drawing/2014/main" id="{7BFFE891-11EF-DB55-56FA-D8FA9087C6B5}"/>
              </a:ext>
            </a:extLst>
          </p:cNvPr>
          <p:cNvCxnSpPr>
            <a:cxnSpLocks/>
          </p:cNvCxnSpPr>
          <p:nvPr/>
        </p:nvCxnSpPr>
        <p:spPr>
          <a:xfrm>
            <a:off x="1764192" y="3418117"/>
            <a:ext cx="0" cy="57694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16962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06946-4CAE-273B-29DA-A65DB1346BB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350F95F-749C-53E2-8C2B-8898FBF70D0C}"/>
              </a:ext>
            </a:extLst>
          </p:cNvPr>
          <p:cNvGraphicFramePr>
            <a:graphicFrameLocks noGrp="1"/>
          </p:cNvGraphicFramePr>
          <p:nvPr>
            <p:extLst>
              <p:ext uri="{D42A27DB-BD31-4B8C-83A1-F6EECF244321}">
                <p14:modId xmlns:p14="http://schemas.microsoft.com/office/powerpoint/2010/main" val="1528353190"/>
              </p:ext>
            </p:extLst>
          </p:nvPr>
        </p:nvGraphicFramePr>
        <p:xfrm>
          <a:off x="511621" y="1158650"/>
          <a:ext cx="11151678" cy="5324194"/>
        </p:xfrm>
        <a:graphic>
          <a:graphicData uri="http://schemas.openxmlformats.org/drawingml/2006/table">
            <a:tbl>
              <a:tblPr/>
              <a:tblGrid>
                <a:gridCol w="1284522">
                  <a:extLst>
                    <a:ext uri="{9D8B030D-6E8A-4147-A177-3AD203B41FA5}">
                      <a16:colId xmlns:a16="http://schemas.microsoft.com/office/drawing/2014/main" val="3582429209"/>
                    </a:ext>
                  </a:extLst>
                </a:gridCol>
                <a:gridCol w="1824975">
                  <a:extLst>
                    <a:ext uri="{9D8B030D-6E8A-4147-A177-3AD203B41FA5}">
                      <a16:colId xmlns:a16="http://schemas.microsoft.com/office/drawing/2014/main" val="3966308455"/>
                    </a:ext>
                  </a:extLst>
                </a:gridCol>
                <a:gridCol w="1952368">
                  <a:extLst>
                    <a:ext uri="{9D8B030D-6E8A-4147-A177-3AD203B41FA5}">
                      <a16:colId xmlns:a16="http://schemas.microsoft.com/office/drawing/2014/main" val="119935751"/>
                    </a:ext>
                  </a:extLst>
                </a:gridCol>
                <a:gridCol w="1324904">
                  <a:extLst>
                    <a:ext uri="{9D8B030D-6E8A-4147-A177-3AD203B41FA5}">
                      <a16:colId xmlns:a16="http://schemas.microsoft.com/office/drawing/2014/main" val="443487966"/>
                    </a:ext>
                  </a:extLst>
                </a:gridCol>
                <a:gridCol w="1636010">
                  <a:extLst>
                    <a:ext uri="{9D8B030D-6E8A-4147-A177-3AD203B41FA5}">
                      <a16:colId xmlns:a16="http://schemas.microsoft.com/office/drawing/2014/main" val="4218709707"/>
                    </a:ext>
                  </a:extLst>
                </a:gridCol>
                <a:gridCol w="1722955">
                  <a:extLst>
                    <a:ext uri="{9D8B030D-6E8A-4147-A177-3AD203B41FA5}">
                      <a16:colId xmlns:a16="http://schemas.microsoft.com/office/drawing/2014/main" val="1443589938"/>
                    </a:ext>
                  </a:extLst>
                </a:gridCol>
                <a:gridCol w="1405944">
                  <a:extLst>
                    <a:ext uri="{9D8B030D-6E8A-4147-A177-3AD203B41FA5}">
                      <a16:colId xmlns:a16="http://schemas.microsoft.com/office/drawing/2014/main" val="1314443864"/>
                    </a:ext>
                  </a:extLst>
                </a:gridCol>
              </a:tblGrid>
              <a:tr h="715649">
                <a:tc gridSpan="2">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Thompson, Longacre</a:t>
                      </a: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&amp; Hwang (2007)</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tc>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Taylor (1997)</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gridSpan="2">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Saloné (1979)</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tc gridSpan="2">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Feuillet (2006)</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4258016049"/>
                  </a:ext>
                </a:extLst>
              </a:tr>
              <a:tr h="373031">
                <a:tc rowSpan="3">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Reality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Present</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3">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4" gridSpan="2">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Simple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4" hMerge="1">
                  <a:txBody>
                    <a:bodyPr/>
                    <a:lstStyle/>
                    <a:p>
                      <a:endParaRPr lang="en-CA"/>
                    </a:p>
                  </a:txBody>
                  <a:tcPr/>
                </a:tc>
                <a:tc rowSpan="3">
                  <a:txBody>
                    <a:bodyPr/>
                    <a:lstStyle/>
                    <a:p>
                      <a:pPr algn="ctr" rtl="0">
                        <a:lnSpc>
                          <a:spcPct val="115000"/>
                        </a:lnSpc>
                        <a:buNone/>
                      </a:pPr>
                      <a:br>
                        <a:rPr lang="fr-FR" sz="2000" dirty="0">
                          <a:effectLst/>
                          <a:latin typeface="Calibri" panose="020F0502020204030204" pitchFamily="34" charset="0"/>
                          <a:ea typeface="Calibri" panose="020F0502020204030204" pitchFamily="34" charset="0"/>
                          <a:cs typeface="Calibri" panose="020F0502020204030204" pitchFamily="34" charset="0"/>
                        </a:rPr>
                      </a:b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Réalité</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Équatif</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1036757686"/>
                  </a:ext>
                </a:extLst>
              </a:tr>
              <a:tr h="715649">
                <a:tc vMerge="1">
                  <a:txBody>
                    <a:bodyPr/>
                    <a:lstStyle/>
                    <a:p>
                      <a:endParaRPr lang="en-CA"/>
                    </a:p>
                  </a:txBody>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Habitual/ Generic</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gridSpan="2" vMerge="1">
                  <a:txBody>
                    <a:bodyPr/>
                    <a:lstStyle/>
                    <a:p>
                      <a:endParaRPr lang="en-CA"/>
                    </a:p>
                  </a:txBody>
                  <a:tcPr/>
                </a:tc>
                <a:tc hMerge="1" vMerge="1">
                  <a:txBody>
                    <a:bodyPr/>
                    <a:lstStyle/>
                    <a:p>
                      <a:endParaRPr lang="en-CA"/>
                    </a:p>
                  </a:txBody>
                  <a:tcPr/>
                </a:tc>
                <a:tc vMerge="1">
                  <a:txBody>
                    <a:bodyPr/>
                    <a:lstStyle/>
                    <a:p>
                      <a:endParaRPr lang="en-CA"/>
                    </a:p>
                  </a:txBody>
                  <a:tcPr/>
                </a:tc>
                <a:tc>
                  <a:txBody>
                    <a:bodyPr/>
                    <a:lstStyle/>
                    <a:p>
                      <a:pPr algn="ctr" rtl="0">
                        <a:lnSpc>
                          <a:spcPct val="100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Temporel/ Causal</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2473801"/>
                  </a:ext>
                </a:extLst>
              </a:tr>
              <a:tr h="654821">
                <a:tc vMerge="1">
                  <a:txBody>
                    <a:bodyPr/>
                    <a:lstStyle/>
                    <a:p>
                      <a:endParaRPr lang="en-CA"/>
                    </a:p>
                  </a:txBody>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Past</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gridSpan="2" vMerge="1">
                  <a:txBody>
                    <a:bodyPr/>
                    <a:lstStyle/>
                    <a:p>
                      <a:endParaRPr lang="en-CA"/>
                    </a:p>
                  </a:txBody>
                  <a:tcPr/>
                </a:tc>
                <a:tc hMerge="1" vMerge="1">
                  <a:txBody>
                    <a:bodyPr/>
                    <a:lstStyle/>
                    <a:p>
                      <a:endParaRPr lang="en-CA"/>
                    </a:p>
                  </a:txBody>
                  <a:tcPr/>
                </a:tc>
                <a:tc vMerge="1">
                  <a:txBody>
                    <a:bodyPr/>
                    <a:lstStyle/>
                    <a:p>
                      <a:endParaRPr lang="en-CA"/>
                    </a:p>
                  </a:txBody>
                  <a:tcPr/>
                </a:tc>
                <a:tc>
                  <a:txBody>
                    <a:bodyPr/>
                    <a:lstStyle/>
                    <a:p>
                      <a:pPr algn="ctr" rtl="0">
                        <a:lnSpc>
                          <a:spcPct val="115000"/>
                        </a:lnSpc>
                        <a:buNone/>
                      </a:pPr>
                      <a:r>
                        <a:rPr lang="fr-FR" sz="2000">
                          <a:effectLst/>
                          <a:latin typeface="Calibri" panose="020F0502020204030204" pitchFamily="34" charset="0"/>
                          <a:ea typeface="Calibri" panose="020F0502020204030204" pitchFamily="34" charset="0"/>
                          <a:cs typeface="Calibri" panose="020F0502020204030204" pitchFamily="34" charset="0"/>
                        </a:rPr>
                        <a:t>Réelle</a:t>
                      </a:r>
                      <a:endParaRPr lang="en-CA" sz="200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866154638"/>
                  </a:ext>
                </a:extLst>
              </a:tr>
              <a:tr h="701366">
                <a:tc rowSpan="4">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Unreality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Predictive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gridSpan="2" vMerge="1">
                  <a:txBody>
                    <a:bodyPr/>
                    <a:lstStyle/>
                    <a:p>
                      <a:endParaRPr lang="en-CA"/>
                    </a:p>
                  </a:txBody>
                  <a:tcPr/>
                </a:tc>
                <a:tc hMerge="1" vMerge="1">
                  <a:txBody>
                    <a:bodyPr/>
                    <a:lstStyle/>
                    <a:p>
                      <a:endParaRPr lang="en-CA"/>
                    </a:p>
                  </a:txBody>
                  <a:tcPr/>
                </a:tc>
                <a:tc rowSpan="2">
                  <a:txBody>
                    <a:bodyPr/>
                    <a:lstStyle/>
                    <a:p>
                      <a:pPr algn="ctr" rtl="0">
                        <a:lnSpc>
                          <a:spcPct val="115000"/>
                        </a:lnSpc>
                        <a:buNone/>
                      </a:pP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Zone transitoire</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Éventuel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1964262408"/>
                  </a:ext>
                </a:extLst>
              </a:tr>
              <a:tr h="715649">
                <a:tc vMerge="1">
                  <a:txBody>
                    <a:bodyPr/>
                    <a:lstStyle/>
                    <a:p>
                      <a:endParaRPr lang="en-CA"/>
                    </a:p>
                  </a:txBody>
                  <a:tcPr/>
                </a:tc>
                <a:tc>
                  <a:txBody>
                    <a:bodyPr/>
                    <a:lstStyle/>
                    <a:p>
                      <a:pPr algn="ctr" rtl="0">
                        <a:lnSpc>
                          <a:spcPct val="115000"/>
                        </a:lnSpc>
                        <a:buNone/>
                      </a:pPr>
                      <a:r>
                        <a:rPr lang="en-CA" sz="200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rowSpan="3">
                  <a:txBody>
                    <a:bodyPr/>
                    <a:lstStyle/>
                    <a:p>
                      <a:pPr algn="ctr" rtl="0">
                        <a:lnSpc>
                          <a:spcPct val="115000"/>
                        </a:lnSpc>
                        <a:buNone/>
                      </a:pPr>
                      <a:br>
                        <a:rPr lang="en-CA" sz="2000" dirty="0">
                          <a:effectLst/>
                          <a:latin typeface="Calibri" panose="020F0502020204030204" pitchFamily="34" charset="0"/>
                          <a:ea typeface="Calibri" panose="020F0502020204030204" pitchFamily="34" charset="0"/>
                          <a:cs typeface="Calibri" panose="020F0502020204030204" pitchFamily="34" charset="0"/>
                        </a:rPr>
                      </a:b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Imaginary</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Hypothetical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Potentiel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629318533"/>
                  </a:ext>
                </a:extLst>
              </a:tr>
              <a:tr h="715649">
                <a:tc vMerge="1">
                  <a:txBody>
                    <a:bodyPr/>
                    <a:lstStyle/>
                    <a:p>
                      <a:endParaRPr lang="en-CA"/>
                    </a:p>
                  </a:txBody>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vMerge="1">
                  <a:txBody>
                    <a:bodyPr/>
                    <a:lstStyle/>
                    <a:p>
                      <a:endParaRPr lang="en-CA"/>
                    </a:p>
                  </a:txBody>
                  <a:tcPr/>
                </a:tc>
                <a:tc rowSpan="2">
                  <a:txBody>
                    <a:bodyPr/>
                    <a:lstStyle/>
                    <a:p>
                      <a:pPr algn="ctr" rtl="0">
                        <a:lnSpc>
                          <a:spcPct val="115000"/>
                        </a:lnSpc>
                        <a:buNone/>
                      </a:pPr>
                      <a:endParaRPr lang="en-CA"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en-CA" sz="2000" dirty="0">
                          <a:effectLst/>
                          <a:latin typeface="Calibri" panose="020F0502020204030204" pitchFamily="34" charset="0"/>
                          <a:ea typeface="Calibri" panose="020F0502020204030204" pitchFamily="34" charset="0"/>
                          <a:cs typeface="Calibri" panose="020F0502020204030204" pitchFamily="34" charset="0"/>
                        </a:rPr>
                        <a:t>Counterfactual</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rowSpan="2">
                  <a:txBody>
                    <a:bodyPr/>
                    <a:lstStyle/>
                    <a:p>
                      <a:pPr algn="ctr" rtl="0">
                        <a:lnSpc>
                          <a:spcPct val="115000"/>
                        </a:lnSpc>
                        <a:buNone/>
                      </a:pP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Hypothétique</a:t>
                      </a:r>
                      <a:endParaRPr lang="en-CA" sz="2000" dirty="0">
                        <a:effectLst/>
                        <a:latin typeface="Calibri" panose="020F0502020204030204" pitchFamily="34" charset="0"/>
                        <a:ea typeface="Calibri" panose="020F0502020204030204" pitchFamily="34" charset="0"/>
                        <a:cs typeface="Calibri" panose="020F0502020204030204" pitchFamily="34" charset="0"/>
                      </a:endParaRP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L'irréalisable</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3992377743"/>
                  </a:ext>
                </a:extLst>
              </a:tr>
              <a:tr h="715649">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algn="ctr" rtl="0">
                        <a:lnSpc>
                          <a:spcPct val="115000"/>
                        </a:lnSpc>
                        <a:buNone/>
                      </a:pPr>
                      <a:r>
                        <a:rPr lang="fr-FR" sz="2000" dirty="0">
                          <a:effectLst/>
                          <a:latin typeface="Calibri" panose="020F0502020204030204" pitchFamily="34" charset="0"/>
                          <a:ea typeface="Calibri" panose="020F0502020204030204" pitchFamily="34" charset="0"/>
                          <a:cs typeface="Calibri" panose="020F0502020204030204" pitchFamily="34" charset="0"/>
                        </a:rPr>
                        <a:t>L'irréalisé</a:t>
                      </a:r>
                    </a:p>
                  </a:txBody>
                  <a:tcPr marL="21697" marR="21697" marT="21697" marB="21697">
                    <a:lnL w="7620" cap="flat" cmpd="sng" algn="ctr">
                      <a:solidFill>
                        <a:srgbClr val="000001"/>
                      </a:solidFill>
                      <a:prstDash val="solid"/>
                      <a:round/>
                      <a:headEnd type="none" w="med" len="med"/>
                      <a:tailEnd type="none" w="med" len="med"/>
                    </a:lnL>
                    <a:lnR w="7620" cap="flat" cmpd="sng" algn="ctr">
                      <a:solidFill>
                        <a:srgbClr val="000001"/>
                      </a:solidFill>
                      <a:prstDash val="solid"/>
                      <a:round/>
                      <a:headEnd type="none" w="med" len="med"/>
                      <a:tailEnd type="none" w="med" len="med"/>
                    </a:lnR>
                    <a:lnT w="7620" cap="flat" cmpd="sng" algn="ctr">
                      <a:solidFill>
                        <a:srgbClr val="000001"/>
                      </a:solidFill>
                      <a:prstDash val="solid"/>
                      <a:round/>
                      <a:headEnd type="none" w="med" len="med"/>
                      <a:tailEnd type="none" w="med" len="med"/>
                    </a:lnT>
                    <a:lnB w="7620" cap="flat" cmpd="sng" algn="ctr">
                      <a:solidFill>
                        <a:srgbClr val="000001"/>
                      </a:solidFill>
                      <a:prstDash val="solid"/>
                      <a:round/>
                      <a:headEnd type="none" w="med" len="med"/>
                      <a:tailEnd type="none" w="med" len="med"/>
                    </a:lnB>
                    <a:noFill/>
                  </a:tcPr>
                </a:tc>
                <a:extLst>
                  <a:ext uri="{0D108BD9-81ED-4DB2-BD59-A6C34878D82A}">
                    <a16:rowId xmlns:a16="http://schemas.microsoft.com/office/drawing/2014/main" val="268157252"/>
                  </a:ext>
                </a:extLst>
              </a:tr>
            </a:tbl>
          </a:graphicData>
        </a:graphic>
      </p:graphicFrame>
      <p:sp>
        <p:nvSpPr>
          <p:cNvPr id="3" name="Oval 2">
            <a:extLst>
              <a:ext uri="{FF2B5EF4-FFF2-40B4-BE49-F238E27FC236}">
                <a16:creationId xmlns:a16="http://schemas.microsoft.com/office/drawing/2014/main" id="{92A8869A-11B9-6FE5-1FCE-6122890C328D}"/>
              </a:ext>
            </a:extLst>
          </p:cNvPr>
          <p:cNvSpPr/>
          <p:nvPr/>
        </p:nvSpPr>
        <p:spPr>
          <a:xfrm>
            <a:off x="4931230" y="936171"/>
            <a:ext cx="4060371" cy="5671457"/>
          </a:xfrm>
          <a:prstGeom prst="ellipse">
            <a:avLst/>
          </a:prstGeom>
          <a:noFill/>
          <a:ln w="5715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accent1">
                    <a:lumMod val="60000"/>
                    <a:lumOff val="40000"/>
                  </a:schemeClr>
                </a:solidFill>
              </a:ln>
              <a:noFill/>
            </a:endParaRPr>
          </a:p>
        </p:txBody>
      </p:sp>
      <p:sp>
        <p:nvSpPr>
          <p:cNvPr id="4" name="Title 1">
            <a:extLst>
              <a:ext uri="{FF2B5EF4-FFF2-40B4-BE49-F238E27FC236}">
                <a16:creationId xmlns:a16="http://schemas.microsoft.com/office/drawing/2014/main" id="{CCF66616-E56E-C7B3-1CD1-76680660AC25}"/>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3. Languages with a basic two-way distinction</a:t>
            </a:r>
          </a:p>
        </p:txBody>
      </p:sp>
    </p:spTree>
    <p:extLst>
      <p:ext uri="{BB962C8B-B14F-4D97-AF65-F5344CB8AC3E}">
        <p14:creationId xmlns:p14="http://schemas.microsoft.com/office/powerpoint/2010/main" val="2615373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55529-1A66-8CDD-E3EA-492C29C761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7F8CC5-ED52-D365-5AF0-2E6F96D4CF84}"/>
              </a:ext>
            </a:extLst>
          </p:cNvPr>
          <p:cNvSpPr>
            <a:spLocks noGrp="1"/>
          </p:cNvSpPr>
          <p:nvPr>
            <p:ph idx="1"/>
          </p:nvPr>
        </p:nvSpPr>
        <p:spPr>
          <a:xfrm>
            <a:off x="838200" y="432618"/>
            <a:ext cx="10515600" cy="6056672"/>
          </a:xfrm>
        </p:spPr>
        <p:txBody>
          <a:bodyPr>
            <a:normAutofit/>
          </a:bodyPr>
          <a:lstStyle/>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Hypothetical and counterfactual conditionals in English can be expressed through past tense shifting or subject-auxiliary inversion in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and </a:t>
            </a:r>
            <a:r>
              <a:rPr lang="en-CA" sz="2600" i="1" dirty="0">
                <a:latin typeface="Calibri" panose="020F0502020204030204" pitchFamily="34" charset="0"/>
                <a:ea typeface="Calibri" panose="020F0502020204030204" pitchFamily="34" charset="0"/>
                <a:cs typeface="Calibri" panose="020F0502020204030204" pitchFamily="34" charset="0"/>
              </a:rPr>
              <a:t>would</a:t>
            </a:r>
            <a:r>
              <a:rPr lang="en-CA" sz="2600" dirty="0">
                <a:latin typeface="Calibri" panose="020F0502020204030204" pitchFamily="34" charset="0"/>
                <a:ea typeface="Calibri" panose="020F0502020204030204" pitchFamily="34" charset="0"/>
                <a:cs typeface="Calibri" panose="020F0502020204030204" pitchFamily="34" charset="0"/>
              </a:rPr>
              <a:t> in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(5)  [If he {</a:t>
            </a:r>
            <a:r>
              <a:rPr lang="en-CA" sz="2600" u="sng" dirty="0">
                <a:latin typeface="Calibri" panose="020F0502020204030204" pitchFamily="34" charset="0"/>
                <a:ea typeface="Calibri" panose="020F0502020204030204" pitchFamily="34" charset="0"/>
                <a:cs typeface="Calibri" panose="020F0502020204030204" pitchFamily="34" charset="0"/>
              </a:rPr>
              <a:t>got</a:t>
            </a:r>
            <a:r>
              <a:rPr lang="en-CA" sz="2600" dirty="0">
                <a:latin typeface="Calibri" panose="020F0502020204030204" pitchFamily="34" charset="0"/>
                <a:ea typeface="Calibri" panose="020F0502020204030204" pitchFamily="34" charset="0"/>
                <a:cs typeface="Calibri" panose="020F0502020204030204" pitchFamily="34" charset="0"/>
              </a:rPr>
              <a:t> / </a:t>
            </a:r>
            <a:r>
              <a:rPr lang="en-CA" sz="2600" u="sng" dirty="0">
                <a:latin typeface="Calibri" panose="020F0502020204030204" pitchFamily="34" charset="0"/>
                <a:ea typeface="Calibri" panose="020F0502020204030204" pitchFamily="34" charset="0"/>
                <a:cs typeface="Calibri" panose="020F0502020204030204" pitchFamily="34" charset="0"/>
              </a:rPr>
              <a:t>were</a:t>
            </a:r>
            <a:r>
              <a:rPr lang="en-CA" sz="2600" dirty="0">
                <a:latin typeface="Calibri" panose="020F0502020204030204" pitchFamily="34" charset="0"/>
                <a:ea typeface="Calibri" panose="020F0502020204030204" pitchFamily="34" charset="0"/>
                <a:cs typeface="Calibri" panose="020F0502020204030204" pitchFamily="34" charset="0"/>
              </a:rPr>
              <a:t> to get}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a:t>
            </a:r>
            <a:r>
              <a:rPr lang="en-CA" sz="2600" u="sng" dirty="0">
                <a:latin typeface="Calibri" panose="020F0502020204030204" pitchFamily="34" charset="0"/>
                <a:ea typeface="Calibri" panose="020F0502020204030204" pitchFamily="34" charset="0"/>
                <a:cs typeface="Calibri" panose="020F0502020204030204" pitchFamily="34" charset="0"/>
              </a:rPr>
              <a:t>would</a:t>
            </a:r>
            <a:r>
              <a:rPr lang="en-CA" sz="2600" dirty="0">
                <a:latin typeface="Calibri" panose="020F0502020204030204" pitchFamily="34" charset="0"/>
                <a:ea typeface="Calibri" panose="020F0502020204030204" pitchFamily="34" charset="0"/>
                <a:cs typeface="Calibri" panose="020F0502020204030204" pitchFamily="34" charset="0"/>
              </a:rPr>
              <a:t> all celebrate.]</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1200"/>
              </a:spcBef>
              <a:buNone/>
            </a:pPr>
            <a:r>
              <a:rPr lang="en-CA" sz="2600" dirty="0">
                <a:latin typeface="Calibri" panose="020F0502020204030204" pitchFamily="34" charset="0"/>
                <a:ea typeface="Calibri" panose="020F0502020204030204" pitchFamily="34" charset="0"/>
                <a:cs typeface="Calibri" panose="020F0502020204030204" pitchFamily="34" charset="0"/>
              </a:rPr>
              <a:t>(5’) [</a:t>
            </a:r>
            <a:r>
              <a:rPr lang="en-CA" sz="2600" u="sng" dirty="0">
                <a:latin typeface="Calibri" panose="020F0502020204030204" pitchFamily="34" charset="0"/>
                <a:ea typeface="Calibri" panose="020F0502020204030204" pitchFamily="34" charset="0"/>
                <a:cs typeface="Calibri" panose="020F0502020204030204" pitchFamily="34" charset="0"/>
              </a:rPr>
              <a:t>Were he</a:t>
            </a:r>
            <a:r>
              <a:rPr lang="en-CA" sz="2600" dirty="0">
                <a:latin typeface="Calibri" panose="020F0502020204030204" pitchFamily="34" charset="0"/>
                <a:ea typeface="Calibri" panose="020F0502020204030204" pitchFamily="34" charset="0"/>
                <a:cs typeface="Calibri" panose="020F0502020204030204" pitchFamily="34" charset="0"/>
              </a:rPr>
              <a:t> to get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a:t>
            </a:r>
            <a:r>
              <a:rPr lang="en-CA" sz="2600" u="sng" dirty="0">
                <a:latin typeface="Calibri" panose="020F0502020204030204" pitchFamily="34" charset="0"/>
                <a:ea typeface="Calibri" panose="020F0502020204030204" pitchFamily="34" charset="0"/>
                <a:cs typeface="Calibri" panose="020F0502020204030204" pitchFamily="34" charset="0"/>
              </a:rPr>
              <a:t>would</a:t>
            </a:r>
            <a:r>
              <a:rPr lang="en-CA" sz="2600" dirty="0">
                <a:latin typeface="Calibri" panose="020F0502020204030204" pitchFamily="34" charset="0"/>
                <a:ea typeface="Calibri" panose="020F0502020204030204" pitchFamily="34" charset="0"/>
                <a:cs typeface="Calibri" panose="020F0502020204030204" pitchFamily="34" charset="0"/>
              </a:rPr>
              <a:t> all celebrate.]</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600" b="1" dirty="0">
                <a:latin typeface="Calibri" panose="020F0502020204030204" pitchFamily="34" charset="0"/>
                <a:ea typeface="Calibri" panose="020F0502020204030204" pitchFamily="34" charset="0"/>
                <a:cs typeface="Calibri" panose="020F0502020204030204" pitchFamily="34" charset="0"/>
              </a:rPr>
              <a:t>Counterfactual</a:t>
            </a: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(6)  [If he </a:t>
            </a:r>
            <a:r>
              <a:rPr lang="en-CA" sz="2600" u="sng" dirty="0">
                <a:latin typeface="Calibri" panose="020F0502020204030204" pitchFamily="34" charset="0"/>
                <a:ea typeface="Calibri" panose="020F0502020204030204" pitchFamily="34" charset="0"/>
                <a:cs typeface="Calibri" panose="020F0502020204030204" pitchFamily="34" charset="0"/>
              </a:rPr>
              <a:t>had got</a:t>
            </a:r>
            <a:r>
              <a:rPr lang="en-CA" sz="2600" dirty="0">
                <a:latin typeface="Calibri" panose="020F0502020204030204" pitchFamily="34" charset="0"/>
                <a:ea typeface="Calibri" panose="020F0502020204030204" pitchFamily="34" charset="0"/>
                <a:cs typeface="Calibri" panose="020F0502020204030204" pitchFamily="34" charset="0"/>
              </a:rPr>
              <a: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a:t>
            </a:r>
            <a:r>
              <a:rPr lang="en-CA" sz="2600" u="sng" dirty="0">
                <a:latin typeface="Calibri" panose="020F0502020204030204" pitchFamily="34" charset="0"/>
                <a:ea typeface="Calibri" panose="020F0502020204030204" pitchFamily="34" charset="0"/>
                <a:cs typeface="Calibri" panose="020F0502020204030204" pitchFamily="34" charset="0"/>
              </a:rPr>
              <a:t>would</a:t>
            </a:r>
            <a:r>
              <a:rPr lang="en-CA" sz="2600" dirty="0">
                <a:latin typeface="Calibri" panose="020F0502020204030204" pitchFamily="34" charset="0"/>
                <a:ea typeface="Calibri" panose="020F0502020204030204" pitchFamily="34" charset="0"/>
                <a:cs typeface="Calibri" panose="020F0502020204030204" pitchFamily="34" charset="0"/>
              </a:rPr>
              <a:t> have celebrated.]</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1200"/>
              </a:spcBef>
              <a:buNone/>
            </a:pPr>
            <a:r>
              <a:rPr lang="en-CA" sz="2600" dirty="0">
                <a:latin typeface="Calibri" panose="020F0502020204030204" pitchFamily="34" charset="0"/>
                <a:ea typeface="Calibri" panose="020F0502020204030204" pitchFamily="34" charset="0"/>
                <a:cs typeface="Calibri" panose="020F0502020204030204" pitchFamily="34" charset="0"/>
              </a:rPr>
              <a:t>(6’) [</a:t>
            </a:r>
            <a:r>
              <a:rPr lang="en-CA" sz="2600" u="sng" dirty="0">
                <a:latin typeface="Calibri" panose="020F0502020204030204" pitchFamily="34" charset="0"/>
                <a:ea typeface="Calibri" panose="020F0502020204030204" pitchFamily="34" charset="0"/>
                <a:cs typeface="Calibri" panose="020F0502020204030204" pitchFamily="34" charset="0"/>
              </a:rPr>
              <a:t>Had he</a:t>
            </a:r>
            <a:r>
              <a:rPr lang="en-CA" sz="2600" dirty="0">
                <a:latin typeface="Calibri" panose="020F0502020204030204" pitchFamily="34" charset="0"/>
                <a:ea typeface="Calibri" panose="020F0502020204030204" pitchFamily="34" charset="0"/>
                <a:cs typeface="Calibri" panose="020F0502020204030204" pitchFamily="34" charset="0"/>
              </a:rPr>
              <a:t> got the job,]</a:t>
            </a:r>
            <a:r>
              <a:rPr lang="en-CA" sz="2600" baseline="-25000"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[we </a:t>
            </a:r>
            <a:r>
              <a:rPr lang="en-CA" sz="2600" u="sng" dirty="0">
                <a:latin typeface="Calibri" panose="020F0502020204030204" pitchFamily="34" charset="0"/>
                <a:ea typeface="Calibri" panose="020F0502020204030204" pitchFamily="34" charset="0"/>
                <a:cs typeface="Calibri" panose="020F0502020204030204" pitchFamily="34" charset="0"/>
              </a:rPr>
              <a:t>would</a:t>
            </a:r>
            <a:r>
              <a:rPr lang="en-CA" sz="2600" dirty="0">
                <a:latin typeface="Calibri" panose="020F0502020204030204" pitchFamily="34" charset="0"/>
                <a:ea typeface="Calibri" panose="020F0502020204030204" pitchFamily="34" charset="0"/>
                <a:cs typeface="Calibri" panose="020F0502020204030204" pitchFamily="34" charset="0"/>
              </a:rPr>
              <a:t> have celebrated.]</a:t>
            </a:r>
            <a:r>
              <a:rPr lang="en-CA" sz="2600" baseline="-25000"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600" dirty="0">
                <a:latin typeface="Calibri" panose="020F0502020204030204" pitchFamily="34" charset="0"/>
                <a:ea typeface="Calibri" panose="020F0502020204030204" pitchFamily="34" charset="0"/>
                <a:cs typeface="Calibri" panose="020F0502020204030204" pitchFamily="34" charset="0"/>
              </a:rPr>
              <a:t>Following von Fintel &amp; </a:t>
            </a:r>
            <a:r>
              <a:rPr lang="en-CA" sz="2600" dirty="0" err="1">
                <a:latin typeface="Calibri" panose="020F0502020204030204" pitchFamily="34" charset="0"/>
                <a:ea typeface="Calibri" panose="020F0502020204030204" pitchFamily="34" charset="0"/>
                <a:cs typeface="Calibri" panose="020F0502020204030204" pitchFamily="34" charset="0"/>
              </a:rPr>
              <a:t>Iatridou</a:t>
            </a:r>
            <a:r>
              <a:rPr lang="en-CA" sz="2600" dirty="0">
                <a:latin typeface="Calibri" panose="020F0502020204030204" pitchFamily="34" charset="0"/>
                <a:ea typeface="Calibri" panose="020F0502020204030204" pitchFamily="34" charset="0"/>
                <a:cs typeface="Calibri" panose="020F0502020204030204" pitchFamily="34" charset="0"/>
              </a:rPr>
              <a:t> (2023) these are “X-marked” conditionals, as opposed to “O-marked” conditionals (where O = open/ordinary).</a:t>
            </a:r>
          </a:p>
        </p:txBody>
      </p:sp>
    </p:spTree>
    <p:extLst>
      <p:ext uri="{BB962C8B-B14F-4D97-AF65-F5344CB8AC3E}">
        <p14:creationId xmlns:p14="http://schemas.microsoft.com/office/powerpoint/2010/main" val="1614988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35EBB-826E-26B8-F5CD-A923D75415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B4C7EC-F2B1-E77F-A39B-A603118ED984}"/>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English</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10462FD-F197-3323-665A-1364B990084B}"/>
              </a:ext>
            </a:extLst>
          </p:cNvPr>
          <p:cNvSpPr>
            <a:spLocks noGrp="1"/>
          </p:cNvSpPr>
          <p:nvPr>
            <p:ph idx="1"/>
          </p:nvPr>
        </p:nvSpPr>
        <p:spPr>
          <a:xfrm>
            <a:off x="838199" y="1444634"/>
            <a:ext cx="10515600" cy="5195647"/>
          </a:xfrm>
        </p:spPr>
        <p:txBody>
          <a:bodyPr>
            <a:normAutofit fontScale="92500" lnSpcReduction="10000"/>
          </a:bodyPr>
          <a:lstStyle/>
          <a:p>
            <a:pPr marL="0" indent="0">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if</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past tense shifting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endParaRPr lang="en-CA" b="1"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would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12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or:</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past tense shifting +</a:t>
            </a:r>
          </a:p>
          <a:p>
            <a:pPr marL="0" indent="0">
              <a:spcBef>
                <a:spcPts val="600"/>
              </a:spcBef>
              <a:buNone/>
            </a:pP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sub./aux. inversion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p>
          <a:p>
            <a:pPr marL="0" indent="0">
              <a:spcBef>
                <a:spcPts val="600"/>
              </a:spcBef>
              <a:buNone/>
            </a:pP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would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p>
        </p:txBody>
      </p:sp>
      <p:cxnSp>
        <p:nvCxnSpPr>
          <p:cNvPr id="5" name="Straight Connector 4">
            <a:extLst>
              <a:ext uri="{FF2B5EF4-FFF2-40B4-BE49-F238E27FC236}">
                <a16:creationId xmlns:a16="http://schemas.microsoft.com/office/drawing/2014/main" id="{C4119C95-E2FA-FC7D-5799-0832730B52A3}"/>
              </a:ext>
            </a:extLst>
          </p:cNvPr>
          <p:cNvCxnSpPr>
            <a:cxnSpLocks/>
          </p:cNvCxnSpPr>
          <p:nvPr/>
        </p:nvCxnSpPr>
        <p:spPr>
          <a:xfrm>
            <a:off x="2373790" y="2072139"/>
            <a:ext cx="0" cy="103027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14AA5A2E-2931-5AE1-50B9-8B02F643DB6E}"/>
              </a:ext>
            </a:extLst>
          </p:cNvPr>
          <p:cNvCxnSpPr>
            <a:cxnSpLocks/>
          </p:cNvCxnSpPr>
          <p:nvPr/>
        </p:nvCxnSpPr>
        <p:spPr>
          <a:xfrm>
            <a:off x="8559002" y="3331009"/>
            <a:ext cx="0" cy="90353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DB5A6F17-98A8-49EC-4A8F-2722F4055EA0}"/>
              </a:ext>
            </a:extLst>
          </p:cNvPr>
          <p:cNvCxnSpPr>
            <a:cxnSpLocks/>
          </p:cNvCxnSpPr>
          <p:nvPr/>
        </p:nvCxnSpPr>
        <p:spPr>
          <a:xfrm flipH="1">
            <a:off x="2906486" y="3195462"/>
            <a:ext cx="1650060"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BEFABE13-2056-EC14-57E8-8A9DD28978A4}"/>
              </a:ext>
            </a:extLst>
          </p:cNvPr>
          <p:cNvCxnSpPr>
            <a:cxnSpLocks/>
          </p:cNvCxnSpPr>
          <p:nvPr/>
        </p:nvCxnSpPr>
        <p:spPr>
          <a:xfrm flipH="1">
            <a:off x="5943600" y="3195462"/>
            <a:ext cx="1600200"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2421E83A-2A28-61AE-2B61-5567F51A7CFF}"/>
              </a:ext>
            </a:extLst>
          </p:cNvPr>
          <p:cNvSpPr/>
          <p:nvPr/>
        </p:nvSpPr>
        <p:spPr>
          <a:xfrm>
            <a:off x="1153886" y="1175656"/>
            <a:ext cx="9557657" cy="3872143"/>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4" name="Rectangle: Rounded Corners 3">
            <a:extLst>
              <a:ext uri="{FF2B5EF4-FFF2-40B4-BE49-F238E27FC236}">
                <a16:creationId xmlns:a16="http://schemas.microsoft.com/office/drawing/2014/main" id="{55D3E58B-3233-948C-D2E7-8B6B7BAE0297}"/>
              </a:ext>
            </a:extLst>
          </p:cNvPr>
          <p:cNvSpPr/>
          <p:nvPr/>
        </p:nvSpPr>
        <p:spPr>
          <a:xfrm>
            <a:off x="6445040" y="1338943"/>
            <a:ext cx="4462446" cy="5323111"/>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721430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C46BA-2822-3B76-9F21-7017F4006D8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2A90B-4201-5C67-535B-C37D2F4C501E}"/>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Haya </a:t>
            </a:r>
            <a:r>
              <a:rPr lang="en-US" sz="2600" dirty="0">
                <a:latin typeface="Calibri" panose="020F0502020204030204" pitchFamily="34" charset="0"/>
                <a:ea typeface="Calibri" panose="020F0502020204030204" pitchFamily="34" charset="0"/>
                <a:cs typeface="Calibri" panose="020F0502020204030204" pitchFamily="34" charset="0"/>
              </a:rPr>
              <a:t>[hay] (Bantu; Tanzania; </a:t>
            </a:r>
            <a:r>
              <a:rPr lang="en-US" sz="2600" dirty="0" err="1">
                <a:latin typeface="Calibri" panose="020F0502020204030204" pitchFamily="34" charset="0"/>
                <a:ea typeface="Calibri" panose="020F0502020204030204" pitchFamily="34" charset="0"/>
                <a:cs typeface="Calibri" panose="020F0502020204030204" pitchFamily="34" charset="0"/>
              </a:rPr>
              <a:t>Saloné</a:t>
            </a:r>
            <a:r>
              <a:rPr lang="en-US" sz="2600" dirty="0">
                <a:latin typeface="Calibri" panose="020F0502020204030204" pitchFamily="34" charset="0"/>
                <a:ea typeface="Calibri" panose="020F0502020204030204" pitchFamily="34" charset="0"/>
                <a:cs typeface="Calibri" panose="020F0502020204030204" pitchFamily="34" charset="0"/>
              </a:rPr>
              <a:t> 1979</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Factual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ká</a:t>
            </a:r>
            <a:r>
              <a:rPr lang="en-US" sz="2400" dirty="0">
                <a:latin typeface="Calibri" panose="020F0502020204030204" pitchFamily="34" charset="0"/>
                <a:ea typeface="Calibri" panose="020F0502020204030204" pitchFamily="34" charset="0"/>
                <a:cs typeface="Calibri" panose="020F0502020204030204" pitchFamily="34" charset="0"/>
              </a:rPr>
              <a:t>	John 	a-</a:t>
            </a:r>
            <a:r>
              <a:rPr lang="en-US" sz="2400" b="1" dirty="0">
                <a:latin typeface="Calibri" panose="020F0502020204030204" pitchFamily="34" charset="0"/>
                <a:ea typeface="Calibri" panose="020F0502020204030204" pitchFamily="34" charset="0"/>
                <a:cs typeface="Calibri" panose="020F0502020204030204" pitchFamily="34" charset="0"/>
              </a:rPr>
              <a:t>la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ba</a:t>
            </a:r>
            <a:r>
              <a:rPr lang="en-US" sz="2400" dirty="0">
                <a:latin typeface="Calibri" panose="020F0502020204030204" pitchFamily="34" charset="0"/>
                <a:ea typeface="Calibri" panose="020F0502020204030204" pitchFamily="34" charset="0"/>
                <a:cs typeface="Calibri" panose="020F0502020204030204" pitchFamily="34" charset="0"/>
              </a:rPr>
              <a:t> 	y-á-</a:t>
            </a:r>
            <a:r>
              <a:rPr lang="en-US" sz="2400" dirty="0" err="1">
                <a:latin typeface="Calibri" panose="020F0502020204030204" pitchFamily="34" charset="0"/>
                <a:ea typeface="Calibri" panose="020F0502020204030204" pitchFamily="34" charset="0"/>
                <a:cs typeface="Calibri" panose="020F0502020204030204" pitchFamily="34" charset="0"/>
              </a:rPr>
              <a:t>ikiriza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[Jack	y-á-yânga]</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John	</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fut</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aux	3sg-pst1</a:t>
            </a:r>
            <a:r>
              <a:rPr lang="en-AU" sz="2200" dirty="0">
                <a:latin typeface="Calibri" panose="020F0502020204030204" pitchFamily="34" charset="0"/>
                <a:ea typeface="Calibri" panose="020F0502020204030204" pitchFamily="34" charset="0"/>
                <a:cs typeface="Calibri" panose="020F0502020204030204" pitchFamily="34" charset="0"/>
              </a:rPr>
              <a:t>-agree	 Jack</a:t>
            </a:r>
            <a:r>
              <a:rPr lang="en-CA"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 3sg-pst1</a:t>
            </a:r>
            <a:r>
              <a:rPr lang="en-AU" sz="2200" dirty="0">
                <a:latin typeface="Calibri" panose="020F0502020204030204" pitchFamily="34" charset="0"/>
                <a:ea typeface="Calibri" panose="020F0502020204030204" pitchFamily="34" charset="0"/>
                <a:cs typeface="Calibri" panose="020F0502020204030204" pitchFamily="34" charset="0"/>
              </a:rPr>
              <a:t>-disagree</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400" dirty="0">
                <a:latin typeface="Calibri" panose="020F0502020204030204" pitchFamily="34" charset="0"/>
                <a:ea typeface="Calibri" panose="020F0502020204030204" pitchFamily="34" charset="0"/>
                <a:cs typeface="Calibri" panose="020F0502020204030204" pitchFamily="34" charset="0"/>
              </a:rPr>
              <a:t>‘If John agreed, Jack disagreed (earlier today).’ (</a:t>
            </a:r>
            <a:r>
              <a:rPr lang="en-AU" sz="2400" dirty="0" err="1">
                <a:latin typeface="Calibri" panose="020F0502020204030204" pitchFamily="34" charset="0"/>
                <a:ea typeface="Calibri" panose="020F0502020204030204" pitchFamily="34" charset="0"/>
                <a:cs typeface="Calibri" panose="020F0502020204030204" pitchFamily="34" charset="0"/>
              </a:rPr>
              <a:t>Saloné</a:t>
            </a:r>
            <a:r>
              <a:rPr lang="en-AU" sz="2400" dirty="0">
                <a:latin typeface="Calibri" panose="020F0502020204030204" pitchFamily="34" charset="0"/>
                <a:ea typeface="Calibri" panose="020F0502020204030204" pitchFamily="34" charset="0"/>
                <a:cs typeface="Calibri" panose="020F0502020204030204" pitchFamily="34" charset="0"/>
              </a:rPr>
              <a:t> 1979: 68)</a:t>
            </a:r>
          </a:p>
          <a:p>
            <a:pPr marL="0" indent="0">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Predictive</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ká</a:t>
            </a:r>
            <a:r>
              <a:rPr lang="en-US" sz="2400" dirty="0">
                <a:latin typeface="Calibri" panose="020F0502020204030204" pitchFamily="34" charset="0"/>
                <a:ea typeface="Calibri" panose="020F0502020204030204" pitchFamily="34" charset="0"/>
                <a:cs typeface="Calibri" panose="020F0502020204030204" pitchFamily="34" charset="0"/>
              </a:rPr>
              <a:t>	n-</a:t>
            </a:r>
            <a:r>
              <a:rPr lang="en-US" sz="2400" b="1" dirty="0">
                <a:latin typeface="Calibri" panose="020F0502020204030204" pitchFamily="34" charset="0"/>
                <a:ea typeface="Calibri" panose="020F0502020204030204" pitchFamily="34" charset="0"/>
                <a:cs typeface="Calibri" panose="020F0502020204030204" pitchFamily="34" charset="0"/>
              </a:rPr>
              <a:t>da</a:t>
            </a:r>
            <a:r>
              <a:rPr lang="en-US" sz="2400" dirty="0">
                <a:latin typeface="Calibri" panose="020F0502020204030204" pitchFamily="34" charset="0"/>
                <a:ea typeface="Calibri" panose="020F0502020204030204" pitchFamily="34" charset="0"/>
                <a:cs typeface="Calibri" panose="020F0502020204030204" pitchFamily="34" charset="0"/>
              </a:rPr>
              <a:t>-mu-</a:t>
            </a:r>
            <a:r>
              <a:rPr lang="en-US" sz="2400" dirty="0" err="1">
                <a:latin typeface="Calibri" panose="020F0502020204030204" pitchFamily="34" charset="0"/>
                <a:ea typeface="Calibri" panose="020F0502020204030204" pitchFamily="34" charset="0"/>
                <a:cs typeface="Calibri" panose="020F0502020204030204" pitchFamily="34" charset="0"/>
              </a:rPr>
              <a:t>bóna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[n-da-mu-gambîla]</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fut</a:t>
            </a:r>
            <a:r>
              <a:rPr lang="en-AU" sz="2200" dirty="0">
                <a:latin typeface="Calibri" panose="020F0502020204030204" pitchFamily="34" charset="0"/>
                <a:ea typeface="Calibri" panose="020F0502020204030204" pitchFamily="34" charset="0"/>
                <a:cs typeface="Calibri" panose="020F0502020204030204" pitchFamily="34" charset="0"/>
              </a:rPr>
              <a:t>-3</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dirty="0">
                <a:latin typeface="Calibri" panose="020F0502020204030204" pitchFamily="34" charset="0"/>
                <a:ea typeface="Calibri" panose="020F0502020204030204" pitchFamily="34" charset="0"/>
                <a:cs typeface="Calibri" panose="020F0502020204030204" pitchFamily="34" charset="0"/>
              </a:rPr>
              <a:t>see</a:t>
            </a:r>
            <a:r>
              <a:rPr lang="en-AU" sz="2200" cap="small" dirty="0">
                <a:latin typeface="Calibri" panose="020F0502020204030204" pitchFamily="34" charset="0"/>
                <a:ea typeface="Calibri" panose="020F0502020204030204" pitchFamily="34" charset="0"/>
                <a:cs typeface="Calibri" panose="020F0502020204030204" pitchFamily="34" charset="0"/>
              </a:rPr>
              <a:t>	 	 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cap="small" dirty="0">
                <a:latin typeface="Calibri" panose="020F0502020204030204" pitchFamily="34" charset="0"/>
                <a:ea typeface="Calibri" panose="020F0502020204030204" pitchFamily="34" charset="0"/>
                <a:cs typeface="Calibri" panose="020F0502020204030204" pitchFamily="34" charset="0"/>
              </a:rPr>
              <a:t>fut</a:t>
            </a:r>
            <a:r>
              <a:rPr lang="en-AU" sz="2200" dirty="0">
                <a:latin typeface="Calibri" panose="020F0502020204030204" pitchFamily="34" charset="0"/>
                <a:ea typeface="Calibri" panose="020F0502020204030204" pitchFamily="34" charset="0"/>
                <a:cs typeface="Calibri" panose="020F0502020204030204" pitchFamily="34" charset="0"/>
              </a:rPr>
              <a:t>-3</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dirty="0">
                <a:latin typeface="Calibri" panose="020F0502020204030204" pitchFamily="34" charset="0"/>
                <a:ea typeface="Calibri" panose="020F0502020204030204" pitchFamily="34" charset="0"/>
                <a:cs typeface="Calibri" panose="020F0502020204030204" pitchFamily="34" charset="0"/>
              </a:rPr>
              <a:t>tell</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400" dirty="0">
                <a:latin typeface="Calibri" panose="020F0502020204030204" pitchFamily="34" charset="0"/>
                <a:ea typeface="Calibri" panose="020F0502020204030204" pitchFamily="34" charset="0"/>
                <a:cs typeface="Calibri" panose="020F0502020204030204" pitchFamily="34" charset="0"/>
              </a:rPr>
              <a:t>‘If I see him, I will tell him.’ (</a:t>
            </a:r>
            <a:r>
              <a:rPr lang="en-AU" sz="2400" dirty="0" err="1">
                <a:latin typeface="Calibri" panose="020F0502020204030204" pitchFamily="34" charset="0"/>
                <a:ea typeface="Calibri" panose="020F0502020204030204" pitchFamily="34" charset="0"/>
                <a:cs typeface="Calibri" panose="020F0502020204030204" pitchFamily="34" charset="0"/>
              </a:rPr>
              <a:t>Saloné</a:t>
            </a:r>
            <a:r>
              <a:rPr lang="en-AU" sz="2400" dirty="0">
                <a:latin typeface="Calibri" panose="020F0502020204030204" pitchFamily="34" charset="0"/>
                <a:ea typeface="Calibri" panose="020F0502020204030204" pitchFamily="34" charset="0"/>
                <a:cs typeface="Calibri" panose="020F0502020204030204" pitchFamily="34" charset="0"/>
              </a:rPr>
              <a:t> 1979: 70)</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
        <p:nvSpPr>
          <p:cNvPr id="2" name="Oval 1">
            <a:extLst>
              <a:ext uri="{FF2B5EF4-FFF2-40B4-BE49-F238E27FC236}">
                <a16:creationId xmlns:a16="http://schemas.microsoft.com/office/drawing/2014/main" id="{E8ABF07E-70C8-BDD8-39BB-8F2E31FE916E}"/>
              </a:ext>
            </a:extLst>
          </p:cNvPr>
          <p:cNvSpPr/>
          <p:nvPr/>
        </p:nvSpPr>
        <p:spPr>
          <a:xfrm>
            <a:off x="2503715" y="1676401"/>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Oval 4">
            <a:extLst>
              <a:ext uri="{FF2B5EF4-FFF2-40B4-BE49-F238E27FC236}">
                <a16:creationId xmlns:a16="http://schemas.microsoft.com/office/drawing/2014/main" id="{BF3E64C4-BA26-AFC7-1A1C-2FFEA7F3209D}"/>
              </a:ext>
            </a:extLst>
          </p:cNvPr>
          <p:cNvSpPr/>
          <p:nvPr/>
        </p:nvSpPr>
        <p:spPr>
          <a:xfrm>
            <a:off x="1654617" y="3777351"/>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365707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CB9D5-D4CF-A144-538E-84422B376F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6A370-DF6C-9C2F-150D-0E89B9A6C8AF}"/>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Haya </a:t>
            </a:r>
            <a:r>
              <a:rPr lang="en-US" sz="2600" dirty="0">
                <a:latin typeface="Calibri" panose="020F0502020204030204" pitchFamily="34" charset="0"/>
                <a:ea typeface="Calibri" panose="020F0502020204030204" pitchFamily="34" charset="0"/>
                <a:cs typeface="Calibri" panose="020F0502020204030204" pitchFamily="34" charset="0"/>
              </a:rPr>
              <a:t>[hay] (Bantu; Tanzania; </a:t>
            </a:r>
            <a:r>
              <a:rPr lang="en-US" sz="2600" dirty="0" err="1">
                <a:latin typeface="Calibri" panose="020F0502020204030204" pitchFamily="34" charset="0"/>
                <a:ea typeface="Calibri" panose="020F0502020204030204" pitchFamily="34" charset="0"/>
                <a:cs typeface="Calibri" panose="020F0502020204030204" pitchFamily="34" charset="0"/>
              </a:rPr>
              <a:t>Saloné</a:t>
            </a:r>
            <a:r>
              <a:rPr lang="en-US" sz="2600" dirty="0">
                <a:latin typeface="Calibri" panose="020F0502020204030204" pitchFamily="34" charset="0"/>
                <a:ea typeface="Calibri" panose="020F0502020204030204" pitchFamily="34" charset="0"/>
                <a:cs typeface="Calibri" panose="020F0502020204030204" pitchFamily="34" charset="0"/>
              </a:rPr>
              <a:t> 1979</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ká</a:t>
            </a:r>
            <a:r>
              <a:rPr lang="en-US" sz="2400" dirty="0">
                <a:latin typeface="Calibri" panose="020F0502020204030204" pitchFamily="34" charset="0"/>
                <a:ea typeface="Calibri" panose="020F0502020204030204" pitchFamily="34" charset="0"/>
                <a:cs typeface="Calibri" panose="020F0502020204030204" pitchFamily="34" charset="0"/>
              </a:rPr>
              <a:t>	n-</a:t>
            </a:r>
            <a:r>
              <a:rPr lang="en-US" sz="2400" b="1" dirty="0">
                <a:latin typeface="Calibri" panose="020F0502020204030204" pitchFamily="34" charset="0"/>
                <a:ea typeface="Calibri" panose="020F0502020204030204" pitchFamily="34" charset="0"/>
                <a:cs typeface="Calibri" panose="020F0502020204030204" pitchFamily="34" charset="0"/>
              </a:rPr>
              <a:t>a-</a:t>
            </a:r>
            <a:r>
              <a:rPr lang="en-US" sz="2400" b="1" dirty="0" err="1">
                <a:latin typeface="Calibri" panose="020F0502020204030204" pitchFamily="34" charset="0"/>
                <a:ea typeface="Calibri" panose="020F0502020204030204" pitchFamily="34" charset="0"/>
                <a:cs typeface="Calibri" panose="020F0502020204030204" pitchFamily="34" charset="0"/>
              </a:rPr>
              <a:t>ku</a:t>
            </a:r>
            <a:r>
              <a:rPr lang="en-US" sz="2400" dirty="0">
                <a:latin typeface="Calibri" panose="020F0502020204030204" pitchFamily="34" charset="0"/>
                <a:ea typeface="Calibri" panose="020F0502020204030204" pitchFamily="34" charset="0"/>
                <a:cs typeface="Calibri" panose="020F0502020204030204" pitchFamily="34" charset="0"/>
              </a:rPr>
              <a:t>-bona	          </a:t>
            </a:r>
            <a:r>
              <a:rPr lang="en-US" sz="2400" dirty="0" err="1">
                <a:latin typeface="Calibri" panose="020F0502020204030204" pitchFamily="34" charset="0"/>
                <a:ea typeface="Calibri" panose="020F0502020204030204" pitchFamily="34" charset="0"/>
                <a:cs typeface="Calibri" panose="020F0502020204030204" pitchFamily="34" charset="0"/>
              </a:rPr>
              <a:t>éfarasy</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ein</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ámabába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[ti-n-</a:t>
            </a:r>
            <a:r>
              <a:rPr lang="de-DE" sz="2400" b="1" dirty="0">
                <a:latin typeface="Calibri" panose="020F0502020204030204" pitchFamily="34" charset="0"/>
                <a:ea typeface="Calibri" panose="020F0502020204030204" pitchFamily="34" charset="0"/>
                <a:cs typeface="Calibri" panose="020F0502020204030204" pitchFamily="34" charset="0"/>
              </a:rPr>
              <a:t>á-ku</a:t>
            </a:r>
            <a:r>
              <a:rPr lang="de-DE" sz="2400" dirty="0">
                <a:latin typeface="Calibri" panose="020F0502020204030204" pitchFamily="34" charset="0"/>
                <a:ea typeface="Calibri" panose="020F0502020204030204" pitchFamily="34" charset="0"/>
                <a:cs typeface="Calibri" panose="020F0502020204030204" pitchFamily="34" charset="0"/>
              </a:rPr>
              <a:t>-amini]</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pst1</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unreal</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see    horse	having	wings</a:t>
            </a:r>
            <a:r>
              <a:rPr lang="en-AU" sz="2200" cap="small" dirty="0">
                <a:latin typeface="Calibri" panose="020F0502020204030204" pitchFamily="34" charset="0"/>
                <a:ea typeface="Calibri" panose="020F0502020204030204" pitchFamily="34" charset="0"/>
                <a:cs typeface="Calibri" panose="020F0502020204030204" pitchFamily="34" charset="0"/>
              </a:rPr>
              <a:t>	 	 neg-1sg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pst1</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unreal</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believe</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400" dirty="0">
                <a:latin typeface="Calibri" panose="020F0502020204030204" pitchFamily="34" charset="0"/>
                <a:ea typeface="Calibri" panose="020F0502020204030204" pitchFamily="34" charset="0"/>
                <a:cs typeface="Calibri" panose="020F0502020204030204" pitchFamily="34" charset="0"/>
              </a:rPr>
              <a:t>‘If I saw a horse with wings, I wouldn’t believe it.’ (</a:t>
            </a:r>
            <a:r>
              <a:rPr lang="en-AU" sz="2400" dirty="0" err="1">
                <a:latin typeface="Calibri" panose="020F0502020204030204" pitchFamily="34" charset="0"/>
                <a:ea typeface="Calibri" panose="020F0502020204030204" pitchFamily="34" charset="0"/>
                <a:cs typeface="Calibri" panose="020F0502020204030204" pitchFamily="34" charset="0"/>
              </a:rPr>
              <a:t>Saloné</a:t>
            </a:r>
            <a:r>
              <a:rPr lang="en-AU" sz="2400" dirty="0">
                <a:latin typeface="Calibri" panose="020F0502020204030204" pitchFamily="34" charset="0"/>
                <a:ea typeface="Calibri" panose="020F0502020204030204" pitchFamily="34" charset="0"/>
                <a:cs typeface="Calibri" panose="020F0502020204030204" pitchFamily="34" charset="0"/>
              </a:rPr>
              <a:t> 1979: 75)</a:t>
            </a:r>
          </a:p>
          <a:p>
            <a:pPr marL="0" indent="0">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Counterfactual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ká</a:t>
            </a:r>
            <a:r>
              <a:rPr lang="en-US" sz="2400" dirty="0">
                <a:latin typeface="Calibri" panose="020F0502020204030204" pitchFamily="34" charset="0"/>
                <a:ea typeface="Calibri" panose="020F0502020204030204" pitchFamily="34" charset="0"/>
                <a:cs typeface="Calibri" panose="020F0502020204030204" pitchFamily="34" charset="0"/>
              </a:rPr>
              <a:t>	n-</a:t>
            </a:r>
            <a:r>
              <a:rPr lang="en-US" sz="2400" b="1" dirty="0">
                <a:latin typeface="Calibri" panose="020F0502020204030204" pitchFamily="34" charset="0"/>
                <a:ea typeface="Calibri" panose="020F0502020204030204" pitchFamily="34" charset="0"/>
                <a:cs typeface="Calibri" panose="020F0502020204030204" pitchFamily="34" charset="0"/>
              </a:rPr>
              <a: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ku</a:t>
            </a:r>
            <a:r>
              <a:rPr lang="en-US" sz="2400" dirty="0">
                <a:latin typeface="Calibri" panose="020F0502020204030204" pitchFamily="34" charset="0"/>
                <a:ea typeface="Calibri" panose="020F0502020204030204" pitchFamily="34" charset="0"/>
                <a:cs typeface="Calibri" panose="020F0502020204030204" pitchFamily="34" charset="0"/>
              </a:rPr>
              <a:t>-g-</a:t>
            </a:r>
            <a:r>
              <a:rPr lang="en-US" sz="2400" dirty="0" err="1">
                <a:latin typeface="Calibri" panose="020F0502020204030204" pitchFamily="34" charset="0"/>
                <a:ea typeface="Calibri" panose="020F0502020204030204" pitchFamily="34" charset="0"/>
                <a:cs typeface="Calibri" panose="020F0502020204030204" pitchFamily="34" charset="0"/>
              </a:rPr>
              <a:t>ile</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omúká</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[n-</a:t>
            </a:r>
            <a:r>
              <a:rPr lang="de-DE" sz="2400" b="1" dirty="0">
                <a:latin typeface="Calibri" panose="020F0502020204030204" pitchFamily="34" charset="0"/>
                <a:ea typeface="Calibri" panose="020F0502020204030204" pitchFamily="34" charset="0"/>
                <a:cs typeface="Calibri" panose="020F0502020204030204" pitchFamily="34" charset="0"/>
              </a:rPr>
              <a:t>á</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1" dirty="0">
                <a:latin typeface="Calibri" panose="020F0502020204030204" pitchFamily="34" charset="0"/>
                <a:ea typeface="Calibri" panose="020F0502020204030204" pitchFamily="34" charset="0"/>
                <a:cs typeface="Calibri" panose="020F0502020204030204" pitchFamily="34" charset="0"/>
              </a:rPr>
              <a:t>ku</a:t>
            </a:r>
            <a:r>
              <a:rPr lang="de-DE" sz="2400" dirty="0">
                <a:latin typeface="Calibri" panose="020F0502020204030204" pitchFamily="34" charset="0"/>
                <a:ea typeface="Calibri" panose="020F0502020204030204" pitchFamily="34" charset="0"/>
                <a:cs typeface="Calibri" panose="020F0502020204030204" pitchFamily="34" charset="0"/>
              </a:rPr>
              <a:t>-l-ile	         ébitooke	n-énfulú]</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pst1</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unreal</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go-</a:t>
            </a:r>
            <a:r>
              <a:rPr lang="en-AU" sz="2200" cap="small" dirty="0">
                <a:latin typeface="Calibri" panose="020F0502020204030204" pitchFamily="34" charset="0"/>
                <a:ea typeface="Calibri" panose="020F0502020204030204" pitchFamily="34" charset="0"/>
                <a:cs typeface="Calibri" panose="020F0502020204030204" pitchFamily="34" charset="0"/>
              </a:rPr>
              <a:t>pst2</a:t>
            </a:r>
            <a:r>
              <a:rPr lang="en-AU" sz="2200" dirty="0">
                <a:latin typeface="Calibri" panose="020F0502020204030204" pitchFamily="34" charset="0"/>
                <a:ea typeface="Calibri" panose="020F0502020204030204" pitchFamily="34" charset="0"/>
                <a:cs typeface="Calibri" panose="020F0502020204030204" pitchFamily="34" charset="0"/>
              </a:rPr>
              <a:t>	 home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pst1-unreal</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eat-</a:t>
            </a:r>
            <a:r>
              <a:rPr lang="en-AU" sz="2200" cap="small" dirty="0">
                <a:latin typeface="Calibri" panose="020F0502020204030204" pitchFamily="34" charset="0"/>
                <a:ea typeface="Calibri" panose="020F0502020204030204" pitchFamily="34" charset="0"/>
                <a:cs typeface="Calibri" panose="020F0502020204030204" pitchFamily="34" charset="0"/>
              </a:rPr>
              <a:t>pst2</a:t>
            </a:r>
            <a:r>
              <a:rPr lang="en-AU" sz="2200" dirty="0">
                <a:latin typeface="Calibri" panose="020F0502020204030204" pitchFamily="34" charset="0"/>
                <a:ea typeface="Calibri" panose="020F0502020204030204" pitchFamily="34" charset="0"/>
                <a:cs typeface="Calibri" panose="020F0502020204030204" pitchFamily="34" charset="0"/>
              </a:rPr>
              <a:t>  bananas 	and-fish</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400" dirty="0">
                <a:latin typeface="Calibri" panose="020F0502020204030204" pitchFamily="34" charset="0"/>
                <a:ea typeface="Calibri" panose="020F0502020204030204" pitchFamily="34" charset="0"/>
                <a:cs typeface="Calibri" panose="020F0502020204030204" pitchFamily="34" charset="0"/>
              </a:rPr>
              <a:t>‘If I had gone home, I would have eaten bananas and fish.’ (ibid.)</a:t>
            </a:r>
          </a:p>
        </p:txBody>
      </p:sp>
      <p:sp>
        <p:nvSpPr>
          <p:cNvPr id="2" name="Oval 1">
            <a:extLst>
              <a:ext uri="{FF2B5EF4-FFF2-40B4-BE49-F238E27FC236}">
                <a16:creationId xmlns:a16="http://schemas.microsoft.com/office/drawing/2014/main" id="{EE25A246-F37A-1EF9-05AB-6F36C8A05E2A}"/>
              </a:ext>
            </a:extLst>
          </p:cNvPr>
          <p:cNvSpPr/>
          <p:nvPr/>
        </p:nvSpPr>
        <p:spPr>
          <a:xfrm>
            <a:off x="1763486" y="3755573"/>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Oval 4">
            <a:extLst>
              <a:ext uri="{FF2B5EF4-FFF2-40B4-BE49-F238E27FC236}">
                <a16:creationId xmlns:a16="http://schemas.microsoft.com/office/drawing/2014/main" id="{DF1D19DF-7787-05B6-990F-3394628BD354}"/>
              </a:ext>
            </a:extLst>
          </p:cNvPr>
          <p:cNvSpPr/>
          <p:nvPr/>
        </p:nvSpPr>
        <p:spPr>
          <a:xfrm>
            <a:off x="5900046" y="3744683"/>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Oval 3">
            <a:extLst>
              <a:ext uri="{FF2B5EF4-FFF2-40B4-BE49-F238E27FC236}">
                <a16:creationId xmlns:a16="http://schemas.microsoft.com/office/drawing/2014/main" id="{2C558BB2-B9F4-2D45-19D6-0A9D21B8390C}"/>
              </a:ext>
            </a:extLst>
          </p:cNvPr>
          <p:cNvSpPr/>
          <p:nvPr/>
        </p:nvSpPr>
        <p:spPr>
          <a:xfrm>
            <a:off x="1752596" y="1687289"/>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Oval 5">
            <a:extLst>
              <a:ext uri="{FF2B5EF4-FFF2-40B4-BE49-F238E27FC236}">
                <a16:creationId xmlns:a16="http://schemas.microsoft.com/office/drawing/2014/main" id="{3D4DC601-BF5C-7EE4-0A42-E1DC628A614F}"/>
              </a:ext>
            </a:extLst>
          </p:cNvPr>
          <p:cNvSpPr/>
          <p:nvPr/>
        </p:nvSpPr>
        <p:spPr>
          <a:xfrm>
            <a:off x="8501733" y="1687278"/>
            <a:ext cx="664029" cy="60960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120544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568E1-F8D6-652A-51F9-129AF203F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BD0E8-396D-15C7-B700-73306C436BA9}"/>
              </a:ext>
            </a:extLst>
          </p:cNvPr>
          <p:cNvSpPr>
            <a:spLocks noGrp="1"/>
          </p:cNvSpPr>
          <p:nvPr>
            <p:ph type="title"/>
          </p:nvPr>
        </p:nvSpPr>
        <p:spPr>
          <a:xfrm>
            <a:off x="838200" y="365125"/>
            <a:ext cx="10515600" cy="627933"/>
          </a:xfrm>
        </p:spPr>
        <p:txBody>
          <a:bodyPr>
            <a:normAutofit/>
          </a:bodyPr>
          <a:lstStyle/>
          <a:p>
            <a:r>
              <a:rPr lang="en-US" sz="3100" b="1" dirty="0">
                <a:latin typeface="Calibri" panose="020F0502020204030204" pitchFamily="34" charset="0"/>
                <a:ea typeface="Calibri" panose="020F0502020204030204" pitchFamily="34" charset="0"/>
                <a:cs typeface="Calibri" panose="020F0502020204030204" pitchFamily="34" charset="0"/>
              </a:rPr>
              <a:t>Haya</a:t>
            </a:r>
            <a:r>
              <a:rPr lang="en-US" sz="2900" dirty="0">
                <a:latin typeface="Calibri" panose="020F0502020204030204" pitchFamily="34" charset="0"/>
                <a:ea typeface="Calibri" panose="020F0502020204030204" pitchFamily="34" charset="0"/>
                <a:cs typeface="Calibri" panose="020F0502020204030204" pitchFamily="34" charset="0"/>
              </a:rPr>
              <a:t> [hay] (Bantu; Tanzania; </a:t>
            </a:r>
            <a:r>
              <a:rPr lang="en-US" sz="2900" dirty="0" err="1">
                <a:latin typeface="Calibri" panose="020F0502020204030204" pitchFamily="34" charset="0"/>
                <a:ea typeface="Calibri" panose="020F0502020204030204" pitchFamily="34" charset="0"/>
                <a:cs typeface="Calibri" panose="020F0502020204030204" pitchFamily="34" charset="0"/>
              </a:rPr>
              <a:t>Saloné</a:t>
            </a:r>
            <a:r>
              <a:rPr lang="en-US" sz="2900" dirty="0">
                <a:latin typeface="Calibri" panose="020F0502020204030204" pitchFamily="34" charset="0"/>
                <a:ea typeface="Calibri" panose="020F0502020204030204" pitchFamily="34" charset="0"/>
                <a:cs typeface="Calibri" panose="020F0502020204030204" pitchFamily="34" charset="0"/>
              </a:rPr>
              <a:t> 1979)</a:t>
            </a:r>
            <a:endParaRPr lang="en-CA" sz="29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B6B6EB0-855F-A0EA-A49F-7928EC1B8658}"/>
              </a:ext>
            </a:extLst>
          </p:cNvPr>
          <p:cNvSpPr>
            <a:spLocks noGrp="1"/>
          </p:cNvSpPr>
          <p:nvPr>
            <p:ph idx="1"/>
          </p:nvPr>
        </p:nvSpPr>
        <p:spPr>
          <a:xfrm>
            <a:off x="838200" y="1248686"/>
            <a:ext cx="11049000" cy="5032371"/>
          </a:xfrm>
        </p:spPr>
        <p:txBody>
          <a:bodyPr>
            <a:normAutofit/>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	 ‘Simple’ (O-marked)       ]		      [    ‘Imaginary’ (X-marked)     ]</a:t>
            </a:r>
          </a:p>
          <a:p>
            <a:pPr marL="0" indent="0">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US" b="1" i="1" dirty="0" err="1">
                <a:solidFill>
                  <a:srgbClr val="7030A0"/>
                </a:solidFill>
                <a:latin typeface="Charis SIL" panose="02000500060000020004" pitchFamily="2" charset="0"/>
                <a:ea typeface="Charis SIL" panose="02000500060000020004" pitchFamily="2" charset="0"/>
                <a:cs typeface="Charis SIL" panose="02000500060000020004" pitchFamily="2" charset="0"/>
              </a:rPr>
              <a:t>ká</a:t>
            </a:r>
            <a:r>
              <a:rPr lang="en-US" b="1" dirty="0">
                <a:solidFill>
                  <a:srgbClr val="7030A0"/>
                </a:solidFill>
                <a:latin typeface="Charis SIL" panose="02000500060000020004" pitchFamily="2" charset="0"/>
                <a:ea typeface="Charis SIL" panose="02000500060000020004" pitchFamily="2" charset="0"/>
                <a:cs typeface="Charis SIL" panose="02000500060000020004" pitchFamily="2" charset="0"/>
              </a:rPr>
              <a:t> in </a:t>
            </a:r>
            <a:r>
              <a:rPr lang="en-US"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r>
              <a:rPr lang="en-US" i="1" dirty="0">
                <a:solidFill>
                  <a:srgbClr val="7030A0"/>
                </a:solidFill>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ku</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Past1+Unreal </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and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haris SIL" panose="02000500060000020004" pitchFamily="2" charset="0"/>
                <a:ea typeface="Charis SIL" panose="02000500060000020004" pitchFamily="2" charset="0"/>
                <a:cs typeface="Charis SIL" panose="02000500060000020004" pitchFamily="2"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la-</a:t>
            </a:r>
            <a:r>
              <a:rPr lang="en-CA" b="1" dirty="0">
                <a:solidFill>
                  <a:srgbClr val="00B0F0"/>
                </a:solidFill>
                <a:latin typeface="Charis SIL" panose="02000500060000020004" pitchFamily="2" charset="0"/>
                <a:ea typeface="Charis SIL" panose="02000500060000020004" pitchFamily="2" charset="0"/>
                <a:cs typeface="Charis SIL" panose="02000500060000020004" pitchFamily="2" charset="0"/>
              </a:rPr>
              <a:t> Near Future’ </a:t>
            </a:r>
            <a:endParaRPr lang="en-CA"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b="1" dirty="0">
                <a:solidFill>
                  <a:srgbClr val="00B0F0"/>
                </a:solidFill>
                <a:latin typeface="Charis SIL" panose="02000500060000020004" pitchFamily="2" charset="0"/>
                <a:ea typeface="Charis SIL" panose="02000500060000020004" pitchFamily="2" charset="0"/>
                <a:cs typeface="Charis SIL" panose="02000500060000020004" pitchFamily="2" charset="0"/>
              </a:rPr>
              <a:t>		in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r>
              <a:rPr lang="en-CA" dirty="0">
                <a:latin typeface="Calibri" panose="020F0502020204030204" pitchFamily="34" charset="0"/>
                <a:ea typeface="Calibri" panose="020F0502020204030204" pitchFamily="34" charset="0"/>
                <a:cs typeface="Calibri" panose="020F0502020204030204" pitchFamily="34" charset="0"/>
              </a:rPr>
              <a:t>						Counterfactual</a:t>
            </a:r>
          </a:p>
        </p:txBody>
      </p:sp>
      <p:cxnSp>
        <p:nvCxnSpPr>
          <p:cNvPr id="5" name="Straight Connector 4">
            <a:extLst>
              <a:ext uri="{FF2B5EF4-FFF2-40B4-BE49-F238E27FC236}">
                <a16:creationId xmlns:a16="http://schemas.microsoft.com/office/drawing/2014/main" id="{62C95CCC-7FC2-5E58-1A61-7DB783BA55A8}"/>
              </a:ext>
            </a:extLst>
          </p:cNvPr>
          <p:cNvCxnSpPr>
            <a:cxnSpLocks/>
          </p:cNvCxnSpPr>
          <p:nvPr/>
        </p:nvCxnSpPr>
        <p:spPr>
          <a:xfrm>
            <a:off x="2177840" y="2939143"/>
            <a:ext cx="0" cy="80554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82050167-497F-9499-5377-2BDF882E524B}"/>
              </a:ext>
            </a:extLst>
          </p:cNvPr>
          <p:cNvCxnSpPr>
            <a:cxnSpLocks/>
          </p:cNvCxnSpPr>
          <p:nvPr/>
        </p:nvCxnSpPr>
        <p:spPr>
          <a:xfrm>
            <a:off x="9223025" y="4071256"/>
            <a:ext cx="0" cy="8490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F97791CC-AD5F-85E5-E507-11A19F64CF3F}"/>
              </a:ext>
            </a:extLst>
          </p:cNvPr>
          <p:cNvCxnSpPr>
            <a:cxnSpLocks/>
          </p:cNvCxnSpPr>
          <p:nvPr/>
        </p:nvCxnSpPr>
        <p:spPr>
          <a:xfrm flipH="1">
            <a:off x="5170715" y="3913938"/>
            <a:ext cx="3015342"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461A65F0-52F3-FD9D-48A8-3FAB34D3F800}"/>
              </a:ext>
            </a:extLst>
          </p:cNvPr>
          <p:cNvCxnSpPr>
            <a:cxnSpLocks/>
          </p:cNvCxnSpPr>
          <p:nvPr/>
        </p:nvCxnSpPr>
        <p:spPr>
          <a:xfrm flipH="1">
            <a:off x="2710543" y="3913938"/>
            <a:ext cx="91439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6F988830-17B8-0771-1955-D5567667A168}"/>
              </a:ext>
            </a:extLst>
          </p:cNvPr>
          <p:cNvSpPr/>
          <p:nvPr/>
        </p:nvSpPr>
        <p:spPr>
          <a:xfrm>
            <a:off x="838200" y="2060924"/>
            <a:ext cx="10636043" cy="3766109"/>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22" name="Straight Connector 21">
            <a:extLst>
              <a:ext uri="{FF2B5EF4-FFF2-40B4-BE49-F238E27FC236}">
                <a16:creationId xmlns:a16="http://schemas.microsoft.com/office/drawing/2014/main" id="{BBCF276E-84D7-7254-08B3-DBB4BD8889BE}"/>
              </a:ext>
            </a:extLst>
          </p:cNvPr>
          <p:cNvCxnSpPr>
            <a:cxnSpLocks/>
          </p:cNvCxnSpPr>
          <p:nvPr/>
        </p:nvCxnSpPr>
        <p:spPr>
          <a:xfrm flipH="1">
            <a:off x="6955966" y="1482208"/>
            <a:ext cx="35923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0F7FD5FF-61F5-5DC9-FAFA-0E2721842342}"/>
              </a:ext>
            </a:extLst>
          </p:cNvPr>
          <p:cNvCxnSpPr>
            <a:cxnSpLocks/>
          </p:cNvCxnSpPr>
          <p:nvPr/>
        </p:nvCxnSpPr>
        <p:spPr>
          <a:xfrm flipH="1">
            <a:off x="1317171" y="1482204"/>
            <a:ext cx="533400"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EA1AB13C-8E5F-A1D3-5E9B-5ACC8510472A}"/>
              </a:ext>
            </a:extLst>
          </p:cNvPr>
          <p:cNvSpPr/>
          <p:nvPr/>
        </p:nvSpPr>
        <p:spPr>
          <a:xfrm>
            <a:off x="7010401" y="2198915"/>
            <a:ext cx="4125685" cy="3410399"/>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23EEFAE5-5056-F368-8CC8-F2365922DB05}"/>
              </a:ext>
            </a:extLst>
          </p:cNvPr>
          <p:cNvSpPr/>
          <p:nvPr/>
        </p:nvSpPr>
        <p:spPr>
          <a:xfrm>
            <a:off x="1240972" y="2198915"/>
            <a:ext cx="4125685" cy="3410398"/>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36" name="Straight Connector 35">
            <a:extLst>
              <a:ext uri="{FF2B5EF4-FFF2-40B4-BE49-F238E27FC236}">
                <a16:creationId xmlns:a16="http://schemas.microsoft.com/office/drawing/2014/main" id="{523CF548-5CBD-269B-82BE-92F456377596}"/>
              </a:ext>
            </a:extLst>
          </p:cNvPr>
          <p:cNvCxnSpPr>
            <a:cxnSpLocks/>
          </p:cNvCxnSpPr>
          <p:nvPr/>
        </p:nvCxnSpPr>
        <p:spPr>
          <a:xfrm flipH="1">
            <a:off x="4833257" y="1482204"/>
            <a:ext cx="598722"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54DE2848-8FE1-2982-9A69-EB71B975AF47}"/>
              </a:ext>
            </a:extLst>
          </p:cNvPr>
          <p:cNvCxnSpPr>
            <a:cxnSpLocks/>
          </p:cNvCxnSpPr>
          <p:nvPr/>
        </p:nvCxnSpPr>
        <p:spPr>
          <a:xfrm flipH="1">
            <a:off x="10657114" y="1482204"/>
            <a:ext cx="44631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12722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62F68-436B-F9D1-8A2F-99E95E7883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1CF03F-87F6-A31B-A7FE-0F8A4642CE8C}"/>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Tamazight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tzm</a:t>
            </a:r>
            <a:r>
              <a:rPr lang="en-US" sz="2600" dirty="0">
                <a:latin typeface="Calibri" panose="020F0502020204030204" pitchFamily="34" charset="0"/>
                <a:ea typeface="Calibri" panose="020F0502020204030204" pitchFamily="34" charset="0"/>
                <a:cs typeface="Calibri" panose="020F0502020204030204" pitchFamily="34" charset="0"/>
              </a:rPr>
              <a:t>] (Berber, Afro-Asiatic; Morocco; </a:t>
            </a:r>
            <a:r>
              <a:rPr lang="en-US" sz="2600" dirty="0" err="1">
                <a:latin typeface="Calibri" panose="020F0502020204030204" pitchFamily="34" charset="0"/>
                <a:ea typeface="Calibri" panose="020F0502020204030204" pitchFamily="34" charset="0"/>
                <a:cs typeface="Calibri" panose="020F0502020204030204" pitchFamily="34" charset="0"/>
              </a:rPr>
              <a:t>Ech</a:t>
            </a:r>
            <a:r>
              <a:rPr lang="en-US" sz="2600" dirty="0">
                <a:latin typeface="Calibri" panose="020F0502020204030204" pitchFamily="34" charset="0"/>
                <a:ea typeface="Calibri" panose="020F0502020204030204" pitchFamily="34" charset="0"/>
                <a:cs typeface="Calibri" panose="020F0502020204030204" pitchFamily="34" charset="0"/>
              </a:rPr>
              <a:t>-Charfi 2024</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Predictive </a:t>
            </a:r>
            <a:r>
              <a:rPr lang="en-CA" sz="2400" dirty="0">
                <a:latin typeface="Calibri" panose="020F0502020204030204" pitchFamily="34" charset="0"/>
                <a:ea typeface="Calibri" panose="020F0502020204030204" pitchFamily="34" charset="0"/>
                <a:cs typeface="Calibri" panose="020F0502020204030204" pitchFamily="34" charset="0"/>
              </a:rPr>
              <a:t>(Factual and Generic have the same form)</a:t>
            </a: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xm</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i-wwəƟ</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unz</a:t>
            </a:r>
            <a:r>
              <a:rPr lang="en-US" sz="2400" baseline="30000" dirty="0" err="1">
                <a:latin typeface="Calibri" panose="020F0502020204030204" pitchFamily="34" charset="0"/>
                <a:ea typeface="Calibri" panose="020F0502020204030204" pitchFamily="34" charset="0"/>
                <a:cs typeface="Calibri" panose="020F0502020204030204" pitchFamily="34" charset="0"/>
              </a:rPr>
              <a:t>ʕ</a:t>
            </a:r>
            <a:r>
              <a:rPr lang="en-US" sz="2400" dirty="0" err="1">
                <a:latin typeface="Calibri" panose="020F0502020204030204" pitchFamily="34" charset="0"/>
                <a:ea typeface="Calibri" panose="020F0502020204030204" pitchFamily="34" charset="0"/>
                <a:cs typeface="Calibri" panose="020F0502020204030204" pitchFamily="34" charset="0"/>
              </a:rPr>
              <a:t>ar</a:t>
            </a:r>
            <a:r>
              <a:rPr lang="en-US" sz="2400" baseline="30000" dirty="0" err="1">
                <a:latin typeface="Calibri" panose="020F0502020204030204" pitchFamily="34" charset="0"/>
                <a:ea typeface="Calibri" panose="020F0502020204030204" pitchFamily="34" charset="0"/>
                <a:cs typeface="Calibri" panose="020F0502020204030204" pitchFamily="34" charset="0"/>
              </a:rPr>
              <a:t>ʕ</a:t>
            </a:r>
            <a:r>
              <a:rPr lang="en-US" sz="2400" baseline="300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asəkka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[ðað	i-qqim	      </a:t>
            </a:r>
            <a:r>
              <a:rPr lang="en-CA" sz="2400" dirty="0">
                <a:latin typeface="Calibri" panose="020F0502020204030204" pitchFamily="34" charset="0"/>
                <a:ea typeface="Calibri" panose="020F0502020204030204" pitchFamily="34" charset="0"/>
                <a:cs typeface="Calibri" panose="020F0502020204030204" pitchFamily="34" charset="0"/>
              </a:rPr>
              <a:t>g	</a:t>
            </a:r>
            <a:r>
              <a:rPr lang="en-CA" sz="2400" dirty="0" err="1">
                <a:latin typeface="Calibri" panose="020F0502020204030204" pitchFamily="34" charset="0"/>
                <a:ea typeface="Calibri" panose="020F0502020204030204" pitchFamily="34" charset="0"/>
                <a:cs typeface="Calibri" panose="020F0502020204030204" pitchFamily="34" charset="0"/>
              </a:rPr>
              <a:t>uxam</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3ms-</a:t>
            </a:r>
            <a:r>
              <a:rPr lang="en-AU" sz="2200" dirty="0">
                <a:latin typeface="Calibri" panose="020F0502020204030204" pitchFamily="34" charset="0"/>
                <a:ea typeface="Calibri" panose="020F0502020204030204" pitchFamily="34" charset="0"/>
                <a:cs typeface="Calibri" panose="020F0502020204030204" pitchFamily="34" charset="0"/>
              </a:rPr>
              <a:t>hit.</a:t>
            </a:r>
            <a:r>
              <a:rPr lang="en-AU" sz="2200" cap="small" dirty="0">
                <a:latin typeface="Calibri" panose="020F0502020204030204" pitchFamily="34" charset="0"/>
                <a:ea typeface="Calibri" panose="020F0502020204030204" pitchFamily="34" charset="0"/>
                <a:cs typeface="Calibri" panose="020F0502020204030204" pitchFamily="34" charset="0"/>
              </a:rPr>
              <a:t>per</a:t>
            </a:r>
            <a:r>
              <a:rPr lang="en-AU" sz="2200" dirty="0">
                <a:latin typeface="Calibri" panose="020F0502020204030204" pitchFamily="34" charset="0"/>
                <a:ea typeface="Calibri" panose="020F0502020204030204" pitchFamily="34" charset="0"/>
                <a:cs typeface="Calibri" panose="020F0502020204030204" pitchFamily="34" charset="0"/>
              </a:rPr>
              <a:t>	rain	tomorrow</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cap="small" dirty="0" err="1">
                <a:latin typeface="Calibri" panose="020F0502020204030204" pitchFamily="34" charset="0"/>
                <a:ea typeface="Calibri" panose="020F0502020204030204" pitchFamily="34" charset="0"/>
                <a:cs typeface="Calibri" panose="020F0502020204030204" pitchFamily="34" charset="0"/>
              </a:rPr>
              <a:t>fut</a:t>
            </a:r>
            <a:r>
              <a:rPr lang="en-AU" sz="2200" cap="small" dirty="0">
                <a:latin typeface="Calibri" panose="020F0502020204030204" pitchFamily="34" charset="0"/>
                <a:ea typeface="Calibri" panose="020F0502020204030204" pitchFamily="34" charset="0"/>
                <a:cs typeface="Calibri" panose="020F0502020204030204" pitchFamily="34" charset="0"/>
              </a:rPr>
              <a:t>	3ms</a:t>
            </a:r>
            <a:r>
              <a:rPr lang="en-AU" sz="2200" dirty="0">
                <a:latin typeface="Calibri" panose="020F0502020204030204" pitchFamily="34" charset="0"/>
                <a:ea typeface="Calibri" panose="020F0502020204030204" pitchFamily="34" charset="0"/>
                <a:cs typeface="Calibri" panose="020F0502020204030204" pitchFamily="34" charset="0"/>
              </a:rPr>
              <a:t>-stay     in	home</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it rains tomorrow, he will stay home.’</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 / Counterfactual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err="1">
                <a:latin typeface="Calibri" panose="020F0502020204030204" pitchFamily="34" charset="0"/>
                <a:ea typeface="Calibri" panose="020F0502020204030204" pitchFamily="34" charset="0"/>
                <a:cs typeface="Calibri" panose="020F0502020204030204" pitchFamily="34" charset="0"/>
              </a:rPr>
              <a:t>mus</a:t>
            </a:r>
            <a:r>
              <a:rPr lang="en-US" sz="2400" dirty="0">
                <a:latin typeface="Calibri" panose="020F0502020204030204" pitchFamily="34" charset="0"/>
                <a:ea typeface="Calibri" panose="020F0502020204030204" pitchFamily="34" charset="0"/>
                <a:cs typeface="Calibri" panose="020F0502020204030204" pitchFamily="34" charset="0"/>
              </a:rPr>
              <a:t>	</a:t>
            </a:r>
            <a:r>
              <a:rPr lang="de-DE" sz="2400" dirty="0">
                <a:latin typeface="Calibri" panose="020F0502020204030204" pitchFamily="34" charset="0"/>
                <a:ea typeface="Calibri" panose="020F0502020204030204" pitchFamily="34" charset="0"/>
                <a:cs typeface="Calibri" panose="020F0502020204030204" pitchFamily="34" charset="0"/>
              </a:rPr>
              <a:t> ðað</a:t>
            </a:r>
            <a:r>
              <a:rPr lang="en-US" sz="2400" dirty="0">
                <a:latin typeface="Calibri" panose="020F0502020204030204" pitchFamily="34" charset="0"/>
                <a:ea typeface="Calibri" panose="020F0502020204030204" pitchFamily="34" charset="0"/>
                <a:cs typeface="Calibri" panose="020F0502020204030204" pitchFamily="34" charset="0"/>
              </a:rPr>
              <a:t>	j-aw</a:t>
            </a:r>
            <a:r>
              <a:rPr lang="de-DE" sz="2400" dirty="0">
                <a:latin typeface="Calibri" panose="020F0502020204030204" pitchFamily="34" charset="0"/>
                <a:ea typeface="Calibri" panose="020F0502020204030204" pitchFamily="34" charset="0"/>
                <a:cs typeface="Calibri" panose="020F0502020204030204" pitchFamily="34" charset="0"/>
              </a:rPr>
              <a:t>ð</a:t>
            </a:r>
            <a:r>
              <a:rPr lang="en-US" sz="2400" baseline="30000" dirty="0">
                <a:latin typeface="Calibri" panose="020F0502020204030204" pitchFamily="34" charset="0"/>
                <a:ea typeface="Calibri" panose="020F0502020204030204" pitchFamily="34" charset="0"/>
                <a:cs typeface="Calibri" panose="020F0502020204030204" pitchFamily="34" charset="0"/>
              </a:rPr>
              <a:t>ʕ		</a:t>
            </a:r>
            <a:r>
              <a:rPr lang="en-US" sz="2400" dirty="0" err="1">
                <a:latin typeface="Calibri" panose="020F0502020204030204" pitchFamily="34" charset="0"/>
                <a:ea typeface="Calibri" panose="020F0502020204030204" pitchFamily="34" charset="0"/>
                <a:cs typeface="Calibri" panose="020F0502020204030204" pitchFamily="34" charset="0"/>
              </a:rPr>
              <a:t>asəkka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de-DE" sz="2400" b="1" dirty="0">
                <a:latin typeface="Calibri" panose="020F0502020204030204" pitchFamily="34" charset="0"/>
                <a:ea typeface="Calibri" panose="020F0502020204030204" pitchFamily="34" charset="0"/>
                <a:cs typeface="Calibri" panose="020F0502020204030204" pitchFamily="34" charset="0"/>
              </a:rPr>
              <a:t>uma</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gguni</a:t>
            </a:r>
            <a:r>
              <a:rPr lang="en-CA" sz="2400" dirty="0">
                <a:latin typeface="Calibri" panose="020F0502020204030204" pitchFamily="34" charset="0"/>
                <a:ea typeface="Calibri" panose="020F0502020204030204" pitchFamily="34" charset="0"/>
                <a:cs typeface="Calibri" panose="020F0502020204030204" pitchFamily="34" charset="0"/>
              </a:rPr>
              <a:t>-x-</a:t>
            </a:r>
            <a:r>
              <a:rPr lang="en-US" sz="2400" dirty="0">
                <a:latin typeface="Calibri" panose="020F0502020204030204" pitchFamily="34" charset="0"/>
                <a:ea typeface="Calibri" panose="020F0502020204030204" pitchFamily="34" charset="0"/>
                <a:cs typeface="Calibri" panose="020F0502020204030204" pitchFamily="34" charset="0"/>
              </a:rPr>
              <a:t>Ɵ</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err="1">
                <a:latin typeface="Calibri" panose="020F0502020204030204" pitchFamily="34" charset="0"/>
                <a:ea typeface="Calibri" panose="020F0502020204030204" pitchFamily="34" charset="0"/>
                <a:cs typeface="Calibri" panose="020F0502020204030204" pitchFamily="34" charset="0"/>
              </a:rPr>
              <a:t>fut</a:t>
            </a:r>
            <a:r>
              <a:rPr lang="en-AU" sz="2200" cap="small" dirty="0">
                <a:latin typeface="Calibri" panose="020F0502020204030204" pitchFamily="34" charset="0"/>
                <a:ea typeface="Calibri" panose="020F0502020204030204" pitchFamily="34" charset="0"/>
                <a:cs typeface="Calibri" panose="020F0502020204030204" pitchFamily="34" charset="0"/>
              </a:rPr>
              <a:t>	3ms-</a:t>
            </a:r>
            <a:r>
              <a:rPr lang="en-AU" sz="2200" dirty="0">
                <a:latin typeface="Calibri" panose="020F0502020204030204" pitchFamily="34" charset="0"/>
                <a:ea typeface="Calibri" panose="020F0502020204030204" pitchFamily="34" charset="0"/>
                <a:cs typeface="Calibri" panose="020F0502020204030204" pitchFamily="34" charset="0"/>
              </a:rPr>
              <a:t>arrive	tomorrow</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a:latin typeface="Calibri" panose="020F0502020204030204" pitchFamily="34" charset="0"/>
                <a:ea typeface="Calibri" panose="020F0502020204030204" pitchFamily="34" charset="0"/>
                <a:cs typeface="Calibri" panose="020F0502020204030204" pitchFamily="34" charset="0"/>
              </a:rPr>
              <a:t>part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dirty="0">
                <a:latin typeface="Calibri" panose="020F0502020204030204" pitchFamily="34" charset="0"/>
                <a:ea typeface="Calibri" panose="020F0502020204030204" pitchFamily="34" charset="0"/>
                <a:cs typeface="Calibri" panose="020F0502020204030204" pitchFamily="34" charset="0"/>
              </a:rPr>
              <a:t>wait.</a:t>
            </a:r>
            <a:r>
              <a:rPr lang="en-AU" sz="2200" cap="small" dirty="0">
                <a:latin typeface="Calibri" panose="020F0502020204030204" pitchFamily="34" charset="0"/>
                <a:ea typeface="Calibri" panose="020F0502020204030204" pitchFamily="34" charset="0"/>
                <a:cs typeface="Calibri" panose="020F0502020204030204" pitchFamily="34" charset="0"/>
              </a:rPr>
              <a:t>per-1sg</a:t>
            </a:r>
            <a:r>
              <a:rPr lang="en-AU" sz="2200" dirty="0">
                <a:latin typeface="Calibri" panose="020F0502020204030204" pitchFamily="34" charset="0"/>
                <a:ea typeface="Calibri" panose="020F0502020204030204" pitchFamily="34" charset="0"/>
                <a:cs typeface="Calibri" panose="020F0502020204030204" pitchFamily="34" charset="0"/>
              </a:rPr>
              <a:t>-him</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he arrives tomorrow, I would wait for him.’</a:t>
            </a:r>
          </a:p>
          <a:p>
            <a:pPr marL="0" indent="0">
              <a:spcBef>
                <a:spcPts val="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a:latin typeface="Calibri" panose="020F0502020204030204" pitchFamily="34" charset="0"/>
                <a:ea typeface="Calibri" panose="020F0502020204030204" pitchFamily="34" charset="0"/>
                <a:cs typeface="Calibri" panose="020F0502020204030204" pitchFamily="34" charset="0"/>
              </a:rPr>
              <a:t>murid</a:t>
            </a:r>
            <a:r>
              <a:rPr lang="en-US" sz="2400" dirty="0">
                <a:latin typeface="Calibri" panose="020F0502020204030204" pitchFamily="34" charset="0"/>
                <a:ea typeface="Calibri" panose="020F0502020204030204" pitchFamily="34" charset="0"/>
                <a:cs typeface="Calibri" panose="020F0502020204030204" pitchFamily="34" charset="0"/>
              </a:rPr>
              <a:t>	</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i</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nta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de-DE" sz="2400" b="1" dirty="0">
                <a:latin typeface="Calibri" panose="020F0502020204030204" pitchFamily="34" charset="0"/>
                <a:ea typeface="Calibri" panose="020F0502020204030204" pitchFamily="34" charset="0"/>
                <a:cs typeface="Calibri" panose="020F0502020204030204" pitchFamily="34" charset="0"/>
              </a:rPr>
              <a:t>uma</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i</a:t>
            </a:r>
            <a:r>
              <a:rPr lang="en-US" sz="2400" dirty="0">
                <a:latin typeface="Calibri" panose="020F0502020204030204" pitchFamily="34" charset="0"/>
                <a:ea typeface="Calibri" panose="020F0502020204030204" pitchFamily="34" charset="0"/>
                <a:cs typeface="Calibri" panose="020F0502020204030204" pitchFamily="34" charset="0"/>
              </a:rPr>
              <a:t>w</a:t>
            </a:r>
            <a:r>
              <a:rPr lang="de-DE" sz="2400" dirty="0">
                <a:latin typeface="Calibri" panose="020F0502020204030204" pitchFamily="34" charset="0"/>
                <a:ea typeface="Calibri" panose="020F0502020204030204" pitchFamily="34" charset="0"/>
                <a:cs typeface="Calibri" panose="020F0502020204030204" pitchFamily="34" charset="0"/>
              </a:rPr>
              <a:t>ð</a:t>
            </a:r>
            <a:r>
              <a:rPr lang="en-US" sz="2400" baseline="30000" dirty="0" err="1">
                <a:latin typeface="Calibri" panose="020F0502020204030204" pitchFamily="34" charset="0"/>
                <a:ea typeface="Calibri" panose="020F0502020204030204" pitchFamily="34" charset="0"/>
                <a:cs typeface="Calibri" panose="020F0502020204030204" pitchFamily="34" charset="0"/>
              </a:rPr>
              <a:t>ʕ</a:t>
            </a:r>
            <a:r>
              <a:rPr lang="en-US" sz="2400" dirty="0" err="1">
                <a:latin typeface="Calibri" panose="020F0502020204030204" pitchFamily="34" charset="0"/>
                <a:ea typeface="Calibri" panose="020F0502020204030204" pitchFamily="34" charset="0"/>
                <a:cs typeface="Calibri" panose="020F0502020204030204" pitchFamily="34" charset="0"/>
              </a:rPr>
              <a:t>ə</a:t>
            </a:r>
            <a:r>
              <a:rPr lang="en-CA" sz="2400" dirty="0">
                <a:latin typeface="Calibri" panose="020F0502020204030204" pitchFamily="34" charset="0"/>
                <a:ea typeface="Calibri" panose="020F0502020204030204" pitchFamily="34" charset="0"/>
                <a:cs typeface="Calibri" panose="020F0502020204030204" pitchFamily="34" charset="0"/>
              </a:rPr>
              <a:t>-x	</a:t>
            </a:r>
            <a:r>
              <a:rPr lang="en-CA" sz="2400" dirty="0" err="1">
                <a:latin typeface="Calibri" panose="020F0502020204030204" pitchFamily="34" charset="0"/>
                <a:ea typeface="Calibri" panose="020F0502020204030204" pitchFamily="34" charset="0"/>
                <a:cs typeface="Calibri" panose="020F0502020204030204" pitchFamily="34" charset="0"/>
              </a:rPr>
              <a:t>zik</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err="1">
                <a:latin typeface="Calibri" panose="020F0502020204030204" pitchFamily="34" charset="0"/>
                <a:ea typeface="Calibri" panose="020F0502020204030204" pitchFamily="34" charset="0"/>
                <a:cs typeface="Calibri" panose="020F0502020204030204" pitchFamily="34" charset="0"/>
              </a:rPr>
              <a:t>cond.neg</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part	3ms	 </a:t>
            </a:r>
            <a:r>
              <a:rPr lang="en-AU" sz="2200" b="1" cap="small" dirty="0">
                <a:latin typeface="Calibri" panose="020F0502020204030204" pitchFamily="34" charset="0"/>
                <a:ea typeface="Calibri" panose="020F0502020204030204" pitchFamily="34" charset="0"/>
                <a:cs typeface="Calibri" panose="020F0502020204030204" pitchFamily="34" charset="0"/>
              </a:rPr>
              <a:t>part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dirty="0">
                <a:latin typeface="Calibri" panose="020F0502020204030204" pitchFamily="34" charset="0"/>
                <a:ea typeface="Calibri" panose="020F0502020204030204" pitchFamily="34" charset="0"/>
                <a:cs typeface="Calibri" panose="020F0502020204030204" pitchFamily="34" charset="0"/>
              </a:rPr>
              <a:t>arrive.</a:t>
            </a:r>
            <a:r>
              <a:rPr lang="en-AU" sz="2200" cap="small" dirty="0">
                <a:latin typeface="Calibri" panose="020F0502020204030204" pitchFamily="34" charset="0"/>
                <a:ea typeface="Calibri" panose="020F0502020204030204" pitchFamily="34" charset="0"/>
                <a:cs typeface="Calibri" panose="020F0502020204030204" pitchFamily="34" charset="0"/>
              </a:rPr>
              <a:t>per-1sg</a:t>
            </a:r>
            <a:r>
              <a:rPr lang="en-AU" sz="2200" dirty="0">
                <a:latin typeface="Calibri" panose="020F0502020204030204" pitchFamily="34" charset="0"/>
                <a:ea typeface="Calibri" panose="020F0502020204030204" pitchFamily="34" charset="0"/>
                <a:cs typeface="Calibri" panose="020F0502020204030204" pitchFamily="34" charset="0"/>
              </a:rPr>
              <a:t>	early</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‘Were it not for him, I would have arrived early.’</a:t>
            </a:r>
            <a:endParaRPr lang="en-AU" sz="2400"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547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9B55D-039D-0DFE-6EB9-AE05589CF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4226B-4A21-C4A4-44B6-2535D4784B7A}"/>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pic>
        <p:nvPicPr>
          <p:cNvPr id="5" name="Picture 4">
            <a:extLst>
              <a:ext uri="{FF2B5EF4-FFF2-40B4-BE49-F238E27FC236}">
                <a16:creationId xmlns:a16="http://schemas.microsoft.com/office/drawing/2014/main" id="{D06E21CE-3C58-7A05-98C3-A27045D23F76}"/>
              </a:ext>
            </a:extLst>
          </p:cNvPr>
          <p:cNvPicPr>
            <a:picLocks noChangeAspect="1"/>
          </p:cNvPicPr>
          <p:nvPr/>
        </p:nvPicPr>
        <p:blipFill>
          <a:blip r:embed="rId3"/>
          <a:stretch>
            <a:fillRect/>
          </a:stretch>
        </p:blipFill>
        <p:spPr>
          <a:xfrm>
            <a:off x="496202" y="1573161"/>
            <a:ext cx="11273394" cy="4168877"/>
          </a:xfrm>
          <a:prstGeom prst="rect">
            <a:avLst/>
          </a:prstGeom>
        </p:spPr>
      </p:pic>
      <p:sp>
        <p:nvSpPr>
          <p:cNvPr id="3" name="Content Placeholder 2">
            <a:extLst>
              <a:ext uri="{FF2B5EF4-FFF2-40B4-BE49-F238E27FC236}">
                <a16:creationId xmlns:a16="http://schemas.microsoft.com/office/drawing/2014/main" id="{37B979A8-7EA3-3591-A9ED-78AD7D226311}"/>
              </a:ext>
            </a:extLst>
          </p:cNvPr>
          <p:cNvSpPr>
            <a:spLocks noGrp="1"/>
          </p:cNvSpPr>
          <p:nvPr>
            <p:ph idx="1"/>
          </p:nvPr>
        </p:nvSpPr>
        <p:spPr>
          <a:xfrm>
            <a:off x="8588829" y="1227980"/>
            <a:ext cx="3091540" cy="2288106"/>
          </a:xfrm>
        </p:spPr>
        <p:txBody>
          <a:bodyPr>
            <a:normAutofit/>
          </a:bodyPr>
          <a:lstStyle/>
          <a:p>
            <a:pPr marL="0" indent="0">
              <a:buNone/>
            </a:pPr>
            <a:r>
              <a:rPr lang="en-CA" sz="2600" dirty="0">
                <a:solidFill>
                  <a:srgbClr val="FF0000"/>
                </a:solidFill>
                <a:latin typeface="Calibri" panose="020F0502020204030204" pitchFamily="34" charset="0"/>
                <a:ea typeface="Calibri" panose="020F0502020204030204" pitchFamily="34" charset="0"/>
                <a:cs typeface="Calibri" panose="020F0502020204030204" pitchFamily="34" charset="0"/>
              </a:rPr>
              <a:t>Unique ‘functions’: </a:t>
            </a:r>
          </a:p>
          <a:p>
            <a:pPr marL="0" indent="0">
              <a:spcBef>
                <a:spcPts val="0"/>
              </a:spcBef>
              <a:buNone/>
            </a:pPr>
            <a:r>
              <a:rPr lang="en-CA" sz="2600" dirty="0">
                <a:solidFill>
                  <a:srgbClr val="FF0000"/>
                </a:solidFill>
                <a:latin typeface="Calibri" panose="020F0502020204030204" pitchFamily="34" charset="0"/>
                <a:ea typeface="Calibri" panose="020F0502020204030204" pitchFamily="34" charset="0"/>
                <a:cs typeface="Calibri" panose="020F0502020204030204" pitchFamily="34" charset="0"/>
              </a:rPr>
              <a:t>uses/meanings or meaning regions (attested in at least one language by a single construction)</a:t>
            </a:r>
          </a:p>
        </p:txBody>
      </p:sp>
      <p:sp>
        <p:nvSpPr>
          <p:cNvPr id="15" name="Oval 14">
            <a:extLst>
              <a:ext uri="{FF2B5EF4-FFF2-40B4-BE49-F238E27FC236}">
                <a16:creationId xmlns:a16="http://schemas.microsoft.com/office/drawing/2014/main" id="{A1447B8B-2DCE-9C85-AE48-4C8EB6F6BFF3}"/>
              </a:ext>
            </a:extLst>
          </p:cNvPr>
          <p:cNvSpPr/>
          <p:nvPr/>
        </p:nvSpPr>
        <p:spPr>
          <a:xfrm>
            <a:off x="474430" y="1367387"/>
            <a:ext cx="3106970" cy="174592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a:extLst>
              <a:ext uri="{FF2B5EF4-FFF2-40B4-BE49-F238E27FC236}">
                <a16:creationId xmlns:a16="http://schemas.microsoft.com/office/drawing/2014/main" id="{3F53DF13-C96E-6629-E920-B283B0EA30EF}"/>
              </a:ext>
            </a:extLst>
          </p:cNvPr>
          <p:cNvSpPr/>
          <p:nvPr/>
        </p:nvSpPr>
        <p:spPr>
          <a:xfrm>
            <a:off x="4164690" y="1367383"/>
            <a:ext cx="3694796" cy="174592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Oval 16">
            <a:extLst>
              <a:ext uri="{FF2B5EF4-FFF2-40B4-BE49-F238E27FC236}">
                <a16:creationId xmlns:a16="http://schemas.microsoft.com/office/drawing/2014/main" id="{ACFD9BC7-449B-0CE9-47FD-115C813DC739}"/>
              </a:ext>
            </a:extLst>
          </p:cNvPr>
          <p:cNvSpPr/>
          <p:nvPr/>
        </p:nvSpPr>
        <p:spPr>
          <a:xfrm>
            <a:off x="605058" y="3853539"/>
            <a:ext cx="1604743" cy="1066800"/>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Oval 17">
            <a:extLst>
              <a:ext uri="{FF2B5EF4-FFF2-40B4-BE49-F238E27FC236}">
                <a16:creationId xmlns:a16="http://schemas.microsoft.com/office/drawing/2014/main" id="{996755AB-4B3E-AE75-8F68-FD5FEB9DB2DB}"/>
              </a:ext>
            </a:extLst>
          </p:cNvPr>
          <p:cNvSpPr/>
          <p:nvPr/>
        </p:nvSpPr>
        <p:spPr>
          <a:xfrm>
            <a:off x="4142916" y="3742573"/>
            <a:ext cx="3368228" cy="224955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Oval 18">
            <a:extLst>
              <a:ext uri="{FF2B5EF4-FFF2-40B4-BE49-F238E27FC236}">
                <a16:creationId xmlns:a16="http://schemas.microsoft.com/office/drawing/2014/main" id="{D733E903-00E9-F1BF-DF3A-D2B8D64F5190}"/>
              </a:ext>
            </a:extLst>
          </p:cNvPr>
          <p:cNvSpPr/>
          <p:nvPr/>
        </p:nvSpPr>
        <p:spPr>
          <a:xfrm>
            <a:off x="8573399" y="3653390"/>
            <a:ext cx="3106970" cy="174592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540759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BA6E3-3E0F-365E-D20F-F9FC1F00A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95672F-BCF1-030E-9368-B0E5048C32B2}"/>
              </a:ext>
            </a:extLst>
          </p:cNvPr>
          <p:cNvSpPr>
            <a:spLocks noGrp="1"/>
          </p:cNvSpPr>
          <p:nvPr>
            <p:ph type="title"/>
          </p:nvPr>
        </p:nvSpPr>
        <p:spPr>
          <a:xfrm>
            <a:off x="838200" y="365125"/>
            <a:ext cx="10515600" cy="627933"/>
          </a:xfrm>
        </p:spPr>
        <p:txBody>
          <a:bodyPr>
            <a:normAutofit/>
          </a:bodyPr>
          <a:lstStyle/>
          <a:p>
            <a:r>
              <a:rPr lang="en-US" sz="3100" b="1" dirty="0">
                <a:latin typeface="Calibri" panose="020F0502020204030204" pitchFamily="34" charset="0"/>
                <a:ea typeface="Calibri" panose="020F0502020204030204" pitchFamily="34" charset="0"/>
                <a:cs typeface="Calibri" panose="020F0502020204030204" pitchFamily="34" charset="0"/>
              </a:rPr>
              <a:t>Tamazight</a:t>
            </a:r>
            <a:r>
              <a:rPr lang="en-US" sz="2900" dirty="0">
                <a:latin typeface="Calibri" panose="020F0502020204030204" pitchFamily="34" charset="0"/>
                <a:ea typeface="Calibri" panose="020F0502020204030204" pitchFamily="34" charset="0"/>
                <a:cs typeface="Calibri" panose="020F0502020204030204" pitchFamily="34" charset="0"/>
              </a:rPr>
              <a:t> [</a:t>
            </a:r>
            <a:r>
              <a:rPr lang="en-US" sz="2900" dirty="0" err="1">
                <a:latin typeface="Calibri" panose="020F0502020204030204" pitchFamily="34" charset="0"/>
                <a:ea typeface="Calibri" panose="020F0502020204030204" pitchFamily="34" charset="0"/>
                <a:cs typeface="Calibri" panose="020F0502020204030204" pitchFamily="34" charset="0"/>
              </a:rPr>
              <a:t>tzm</a:t>
            </a:r>
            <a:r>
              <a:rPr lang="en-US" sz="2900" dirty="0">
                <a:latin typeface="Calibri" panose="020F0502020204030204" pitchFamily="34" charset="0"/>
                <a:ea typeface="Calibri" panose="020F0502020204030204" pitchFamily="34" charset="0"/>
                <a:cs typeface="Calibri" panose="020F0502020204030204" pitchFamily="34" charset="0"/>
              </a:rPr>
              <a:t>] (Berber, Afro-Asiatic; Morocco; </a:t>
            </a:r>
            <a:r>
              <a:rPr lang="en-US" sz="2900" dirty="0" err="1">
                <a:latin typeface="Calibri" panose="020F0502020204030204" pitchFamily="34" charset="0"/>
                <a:ea typeface="Calibri" panose="020F0502020204030204" pitchFamily="34" charset="0"/>
                <a:cs typeface="Calibri" panose="020F0502020204030204" pitchFamily="34" charset="0"/>
              </a:rPr>
              <a:t>Ech</a:t>
            </a:r>
            <a:r>
              <a:rPr lang="en-US" sz="2900" dirty="0">
                <a:latin typeface="Calibri" panose="020F0502020204030204" pitchFamily="34" charset="0"/>
                <a:ea typeface="Calibri" panose="020F0502020204030204" pitchFamily="34" charset="0"/>
                <a:cs typeface="Calibri" panose="020F0502020204030204" pitchFamily="34" charset="0"/>
              </a:rPr>
              <a:t>-Charfi 2024)</a:t>
            </a:r>
            <a:endParaRPr lang="en-CA" sz="29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2A7BF7E-FA5D-020B-96F5-C78E6FE2F1BA}"/>
              </a:ext>
            </a:extLst>
          </p:cNvPr>
          <p:cNvSpPr>
            <a:spLocks noGrp="1"/>
          </p:cNvSpPr>
          <p:nvPr>
            <p:ph idx="1"/>
          </p:nvPr>
        </p:nvSpPr>
        <p:spPr>
          <a:xfrm>
            <a:off x="555171" y="1248686"/>
            <a:ext cx="11266715" cy="5522228"/>
          </a:xfrm>
        </p:spPr>
        <p:txBody>
          <a:bodyPr>
            <a:normAutofit lnSpcReduction="10000"/>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	    ‘Simple’ (O-marked) 	    ]	      [	  ‘Imaginary’ (X-marked)      ]</a:t>
            </a:r>
          </a:p>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US"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mus</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‘if’ + Perfect /</a:t>
            </a:r>
            <a:endParaRPr lang="en-CA"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b="1"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murid</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‘if not’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p>
          <a:p>
            <a:pPr marL="0" indent="0">
              <a:spcBef>
                <a:spcPts val="0"/>
              </a:spcBef>
              <a:buNone/>
            </a:pP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uma</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a:t>
            </a:r>
            <a:r>
              <a:rPr lang="en-CA" i="1" dirty="0">
                <a:latin typeface="Charis SIL" panose="02000500060000020004" pitchFamily="2" charset="0"/>
                <a:ea typeface="Charis SIL" panose="02000500060000020004" pitchFamily="2" charset="0"/>
                <a:cs typeface="Charis SIL" panose="02000500060000020004" pitchFamily="2" charset="0"/>
              </a:rPr>
              <a:t>			</a:t>
            </a:r>
            <a:r>
              <a:rPr lang="en-CA"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err="1">
                <a:solidFill>
                  <a:srgbClr val="00B0F0"/>
                </a:solidFill>
                <a:latin typeface="Charis SIL" panose="02000500060000020004" pitchFamily="2" charset="0"/>
                <a:ea typeface="Charis SIL" panose="02000500060000020004" pitchFamily="2" charset="0"/>
                <a:cs typeface="Charis SIL" panose="02000500060000020004" pitchFamily="2" charset="0"/>
              </a:rPr>
              <a:t>xm</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00B0F0"/>
                </a:solidFill>
                <a:latin typeface="Charis SIL" panose="02000500060000020004" pitchFamily="2" charset="0"/>
                <a:ea typeface="Charis SIL" panose="02000500060000020004" pitchFamily="2" charset="0"/>
                <a:cs typeface="Charis SIL" panose="02000500060000020004" pitchFamily="2" charset="0"/>
              </a:rPr>
              <a:t>‘if’ + Perfect in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r>
              <a:rPr lang="en-CA" dirty="0">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Tamazight has a separate expression </a:t>
            </a:r>
            <a:r>
              <a:rPr lang="en-CA" sz="2600" i="1" dirty="0" err="1">
                <a:latin typeface="Calibri" panose="020F0502020204030204" pitchFamily="34" charset="0"/>
                <a:ea typeface="Calibri" panose="020F0502020204030204" pitchFamily="34" charset="0"/>
                <a:cs typeface="Calibri" panose="020F0502020204030204" pitchFamily="34" charset="0"/>
              </a:rPr>
              <a:t>adday</a:t>
            </a:r>
            <a:r>
              <a:rPr lang="en-CA" sz="2600" dirty="0">
                <a:latin typeface="Calibri" panose="020F0502020204030204" pitchFamily="34" charset="0"/>
                <a:ea typeface="Calibri" panose="020F0502020204030204" pitchFamily="34" charset="0"/>
                <a:cs typeface="Calibri" panose="020F0502020204030204" pitchFamily="34" charset="0"/>
              </a:rPr>
              <a:t> ‘when, whenever’ which can be used in place of </a:t>
            </a:r>
            <a:r>
              <a:rPr lang="en-CA" sz="2600" i="1" dirty="0" err="1">
                <a:latin typeface="Calibri" panose="020F0502020204030204" pitchFamily="34" charset="0"/>
                <a:ea typeface="Calibri" panose="020F0502020204030204" pitchFamily="34" charset="0"/>
                <a:cs typeface="Calibri" panose="020F0502020204030204" pitchFamily="34" charset="0"/>
              </a:rPr>
              <a:t>xm</a:t>
            </a:r>
            <a:r>
              <a:rPr lang="en-CA" sz="2600" dirty="0">
                <a:latin typeface="Calibri" panose="020F0502020204030204" pitchFamily="34" charset="0"/>
                <a:ea typeface="Calibri" panose="020F0502020204030204" pitchFamily="34" charset="0"/>
                <a:cs typeface="Calibri" panose="020F0502020204030204" pitchFamily="34" charset="0"/>
              </a:rPr>
              <a:t> when the situation in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is more certain.</a:t>
            </a:r>
          </a:p>
        </p:txBody>
      </p:sp>
      <p:cxnSp>
        <p:nvCxnSpPr>
          <p:cNvPr id="5" name="Straight Connector 4">
            <a:extLst>
              <a:ext uri="{FF2B5EF4-FFF2-40B4-BE49-F238E27FC236}">
                <a16:creationId xmlns:a16="http://schemas.microsoft.com/office/drawing/2014/main" id="{F9CAB0DC-FCBF-4AC7-9ECA-57FC4E1F1FD4}"/>
              </a:ext>
            </a:extLst>
          </p:cNvPr>
          <p:cNvCxnSpPr>
            <a:cxnSpLocks/>
          </p:cNvCxnSpPr>
          <p:nvPr/>
        </p:nvCxnSpPr>
        <p:spPr>
          <a:xfrm>
            <a:off x="2090761" y="2634338"/>
            <a:ext cx="0" cy="1219209"/>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6E031E70-9DD2-07D7-2A6A-A5C82D35AAED}"/>
              </a:ext>
            </a:extLst>
          </p:cNvPr>
          <p:cNvCxnSpPr>
            <a:cxnSpLocks/>
          </p:cNvCxnSpPr>
          <p:nvPr/>
        </p:nvCxnSpPr>
        <p:spPr>
          <a:xfrm>
            <a:off x="8863807" y="4158345"/>
            <a:ext cx="0" cy="718449"/>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5D2DAC4D-A81A-F95C-9CEE-78400E8E6A09}"/>
              </a:ext>
            </a:extLst>
          </p:cNvPr>
          <p:cNvCxnSpPr>
            <a:cxnSpLocks/>
          </p:cNvCxnSpPr>
          <p:nvPr/>
        </p:nvCxnSpPr>
        <p:spPr>
          <a:xfrm flipH="1">
            <a:off x="2710541" y="3990144"/>
            <a:ext cx="979715"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62E96671-2A68-88D2-B8CD-EEC8867F9744}"/>
              </a:ext>
            </a:extLst>
          </p:cNvPr>
          <p:cNvSpPr/>
          <p:nvPr/>
        </p:nvSpPr>
        <p:spPr>
          <a:xfrm>
            <a:off x="6608348" y="1817919"/>
            <a:ext cx="4517587" cy="3526973"/>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C4B43DE5-9A28-A9F0-CCF5-2F5F9FB969C8}"/>
              </a:ext>
            </a:extLst>
          </p:cNvPr>
          <p:cNvSpPr/>
          <p:nvPr/>
        </p:nvSpPr>
        <p:spPr>
          <a:xfrm>
            <a:off x="1175657" y="1817918"/>
            <a:ext cx="4517587" cy="3526973"/>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 name="Straight Connector 3">
            <a:extLst>
              <a:ext uri="{FF2B5EF4-FFF2-40B4-BE49-F238E27FC236}">
                <a16:creationId xmlns:a16="http://schemas.microsoft.com/office/drawing/2014/main" id="{53BB1C48-135A-68F2-BA66-BF2267049AF0}"/>
              </a:ext>
            </a:extLst>
          </p:cNvPr>
          <p:cNvCxnSpPr>
            <a:cxnSpLocks/>
          </p:cNvCxnSpPr>
          <p:nvPr/>
        </p:nvCxnSpPr>
        <p:spPr>
          <a:xfrm flipH="1">
            <a:off x="1099451" y="1453775"/>
            <a:ext cx="751120"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C7F02D0E-FA6A-E47A-0561-14A4FBD95AC3}"/>
              </a:ext>
            </a:extLst>
          </p:cNvPr>
          <p:cNvCxnSpPr>
            <a:cxnSpLocks/>
          </p:cNvCxnSpPr>
          <p:nvPr/>
        </p:nvCxnSpPr>
        <p:spPr>
          <a:xfrm flipH="1">
            <a:off x="4844135" y="1453771"/>
            <a:ext cx="751120"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FBD2A96B-565C-3334-380F-404C556E5BBE}"/>
              </a:ext>
            </a:extLst>
          </p:cNvPr>
          <p:cNvCxnSpPr>
            <a:cxnSpLocks/>
          </p:cNvCxnSpPr>
          <p:nvPr/>
        </p:nvCxnSpPr>
        <p:spPr>
          <a:xfrm flipH="1">
            <a:off x="6662778" y="1453778"/>
            <a:ext cx="54356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72D23DF6-8A9F-8B4B-17B4-8C1F132B4873}"/>
              </a:ext>
            </a:extLst>
          </p:cNvPr>
          <p:cNvCxnSpPr>
            <a:cxnSpLocks/>
          </p:cNvCxnSpPr>
          <p:nvPr/>
        </p:nvCxnSpPr>
        <p:spPr>
          <a:xfrm flipH="1">
            <a:off x="10516322" y="1453774"/>
            <a:ext cx="54356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766376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149C8-1A07-441D-F93E-60935F2FEB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430FFC-9006-0CED-4097-1E266F2A0D62}"/>
              </a:ext>
            </a:extLst>
          </p:cNvPr>
          <p:cNvSpPr>
            <a:spLocks noGrp="1"/>
          </p:cNvSpPr>
          <p:nvPr>
            <p:ph type="title"/>
          </p:nvPr>
        </p:nvSpPr>
        <p:spPr>
          <a:xfrm>
            <a:off x="838200" y="365125"/>
            <a:ext cx="10515600" cy="627933"/>
          </a:xfrm>
        </p:spPr>
        <p:txBody>
          <a:bodyPr>
            <a:normAutofit/>
          </a:bodyPr>
          <a:lstStyle/>
          <a:p>
            <a:r>
              <a:rPr lang="en-US" sz="3100" b="1" dirty="0" err="1">
                <a:latin typeface="Calibri" panose="020F0502020204030204" pitchFamily="34" charset="0"/>
                <a:ea typeface="Calibri" panose="020F0502020204030204" pitchFamily="34" charset="0"/>
                <a:cs typeface="Calibri" panose="020F0502020204030204" pitchFamily="34" charset="0"/>
              </a:rPr>
              <a:t>Nafsan</a:t>
            </a:r>
            <a:r>
              <a:rPr lang="en-US" sz="2900" dirty="0">
                <a:latin typeface="Calibri" panose="020F0502020204030204" pitchFamily="34" charset="0"/>
                <a:ea typeface="Calibri" panose="020F0502020204030204" pitchFamily="34" charset="0"/>
                <a:cs typeface="Calibri" panose="020F0502020204030204" pitchFamily="34" charset="0"/>
              </a:rPr>
              <a:t> [</a:t>
            </a:r>
            <a:r>
              <a:rPr lang="en-US" sz="2900" dirty="0" err="1">
                <a:latin typeface="Calibri" panose="020F0502020204030204" pitchFamily="34" charset="0"/>
                <a:ea typeface="Calibri" panose="020F0502020204030204" pitchFamily="34" charset="0"/>
                <a:cs typeface="Calibri" panose="020F0502020204030204" pitchFamily="34" charset="0"/>
              </a:rPr>
              <a:t>erk</a:t>
            </a:r>
            <a:r>
              <a:rPr lang="en-US" sz="2900" dirty="0">
                <a:latin typeface="Calibri" panose="020F0502020204030204" pitchFamily="34" charset="0"/>
                <a:ea typeface="Calibri" panose="020F0502020204030204" pitchFamily="34" charset="0"/>
                <a:cs typeface="Calibri" panose="020F0502020204030204" pitchFamily="34" charset="0"/>
              </a:rPr>
              <a:t>] (Oceanic; Vanuatu; Krajinović 2018)</a:t>
            </a:r>
            <a:endParaRPr lang="en-CA" sz="29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FA9F165-08B7-01C7-A9D4-348FAE35AC34}"/>
              </a:ext>
            </a:extLst>
          </p:cNvPr>
          <p:cNvSpPr>
            <a:spLocks noGrp="1"/>
          </p:cNvSpPr>
          <p:nvPr>
            <p:ph idx="1"/>
          </p:nvPr>
        </p:nvSpPr>
        <p:spPr>
          <a:xfrm>
            <a:off x="555171" y="1248686"/>
            <a:ext cx="11332029" cy="5032371"/>
          </a:xfrm>
        </p:spPr>
        <p:txBody>
          <a:bodyPr>
            <a:normAutofit/>
          </a:bodyPr>
          <a:lstStyle/>
          <a:p>
            <a:pPr marL="0" indent="0">
              <a:buNone/>
            </a:pPr>
            <a:r>
              <a:rPr lang="en-US" dirty="0" err="1">
                <a:latin typeface="Calibri" panose="020F0502020204030204" pitchFamily="34" charset="0"/>
                <a:ea typeface="Calibri" panose="020F0502020204030204" pitchFamily="34" charset="0"/>
                <a:cs typeface="Calibri" panose="020F0502020204030204" pitchFamily="34" charset="0"/>
              </a:rPr>
              <a:t>Nafsan</a:t>
            </a:r>
            <a:r>
              <a:rPr lang="en-US" dirty="0">
                <a:latin typeface="Calibri" panose="020F0502020204030204" pitchFamily="34" charset="0"/>
                <a:ea typeface="Calibri" panose="020F0502020204030204" pitchFamily="34" charset="0"/>
                <a:cs typeface="Calibri" panose="020F0502020204030204" pitchFamily="34" charset="0"/>
              </a:rPr>
              <a:t> is an outlier, with hypothetical conditionals expressed differently:</a:t>
            </a:r>
          </a:p>
          <a:p>
            <a:pPr marL="0" indent="0">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US"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fla</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p>
          <a:p>
            <a:pPr marL="0" indent="0">
              <a:spcBef>
                <a:spcPts val="0"/>
              </a:spcBef>
              <a:buNone/>
            </a:pP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a:t>
            </a:r>
            <a:r>
              <a:rPr lang="en-CA" i="1" dirty="0">
                <a:latin typeface="Charis SIL" panose="02000500060000020004" pitchFamily="2" charset="0"/>
                <a:ea typeface="Charis SIL" panose="02000500060000020004" pitchFamily="2" charset="0"/>
                <a:cs typeface="Charis SIL" panose="02000500060000020004" pitchFamily="2" charset="0"/>
              </a:rPr>
              <a:t>			</a:t>
            </a:r>
            <a:r>
              <a:rPr lang="en-CA"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=f </a:t>
            </a:r>
            <a:r>
              <a:rPr lang="en-CA" b="1" dirty="0">
                <a:solidFill>
                  <a:srgbClr val="00B0F0"/>
                </a:solidFill>
                <a:latin typeface="Charis SIL" panose="02000500060000020004" pitchFamily="2" charset="0"/>
                <a:ea typeface="Charis SIL" panose="02000500060000020004" pitchFamily="2" charset="0"/>
                <a:cs typeface="Charis SIL" panose="02000500060000020004" pitchFamily="2" charset="0"/>
              </a:rPr>
              <a:t>in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r>
              <a:rPr lang="en-CA" dirty="0">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p:txBody>
      </p:sp>
      <p:cxnSp>
        <p:nvCxnSpPr>
          <p:cNvPr id="5" name="Straight Connector 4">
            <a:extLst>
              <a:ext uri="{FF2B5EF4-FFF2-40B4-BE49-F238E27FC236}">
                <a16:creationId xmlns:a16="http://schemas.microsoft.com/office/drawing/2014/main" id="{9EC0AF0F-B820-8EB4-8093-188967134285}"/>
              </a:ext>
            </a:extLst>
          </p:cNvPr>
          <p:cNvCxnSpPr>
            <a:cxnSpLocks/>
          </p:cNvCxnSpPr>
          <p:nvPr/>
        </p:nvCxnSpPr>
        <p:spPr>
          <a:xfrm>
            <a:off x="2090761" y="2939143"/>
            <a:ext cx="0" cy="80554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BC2000B7-68D4-42F4-1EDC-B679524AED06}"/>
              </a:ext>
            </a:extLst>
          </p:cNvPr>
          <p:cNvCxnSpPr>
            <a:cxnSpLocks/>
          </p:cNvCxnSpPr>
          <p:nvPr/>
        </p:nvCxnSpPr>
        <p:spPr>
          <a:xfrm>
            <a:off x="4368013" y="4071251"/>
            <a:ext cx="0" cy="8490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CAB18C13-50A1-B66E-3C49-33E3E93AACC5}"/>
              </a:ext>
            </a:extLst>
          </p:cNvPr>
          <p:cNvCxnSpPr>
            <a:cxnSpLocks/>
          </p:cNvCxnSpPr>
          <p:nvPr/>
        </p:nvCxnSpPr>
        <p:spPr>
          <a:xfrm flipH="1">
            <a:off x="2732313" y="3892166"/>
            <a:ext cx="979715"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C17384D6-55B0-B3D2-20CC-7C01DF13FB0D}"/>
              </a:ext>
            </a:extLst>
          </p:cNvPr>
          <p:cNvSpPr/>
          <p:nvPr/>
        </p:nvSpPr>
        <p:spPr>
          <a:xfrm>
            <a:off x="6608348" y="1981200"/>
            <a:ext cx="4517587" cy="3799114"/>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9EF04560-F07C-E8F7-73C2-7D863A715A6A}"/>
              </a:ext>
            </a:extLst>
          </p:cNvPr>
          <p:cNvSpPr/>
          <p:nvPr/>
        </p:nvSpPr>
        <p:spPr>
          <a:xfrm>
            <a:off x="1175657" y="1981200"/>
            <a:ext cx="4517587" cy="3799113"/>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880315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D91B-E8EC-4DD8-09D7-A187F0D8F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631384-FD25-28A4-716A-2A3BA46E5B57}"/>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4. Languages with ‘situative’</a:t>
            </a:r>
          </a:p>
        </p:txBody>
      </p:sp>
      <p:sp>
        <p:nvSpPr>
          <p:cNvPr id="3" name="Content Placeholder 2">
            <a:extLst>
              <a:ext uri="{FF2B5EF4-FFF2-40B4-BE49-F238E27FC236}">
                <a16:creationId xmlns:a16="http://schemas.microsoft.com/office/drawing/2014/main" id="{1DCC0C35-22EA-49D9-61CE-F59ABE25FDA0}"/>
              </a:ext>
            </a:extLst>
          </p:cNvPr>
          <p:cNvSpPr>
            <a:spLocks noGrp="1"/>
          </p:cNvSpPr>
          <p:nvPr>
            <p:ph idx="1"/>
          </p:nvPr>
        </p:nvSpPr>
        <p:spPr>
          <a:xfrm>
            <a:off x="838200" y="1023257"/>
            <a:ext cx="10847328" cy="5562600"/>
          </a:xfrm>
        </p:spPr>
        <p:txBody>
          <a:bodyPr>
            <a:noAutofit/>
          </a:bodyPr>
          <a:lstStyle/>
          <a:p>
            <a:pPr marL="0" indent="0">
              <a:lnSpc>
                <a:spcPct val="100000"/>
              </a:lnSpc>
              <a:spcBef>
                <a:spcPts val="1800"/>
              </a:spcBef>
              <a:buNone/>
            </a:pPr>
            <a:r>
              <a:rPr lang="en-CA" sz="2600" dirty="0">
                <a:latin typeface="Calibri" panose="020F0502020204030204" pitchFamily="34" charset="0"/>
                <a:ea typeface="Calibri" panose="020F0502020204030204" pitchFamily="34" charset="0"/>
                <a:cs typeface="Calibri" panose="020F0502020204030204" pitchFamily="34" charset="0"/>
              </a:rPr>
              <a:t>The term ‘situative’ (from Doke 1935) describes constructions in which the relation between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and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can be either primarily conditional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causes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is evidence for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etc.), or temporal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occurs before or at the same time as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 or both. The appropriate interpretation depends on context and/or other grammatical markers, rather than being encoded by the situative marker.</a:t>
            </a:r>
          </a:p>
          <a:p>
            <a:pPr marL="0" indent="0">
              <a:lnSpc>
                <a:spcPct val="100000"/>
              </a:lnSpc>
              <a:spcBef>
                <a:spcPts val="1800"/>
              </a:spcBef>
              <a:buNone/>
            </a:pPr>
            <a:r>
              <a:rPr lang="en-CA" sz="2600" dirty="0">
                <a:latin typeface="Calibri" panose="020F0502020204030204" pitchFamily="34" charset="0"/>
                <a:ea typeface="Calibri" panose="020F0502020204030204" pitchFamily="34" charset="0"/>
                <a:cs typeface="Calibri" panose="020F0502020204030204" pitchFamily="34" charset="0"/>
              </a:rPr>
              <a:t>“Many languages, from all over the world, use the same marker for ‘when’ (Temporal linking) and ‘if’ (Conditional linking). … Which kind of linking is involved has, in some languages, to be inferred from the semantics and pragmatics of the discourse in which the linking appears.” (Dixon 2009: 14)</a:t>
            </a:r>
          </a:p>
          <a:p>
            <a:pPr marL="0" indent="0">
              <a:lnSpc>
                <a:spcPct val="100000"/>
              </a:lnSpc>
              <a:spcBef>
                <a:spcPts val="1800"/>
              </a:spcBef>
              <a:buNone/>
            </a:pPr>
            <a:r>
              <a:rPr lang="en-CA" sz="2600" dirty="0">
                <a:latin typeface="Calibri" panose="020F0502020204030204" pitchFamily="34" charset="0"/>
                <a:ea typeface="Calibri" panose="020F0502020204030204" pitchFamily="34" charset="0"/>
                <a:cs typeface="Calibri" panose="020F0502020204030204" pitchFamily="34" charset="0"/>
              </a:rPr>
              <a:t>Languages with situatives typically also have distinct ‘imaginary’ or ‘X-marked’ (hypothetical and counterfactual) conditionals.</a:t>
            </a:r>
          </a:p>
        </p:txBody>
      </p:sp>
    </p:spTree>
    <p:extLst>
      <p:ext uri="{BB962C8B-B14F-4D97-AF65-F5344CB8AC3E}">
        <p14:creationId xmlns:p14="http://schemas.microsoft.com/office/powerpoint/2010/main" val="2909340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72CF479-8B68-B935-89FE-89D0B7D14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AA44AF-01FE-78D7-D167-5859490B758C}"/>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4. Languages with ‘situative’</a:t>
            </a:r>
          </a:p>
        </p:txBody>
      </p:sp>
      <p:sp>
        <p:nvSpPr>
          <p:cNvPr id="3" name="Content Placeholder 2">
            <a:extLst>
              <a:ext uri="{FF2B5EF4-FFF2-40B4-BE49-F238E27FC236}">
                <a16:creationId xmlns:a16="http://schemas.microsoft.com/office/drawing/2014/main" id="{9DF80A74-D8BA-01E1-7ACC-810F38A2F5CC}"/>
              </a:ext>
            </a:extLst>
          </p:cNvPr>
          <p:cNvSpPr>
            <a:spLocks noGrp="1"/>
          </p:cNvSpPr>
          <p:nvPr>
            <p:ph idx="1"/>
          </p:nvPr>
        </p:nvSpPr>
        <p:spPr>
          <a:xfrm>
            <a:off x="838200" y="1023257"/>
            <a:ext cx="10624457" cy="5562600"/>
          </a:xfrm>
        </p:spPr>
        <p:txBody>
          <a:bodyPr>
            <a:noAutofit/>
          </a:bodyPr>
          <a:lstStyle/>
          <a:p>
            <a:pPr marL="0" indent="0">
              <a:lnSpc>
                <a:spcPct val="100000"/>
              </a:lnSpc>
              <a:buNone/>
            </a:pPr>
            <a:r>
              <a:rPr lang="en-CA" sz="2600" dirty="0">
                <a:latin typeface="Calibri" panose="020F0502020204030204" pitchFamily="34" charset="0"/>
                <a:ea typeface="Calibri" panose="020F0502020204030204" pitchFamily="34" charset="0"/>
                <a:cs typeface="Calibri" panose="020F0502020204030204" pitchFamily="34" charset="0"/>
              </a:rPr>
              <a:t>“It is most common in European languages to find a morphological difference drawn between conditional clauses introduced by </a:t>
            </a:r>
            <a:r>
              <a:rPr lang="en-CA" sz="2600" i="1" dirty="0">
                <a:latin typeface="Calibri" panose="020F0502020204030204" pitchFamily="34" charset="0"/>
                <a:ea typeface="Calibri" panose="020F0502020204030204" pitchFamily="34" charset="0"/>
                <a:cs typeface="Calibri" panose="020F0502020204030204" pitchFamily="34" charset="0"/>
              </a:rPr>
              <a:t>if</a:t>
            </a:r>
            <a:r>
              <a:rPr lang="en-CA" sz="2600" dirty="0">
                <a:latin typeface="Calibri" panose="020F0502020204030204" pitchFamily="34" charset="0"/>
                <a:ea typeface="Calibri" panose="020F0502020204030204" pitchFamily="34" charset="0"/>
                <a:cs typeface="Calibri" panose="020F0502020204030204" pitchFamily="34" charset="0"/>
              </a:rPr>
              <a:t> (English) or </a:t>
            </a:r>
            <a:r>
              <a:rPr lang="en-CA" sz="2600" i="1" dirty="0" err="1">
                <a:latin typeface="Calibri" panose="020F0502020204030204" pitchFamily="34" charset="0"/>
                <a:ea typeface="Calibri" panose="020F0502020204030204" pitchFamily="34" charset="0"/>
                <a:cs typeface="Calibri" panose="020F0502020204030204" pitchFamily="34" charset="0"/>
              </a:rPr>
              <a:t>si</a:t>
            </a:r>
            <a:r>
              <a:rPr lang="en-CA" sz="2600" dirty="0">
                <a:latin typeface="Calibri" panose="020F0502020204030204" pitchFamily="34" charset="0"/>
                <a:ea typeface="Calibri" panose="020F0502020204030204" pitchFamily="34" charset="0"/>
                <a:cs typeface="Calibri" panose="020F0502020204030204" pitchFamily="34" charset="0"/>
              </a:rPr>
              <a:t> (French) and temporal clauses introduced by </a:t>
            </a:r>
            <a:r>
              <a:rPr lang="en-CA" sz="2600" i="1" dirty="0">
                <a:latin typeface="Calibri" panose="020F0502020204030204" pitchFamily="34" charset="0"/>
                <a:ea typeface="Calibri" panose="020F0502020204030204" pitchFamily="34" charset="0"/>
                <a:cs typeface="Calibri" panose="020F0502020204030204" pitchFamily="34" charset="0"/>
              </a:rPr>
              <a:t>when</a:t>
            </a:r>
            <a:r>
              <a:rPr lang="en-CA" sz="2600" dirty="0">
                <a:latin typeface="Calibri" panose="020F0502020204030204" pitchFamily="34" charset="0"/>
                <a:ea typeface="Calibri" panose="020F0502020204030204" pitchFamily="34" charset="0"/>
                <a:cs typeface="Calibri" panose="020F0502020204030204" pitchFamily="34" charset="0"/>
              </a:rPr>
              <a:t> (English) or </a:t>
            </a:r>
            <a:r>
              <a:rPr lang="en-CA" sz="2600" i="1" dirty="0" err="1">
                <a:latin typeface="Calibri" panose="020F0502020204030204" pitchFamily="34" charset="0"/>
                <a:ea typeface="Calibri" panose="020F0502020204030204" pitchFamily="34" charset="0"/>
                <a:cs typeface="Calibri" panose="020F0502020204030204" pitchFamily="34" charset="0"/>
              </a:rPr>
              <a:t>quand</a:t>
            </a:r>
            <a:r>
              <a:rPr lang="en-CA" sz="2600" dirty="0">
                <a:latin typeface="Calibri" panose="020F0502020204030204" pitchFamily="34" charset="0"/>
                <a:ea typeface="Calibri" panose="020F0502020204030204" pitchFamily="34" charset="0"/>
                <a:cs typeface="Calibri" panose="020F0502020204030204" pitchFamily="34" charset="0"/>
              </a:rPr>
              <a:t> (French). Then the TAM in the conditional clause may introduce a further difference between the potential and irrealis readings of the conditional... The situation is different in the African languages studied here [which are from the Chadic family]. In Hausa for example, the conditionals introduced by </a:t>
            </a:r>
            <a:r>
              <a:rPr lang="en-CA" sz="2600" i="1" dirty="0">
                <a:latin typeface="Calibri" panose="020F0502020204030204" pitchFamily="34" charset="0"/>
                <a:ea typeface="Calibri" panose="020F0502020204030204" pitchFamily="34" charset="0"/>
                <a:cs typeface="Calibri" panose="020F0502020204030204" pitchFamily="34" charset="0"/>
              </a:rPr>
              <a:t>in</a:t>
            </a:r>
            <a:r>
              <a:rPr lang="en-CA" sz="2600" dirty="0">
                <a:latin typeface="Calibri" panose="020F0502020204030204" pitchFamily="34" charset="0"/>
                <a:ea typeface="Calibri" panose="020F0502020204030204" pitchFamily="34" charset="0"/>
                <a:cs typeface="Calibri" panose="020F0502020204030204" pitchFamily="34" charset="0"/>
              </a:rPr>
              <a:t> ‘if’ can have both a temporal and a potential reading but cannot have an irrealis reading.” (Caron 2006: 71)</a:t>
            </a:r>
          </a:p>
        </p:txBody>
      </p:sp>
    </p:spTree>
    <p:extLst>
      <p:ext uri="{BB962C8B-B14F-4D97-AF65-F5344CB8AC3E}">
        <p14:creationId xmlns:p14="http://schemas.microsoft.com/office/powerpoint/2010/main" val="2398733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2FCF8A0-43B2-2146-7256-6EAC8264D7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E4C2B-78A7-8FC9-B812-1E2B6C720103}"/>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Languages with ‘</a:t>
            </a:r>
            <a:r>
              <a:rPr lang="en-CA" sz="3200" dirty="0" err="1">
                <a:latin typeface="Calibri" panose="020F0502020204030204" pitchFamily="34" charset="0"/>
                <a:ea typeface="Calibri" panose="020F0502020204030204" pitchFamily="34" charset="0"/>
                <a:cs typeface="Calibri" panose="020F0502020204030204" pitchFamily="34" charset="0"/>
              </a:rPr>
              <a:t>situative</a:t>
            </a:r>
            <a:r>
              <a:rPr lang="en-CA" sz="3200" dirty="0">
                <a:latin typeface="Calibri" panose="020F0502020204030204" pitchFamily="34" charset="0"/>
                <a:ea typeface="Calibri" panose="020F0502020204030204" pitchFamily="34" charset="0"/>
                <a:cs typeface="Calibri" panose="020F0502020204030204" pitchFamily="34" charset="0"/>
              </a:rPr>
              <a:t>’</a:t>
            </a:r>
          </a:p>
        </p:txBody>
      </p:sp>
      <p:sp>
        <p:nvSpPr>
          <p:cNvPr id="3" name="Content Placeholder 2">
            <a:extLst>
              <a:ext uri="{FF2B5EF4-FFF2-40B4-BE49-F238E27FC236}">
                <a16:creationId xmlns:a16="http://schemas.microsoft.com/office/drawing/2014/main" id="{F1D4677E-1E33-2C24-9D06-A56B1A469B15}"/>
              </a:ext>
            </a:extLst>
          </p:cNvPr>
          <p:cNvSpPr>
            <a:spLocks noGrp="1"/>
          </p:cNvSpPr>
          <p:nvPr>
            <p:ph idx="1"/>
          </p:nvPr>
        </p:nvSpPr>
        <p:spPr>
          <a:xfrm>
            <a:off x="838200" y="1023257"/>
            <a:ext cx="10624457" cy="5562600"/>
          </a:xfrm>
        </p:spPr>
        <p:txBody>
          <a:bodyPr>
            <a:no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Hausa</a:t>
            </a: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Situative</a:t>
            </a:r>
          </a:p>
          <a:p>
            <a:pPr marL="0" indent="0">
              <a:buNone/>
            </a:pP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in</a:t>
            </a:r>
            <a:r>
              <a:rPr lang="en-CA" sz="2400" dirty="0">
                <a:latin typeface="Calibri" panose="020F0502020204030204" pitchFamily="34" charset="0"/>
                <a:ea typeface="Calibri" panose="020F0502020204030204" pitchFamily="34" charset="0"/>
                <a:cs typeface="Calibri" panose="020F0502020204030204" pitchFamily="34" charset="0"/>
              </a:rPr>
              <a:t>	za:	</a:t>
            </a:r>
            <a:r>
              <a:rPr lang="en-CA" sz="2400" dirty="0" err="1">
                <a:latin typeface="Calibri" panose="020F0502020204030204" pitchFamily="34" charset="0"/>
                <a:ea typeface="Calibri" panose="020F0502020204030204" pitchFamily="34" charset="0"/>
                <a:cs typeface="Calibri" panose="020F0502020204030204" pitchFamily="34" charset="0"/>
              </a:rPr>
              <a:t>kà</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hu:tà</a:t>
            </a:r>
            <a:r>
              <a:rPr lang="en-CA"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kà</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zaunà</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nân</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b="1" cap="small" dirty="0">
                <a:latin typeface="Calibri" panose="020F0502020204030204" pitchFamily="34" charset="0"/>
                <a:ea typeface="Calibri" panose="020F0502020204030204" pitchFamily="34" charset="0"/>
                <a:cs typeface="Calibri" panose="020F0502020204030204" pitchFamily="34" charset="0"/>
              </a:rPr>
              <a:t>sit</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cap="small" dirty="0" err="1">
                <a:latin typeface="Calibri" panose="020F0502020204030204" pitchFamily="34" charset="0"/>
                <a:ea typeface="Calibri" panose="020F0502020204030204" pitchFamily="34" charset="0"/>
                <a:cs typeface="Calibri" panose="020F0502020204030204" pitchFamily="34" charset="0"/>
              </a:rPr>
              <a:t>fut</a:t>
            </a:r>
            <a:r>
              <a:rPr lang="en-CA" sz="2200" cap="small" dirty="0">
                <a:latin typeface="Calibri" panose="020F0502020204030204" pitchFamily="34" charset="0"/>
                <a:ea typeface="Calibri" panose="020F0502020204030204" pitchFamily="34" charset="0"/>
                <a:cs typeface="Calibri" panose="020F0502020204030204" pitchFamily="34" charset="0"/>
              </a:rPr>
              <a:t>	2sg</a:t>
            </a:r>
            <a:r>
              <a:rPr lang="en-CA" sz="2200" dirty="0">
                <a:latin typeface="Calibri" panose="020F0502020204030204" pitchFamily="34" charset="0"/>
                <a:ea typeface="Calibri" panose="020F0502020204030204" pitchFamily="34" charset="0"/>
                <a:cs typeface="Calibri" panose="020F0502020204030204" pitchFamily="34" charset="0"/>
              </a:rPr>
              <a:t>	rest		 </a:t>
            </a:r>
            <a:r>
              <a:rPr lang="en-CA" sz="2200" cap="small" dirty="0">
                <a:latin typeface="Calibri" panose="020F0502020204030204" pitchFamily="34" charset="0"/>
                <a:ea typeface="Calibri" panose="020F0502020204030204" pitchFamily="34" charset="0"/>
                <a:cs typeface="Calibri" panose="020F0502020204030204" pitchFamily="34" charset="0"/>
              </a:rPr>
              <a:t>2sg</a:t>
            </a:r>
            <a:r>
              <a:rPr lang="en-CA" sz="2200" dirty="0">
                <a:latin typeface="Calibri" panose="020F0502020204030204" pitchFamily="34" charset="0"/>
                <a:ea typeface="Calibri" panose="020F0502020204030204" pitchFamily="34" charset="0"/>
                <a:cs typeface="Calibri" panose="020F0502020204030204" pitchFamily="34" charset="0"/>
              </a:rPr>
              <a:t>	sit	here</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‘If you want to rest, sit here.’ (Caron 2006: 71)</a:t>
            </a:r>
          </a:p>
          <a:p>
            <a:pPr marL="0" indent="0">
              <a:spcBef>
                <a:spcPts val="1800"/>
              </a:spcBef>
              <a:buNone/>
            </a:pP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in</a:t>
            </a:r>
            <a:r>
              <a:rPr lang="en-CA" sz="2400" dirty="0">
                <a:latin typeface="Calibri" panose="020F0502020204030204" pitchFamily="34" charset="0"/>
                <a:ea typeface="Calibri" panose="020F0502020204030204" pitchFamily="34" charset="0"/>
                <a:cs typeface="Calibri" panose="020F0502020204030204" pitchFamily="34" charset="0"/>
              </a:rPr>
              <a:t>    mun	</a:t>
            </a:r>
            <a:r>
              <a:rPr lang="en-CA" sz="2400" dirty="0" err="1">
                <a:latin typeface="Calibri" panose="020F0502020204030204" pitchFamily="34" charset="0"/>
                <a:ea typeface="Calibri" panose="020F0502020204030204" pitchFamily="34" charset="0"/>
                <a:cs typeface="Calibri" panose="020F0502020204030204" pitchFamily="34" charset="0"/>
              </a:rPr>
              <a:t>gamà</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cî</a:t>
            </a:r>
            <a:r>
              <a:rPr lang="en-CA" sz="2400" dirty="0">
                <a:latin typeface="Calibri" panose="020F0502020204030204" pitchFamily="34" charset="0"/>
                <a:ea typeface="Calibri" panose="020F0502020204030204" pitchFamily="34" charset="0"/>
                <a:cs typeface="Calibri" panose="020F0502020204030204" pitchFamily="34" charset="0"/>
              </a:rPr>
              <a:t>-n	  </a:t>
            </a:r>
            <a:r>
              <a:rPr lang="en-CA" sz="2400" dirty="0" err="1">
                <a:latin typeface="Calibri" panose="020F0502020204030204" pitchFamily="34" charset="0"/>
                <a:ea typeface="Calibri" panose="020F0502020204030204" pitchFamily="34" charset="0"/>
                <a:cs typeface="Calibri" panose="020F0502020204030204" pitchFamily="34" charset="0"/>
              </a:rPr>
              <a:t>àbinci</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sai</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mù</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fita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ya:wò</a:t>
            </a:r>
            <a:r>
              <a:rPr lang="en-CA"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b="1" cap="small" dirty="0">
                <a:latin typeface="Calibri" panose="020F0502020204030204" pitchFamily="34" charset="0"/>
                <a:ea typeface="Calibri" panose="020F0502020204030204" pitchFamily="34" charset="0"/>
                <a:cs typeface="Calibri" panose="020F0502020204030204" pitchFamily="34" charset="0"/>
              </a:rPr>
              <a:t>sit</a:t>
            </a:r>
            <a:r>
              <a:rPr lang="en-CA" sz="2200" cap="small" dirty="0">
                <a:latin typeface="Calibri" panose="020F0502020204030204" pitchFamily="34" charset="0"/>
                <a:ea typeface="Calibri" panose="020F0502020204030204" pitchFamily="34" charset="0"/>
                <a:cs typeface="Calibri" panose="020F0502020204030204" pitchFamily="34" charset="0"/>
              </a:rPr>
              <a:t>    1pl.perf</a:t>
            </a:r>
            <a:r>
              <a:rPr lang="en-CA" sz="2200" dirty="0">
                <a:latin typeface="Calibri" panose="020F0502020204030204" pitchFamily="34" charset="0"/>
                <a:ea typeface="Calibri" panose="020F0502020204030204" pitchFamily="34" charset="0"/>
                <a:cs typeface="Calibri" panose="020F0502020204030204" pitchFamily="34" charset="0"/>
              </a:rPr>
              <a:t>	finish	eat-</a:t>
            </a:r>
            <a:r>
              <a:rPr lang="en-CA" sz="2200" cap="small" dirty="0">
                <a:latin typeface="Calibri" panose="020F0502020204030204" pitchFamily="34" charset="0"/>
                <a:ea typeface="Calibri" panose="020F0502020204030204" pitchFamily="34" charset="0"/>
                <a:cs typeface="Calibri" panose="020F0502020204030204" pitchFamily="34" charset="0"/>
              </a:rPr>
              <a:t>gen</a:t>
            </a:r>
            <a:r>
              <a:rPr lang="en-CA" sz="2200" dirty="0">
                <a:latin typeface="Calibri" panose="020F0502020204030204" pitchFamily="34" charset="0"/>
                <a:ea typeface="Calibri" panose="020F0502020204030204" pitchFamily="34" charset="0"/>
                <a:cs typeface="Calibri" panose="020F0502020204030204" pitchFamily="34" charset="0"/>
              </a:rPr>
              <a:t>	  food		 then	</a:t>
            </a:r>
            <a:r>
              <a:rPr lang="en-CA" sz="2200" cap="small" dirty="0">
                <a:latin typeface="Calibri" panose="020F0502020204030204" pitchFamily="34" charset="0"/>
                <a:ea typeface="Calibri" panose="020F0502020204030204" pitchFamily="34" charset="0"/>
                <a:cs typeface="Calibri" panose="020F0502020204030204" pitchFamily="34" charset="0"/>
              </a:rPr>
              <a:t>1pl</a:t>
            </a: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dirty="0" err="1">
                <a:latin typeface="Calibri" panose="020F0502020204030204" pitchFamily="34" charset="0"/>
                <a:ea typeface="Calibri" panose="020F0502020204030204" pitchFamily="34" charset="0"/>
                <a:cs typeface="Calibri" panose="020F0502020204030204" pitchFamily="34" charset="0"/>
              </a:rPr>
              <a:t>go_out</a:t>
            </a:r>
            <a:r>
              <a:rPr lang="en-CA" sz="2200" dirty="0">
                <a:latin typeface="Calibri" panose="020F0502020204030204" pitchFamily="34" charset="0"/>
                <a:ea typeface="Calibri" panose="020F0502020204030204" pitchFamily="34" charset="0"/>
                <a:cs typeface="Calibri" panose="020F0502020204030204" pitchFamily="34" charset="0"/>
              </a:rPr>
              <a:t>	stroll</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‘When we have finished eating, we’ll go for a walk.’ (ibid.)</a:t>
            </a: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dirty="0">
                <a:latin typeface="Calibri" panose="020F0502020204030204" pitchFamily="34" charset="0"/>
                <a:ea typeface="Calibri" panose="020F0502020204030204" pitchFamily="34" charset="0"/>
                <a:cs typeface="Calibri" panose="020F0502020204030204" pitchFamily="34" charset="0"/>
              </a:rPr>
              <a:t>Counterfactual</a:t>
            </a:r>
          </a:p>
          <a:p>
            <a:pPr marL="0" indent="0">
              <a:buNone/>
            </a:pP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err="1">
                <a:latin typeface="Calibri" panose="020F0502020204030204" pitchFamily="34" charset="0"/>
                <a:ea typeface="Calibri" panose="020F0502020204030204" pitchFamily="34" charset="0"/>
                <a:cs typeface="Calibri" panose="020F0502020204030204" pitchFamily="34" charset="0"/>
              </a:rPr>
              <a:t>dà</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sun	</a:t>
            </a:r>
            <a:r>
              <a:rPr lang="en-CA" sz="2400" dirty="0" err="1">
                <a:latin typeface="Calibri" panose="020F0502020204030204" pitchFamily="34" charset="0"/>
                <a:ea typeface="Calibri" panose="020F0502020204030204" pitchFamily="34" charset="0"/>
                <a:cs typeface="Calibri" panose="020F0502020204030204" pitchFamily="34" charset="0"/>
              </a:rPr>
              <a:t>tàimàke</a:t>
            </a:r>
            <a:r>
              <a:rPr lang="en-CA"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mù</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b="1" dirty="0" err="1">
                <a:latin typeface="Calibri" panose="020F0502020204030204" pitchFamily="34" charset="0"/>
                <a:ea typeface="Calibri" panose="020F0502020204030204" pitchFamily="34" charset="0"/>
                <a:cs typeface="Calibri" panose="020F0502020204030204" pitchFamily="34" charset="0"/>
              </a:rPr>
              <a:t>dà</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mun      </a:t>
            </a:r>
            <a:r>
              <a:rPr lang="en-CA" sz="2400" dirty="0" err="1">
                <a:latin typeface="Calibri" panose="020F0502020204030204" pitchFamily="34" charset="0"/>
                <a:ea typeface="Calibri" panose="020F0502020204030204" pitchFamily="34" charset="0"/>
                <a:cs typeface="Calibri" panose="020F0502020204030204" pitchFamily="34" charset="0"/>
              </a:rPr>
              <a:t>gamà</a:t>
            </a:r>
            <a:r>
              <a:rPr lang="en-CA"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irr</a:t>
            </a:r>
            <a:r>
              <a:rPr lang="en-CA" sz="2200" cap="small" dirty="0">
                <a:latin typeface="Calibri" panose="020F0502020204030204" pitchFamily="34" charset="0"/>
                <a:ea typeface="Calibri" panose="020F0502020204030204" pitchFamily="34" charset="0"/>
                <a:cs typeface="Calibri" panose="020F0502020204030204" pitchFamily="34" charset="0"/>
              </a:rPr>
              <a:t>       3per</a:t>
            </a:r>
            <a:r>
              <a:rPr lang="en-CA" sz="2200" dirty="0">
                <a:latin typeface="Calibri" panose="020F0502020204030204" pitchFamily="34" charset="0"/>
                <a:ea typeface="Calibri" panose="020F0502020204030204" pitchFamily="34" charset="0"/>
                <a:cs typeface="Calibri" panose="020F0502020204030204" pitchFamily="34" charset="0"/>
              </a:rPr>
              <a:t>	help	      </a:t>
            </a:r>
            <a:r>
              <a:rPr lang="en-CA" sz="2200" cap="small" dirty="0">
                <a:latin typeface="Calibri" panose="020F0502020204030204" pitchFamily="34" charset="0"/>
                <a:ea typeface="Calibri" panose="020F0502020204030204" pitchFamily="34" charset="0"/>
                <a:cs typeface="Calibri" panose="020F0502020204030204" pitchFamily="34" charset="0"/>
              </a:rPr>
              <a:t>1pl </a:t>
            </a: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irr</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	</a:t>
            </a:r>
            <a:r>
              <a:rPr lang="en-CA" sz="2200" cap="small" dirty="0">
                <a:latin typeface="Calibri" panose="020F0502020204030204" pitchFamily="34" charset="0"/>
                <a:ea typeface="Calibri" panose="020F0502020204030204" pitchFamily="34" charset="0"/>
                <a:cs typeface="Calibri" panose="020F0502020204030204" pitchFamily="34" charset="0"/>
              </a:rPr>
              <a:t>1pl.per</a:t>
            </a:r>
            <a:r>
              <a:rPr lang="en-CA" sz="2200" dirty="0">
                <a:latin typeface="Calibri" panose="020F0502020204030204" pitchFamily="34" charset="0"/>
                <a:ea typeface="Calibri" panose="020F0502020204030204" pitchFamily="34" charset="0"/>
                <a:cs typeface="Calibri" panose="020F0502020204030204" pitchFamily="34" charset="0"/>
              </a:rPr>
              <a:t>	finish</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‘If they had helped us, we would have finished.’ (ibid.)</a:t>
            </a:r>
          </a:p>
        </p:txBody>
      </p:sp>
    </p:spTree>
    <p:extLst>
      <p:ext uri="{BB962C8B-B14F-4D97-AF65-F5344CB8AC3E}">
        <p14:creationId xmlns:p14="http://schemas.microsoft.com/office/powerpoint/2010/main" val="2874403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7DCC6-1191-9192-6052-A7CA0337DE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D15D8A-DD07-E2F0-A056-68D0E27B96CF}"/>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Tuwuli</a:t>
            </a:r>
            <a:r>
              <a:rPr lang="en-CA" b="1" dirty="0">
                <a:latin typeface="Calibri" panose="020F0502020204030204" pitchFamily="34" charset="0"/>
                <a:ea typeface="Calibri" panose="020F0502020204030204" pitchFamily="34" charset="0"/>
                <a:cs typeface="Calibri" panose="020F0502020204030204" pitchFamily="34" charset="0"/>
              </a:rPr>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bov</a:t>
            </a:r>
            <a:r>
              <a:rPr lang="en-US" sz="2600" dirty="0">
                <a:latin typeface="Calibri" panose="020F0502020204030204" pitchFamily="34" charset="0"/>
                <a:ea typeface="Calibri" panose="020F0502020204030204" pitchFamily="34" charset="0"/>
                <a:cs typeface="Calibri" panose="020F0502020204030204" pitchFamily="34" charset="0"/>
              </a:rPr>
              <a:t>] (Kwa; Ghana; Harley 2017</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Situative (generic)</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is-IS" sz="2400" b="1" dirty="0">
                <a:latin typeface="Calibri" panose="020F0502020204030204" pitchFamily="34" charset="0"/>
                <a:ea typeface="Calibri" panose="020F0502020204030204" pitchFamily="34" charset="0"/>
                <a:cs typeface="Calibri" panose="020F0502020204030204" pitchFamily="34" charset="0"/>
              </a:rPr>
              <a:t>ntɛ</a:t>
            </a:r>
            <a:r>
              <a:rPr lang="is-IS" sz="2400" dirty="0">
                <a:latin typeface="Calibri" panose="020F0502020204030204" pitchFamily="34" charset="0"/>
                <a:ea typeface="Calibri" panose="020F0502020204030204" pitchFamily="34" charset="0"/>
                <a:cs typeface="Calibri" panose="020F0502020204030204" pitchFamily="34" charset="0"/>
              </a:rPr>
              <a:t>	ɔ-mɔ	 lɔfɔã	   ni,</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is-IS" sz="2400" dirty="0">
                <a:latin typeface="Calibri" panose="020F0502020204030204" pitchFamily="34" charset="0"/>
                <a:ea typeface="Calibri" panose="020F0502020204030204" pitchFamily="34" charset="0"/>
                <a:cs typeface="Calibri" panose="020F0502020204030204" pitchFamily="34" charset="0"/>
              </a:rPr>
              <a:t>d-e	kanɛ	liti	deĩ	tigigli</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b="1" cap="small" dirty="0">
                <a:latin typeface="Calibri" panose="020F0502020204030204" pitchFamily="34" charset="0"/>
                <a:ea typeface="Calibri" panose="020F0502020204030204" pitchFamily="34" charset="0"/>
                <a:cs typeface="Calibri" panose="020F0502020204030204" pitchFamily="34" charset="0"/>
              </a:rPr>
              <a:t>cond</a:t>
            </a: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dirty="0">
                <a:latin typeface="Calibri" panose="020F0502020204030204" pitchFamily="34" charset="0"/>
                <a:ea typeface="Calibri" panose="020F0502020204030204" pitchFamily="34" charset="0"/>
                <a:cs typeface="Calibri" panose="020F0502020204030204" pitchFamily="34" charset="0"/>
              </a:rPr>
              <a:t>2</a:t>
            </a:r>
            <a:r>
              <a:rPr lang="is-IS" sz="2200" cap="small" dirty="0">
                <a:latin typeface="Calibri" panose="020F0502020204030204" pitchFamily="34" charset="0"/>
                <a:ea typeface="Calibri" panose="020F0502020204030204" pitchFamily="34" charset="0"/>
                <a:cs typeface="Calibri" panose="020F0502020204030204" pitchFamily="34" charset="0"/>
              </a:rPr>
              <a:t>sg</a:t>
            </a:r>
            <a:r>
              <a:rPr lang="is-IS" sz="2200" dirty="0">
                <a:latin typeface="Calibri" panose="020F0502020204030204" pitchFamily="34" charset="0"/>
                <a:ea typeface="Calibri" panose="020F0502020204030204" pitchFamily="34" charset="0"/>
                <a:cs typeface="Calibri" panose="020F0502020204030204" pitchFamily="34" charset="0"/>
              </a:rPr>
              <a:t>-see	 tortoise  </a:t>
            </a:r>
            <a:r>
              <a:rPr lang="is-IS" sz="2200" cap="small" dirty="0">
                <a:latin typeface="Calibri" panose="020F0502020204030204" pitchFamily="34" charset="0"/>
                <a:ea typeface="Calibri" panose="020F0502020204030204" pitchFamily="34" charset="0"/>
                <a:cs typeface="Calibri" panose="020F0502020204030204" pitchFamily="34" charset="0"/>
              </a:rPr>
              <a:t>link	 agr</a:t>
            </a:r>
            <a:r>
              <a:rPr lang="is-IS" sz="2200" dirty="0">
                <a:latin typeface="Calibri" panose="020F0502020204030204" pitchFamily="34" charset="0"/>
                <a:ea typeface="Calibri" panose="020F0502020204030204" pitchFamily="34" charset="0"/>
                <a:cs typeface="Calibri" panose="020F0502020204030204" pitchFamily="34" charset="0"/>
              </a:rPr>
              <a:t>-it	back	behind	have	sections</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GB" sz="2400" dirty="0">
                <a:latin typeface="Calibri" panose="020F0502020204030204" pitchFamily="34" charset="0"/>
                <a:ea typeface="Calibri" panose="020F0502020204030204" pitchFamily="34" charset="0"/>
                <a:cs typeface="Calibri" panose="020F0502020204030204" pitchFamily="34" charset="0"/>
              </a:rPr>
              <a:t>If/Whenever you see tortoise, his back is all patched</a:t>
            </a:r>
            <a:r>
              <a:rPr lang="en-US" sz="2400" dirty="0">
                <a:latin typeface="Calibri" panose="020F0502020204030204" pitchFamily="34" charset="0"/>
                <a:ea typeface="Calibri" panose="020F0502020204030204" pitchFamily="34" charset="0"/>
                <a:cs typeface="Calibri" panose="020F0502020204030204" pitchFamily="34" charset="0"/>
              </a:rPr>
              <a:t>.</a:t>
            </a:r>
            <a:r>
              <a:rPr lang="en-AU" sz="2400" dirty="0">
                <a:latin typeface="Calibri" panose="020F0502020204030204" pitchFamily="34" charset="0"/>
                <a:ea typeface="Calibri" panose="020F0502020204030204" pitchFamily="34" charset="0"/>
                <a:cs typeface="Calibri" panose="020F0502020204030204" pitchFamily="34" charset="0"/>
              </a:rPr>
              <a:t>’ (Harley 2017: 125)</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dirty="0">
                <a:latin typeface="Calibri" panose="020F0502020204030204" pitchFamily="34" charset="0"/>
                <a:ea typeface="Calibri" panose="020F0502020204030204" pitchFamily="34" charset="0"/>
                <a:cs typeface="Calibri" panose="020F0502020204030204" pitchFamily="34" charset="0"/>
              </a:rPr>
              <a:t>Situative (predictive)</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is-IS" sz="2400" b="1" dirty="0">
                <a:latin typeface="Calibri" panose="020F0502020204030204" pitchFamily="34" charset="0"/>
                <a:ea typeface="Calibri" panose="020F0502020204030204" pitchFamily="34" charset="0"/>
                <a:cs typeface="Calibri" panose="020F0502020204030204" pitchFamily="34" charset="0"/>
              </a:rPr>
              <a:t>ntɛ</a:t>
            </a:r>
            <a:r>
              <a:rPr lang="is-IS" sz="2400" dirty="0">
                <a:latin typeface="Calibri" panose="020F0502020204030204" pitchFamily="34" charset="0"/>
                <a:ea typeface="Calibri" panose="020F0502020204030204" pitchFamily="34" charset="0"/>
                <a:cs typeface="Calibri" panose="020F0502020204030204" pitchFamily="34" charset="0"/>
              </a:rPr>
              <a:t>	ɛ-ya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is-IS" sz="2400" dirty="0">
                <a:latin typeface="Calibri" panose="020F0502020204030204" pitchFamily="34" charset="0"/>
                <a:ea typeface="Calibri" panose="020F0502020204030204" pitchFamily="34" charset="0"/>
                <a:cs typeface="Calibri" panose="020F0502020204030204" pitchFamily="34" charset="0"/>
              </a:rPr>
              <a:t>bɔ-aa-via	ye	fo-e	akũ	fɔlɛtsa</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b="1" cap="small" dirty="0">
                <a:latin typeface="Calibri" panose="020F0502020204030204" pitchFamily="34" charset="0"/>
                <a:ea typeface="Calibri" panose="020F0502020204030204" pitchFamily="34" charset="0"/>
                <a:cs typeface="Calibri" panose="020F0502020204030204" pitchFamily="34" charset="0"/>
              </a:rPr>
              <a:t>cond</a:t>
            </a: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dirty="0">
                <a:latin typeface="Calibri" panose="020F0502020204030204" pitchFamily="34" charset="0"/>
                <a:ea typeface="Calibri" panose="020F0502020204030204" pitchFamily="34" charset="0"/>
                <a:cs typeface="Calibri" panose="020F0502020204030204" pitchFamily="34" charset="0"/>
              </a:rPr>
              <a:t>3</a:t>
            </a:r>
            <a:r>
              <a:rPr lang="is-IS" sz="2200" cap="small" dirty="0">
                <a:latin typeface="Calibri" panose="020F0502020204030204" pitchFamily="34" charset="0"/>
                <a:ea typeface="Calibri" panose="020F0502020204030204" pitchFamily="34" charset="0"/>
                <a:cs typeface="Calibri" panose="020F0502020204030204" pitchFamily="34" charset="0"/>
              </a:rPr>
              <a:t>sg</a:t>
            </a:r>
            <a:r>
              <a:rPr lang="is-IS" sz="2200" dirty="0">
                <a:latin typeface="Calibri" panose="020F0502020204030204" pitchFamily="34" charset="0"/>
                <a:ea typeface="Calibri" panose="020F0502020204030204" pitchFamily="34" charset="0"/>
                <a:cs typeface="Calibri" panose="020F0502020204030204" pitchFamily="34" charset="0"/>
              </a:rPr>
              <a:t>-come	 1</a:t>
            </a:r>
            <a:r>
              <a:rPr lang="is-IS" sz="2200" cap="small" dirty="0">
                <a:latin typeface="Calibri" panose="020F0502020204030204" pitchFamily="34" charset="0"/>
                <a:ea typeface="Calibri" panose="020F0502020204030204" pitchFamily="34" charset="0"/>
                <a:cs typeface="Calibri" panose="020F0502020204030204" pitchFamily="34" charset="0"/>
              </a:rPr>
              <a:t>pl</a:t>
            </a:r>
            <a:r>
              <a:rPr lang="is-IS" sz="2200" dirty="0">
                <a:latin typeface="Calibri" panose="020F0502020204030204" pitchFamily="34" charset="0"/>
                <a:ea typeface="Calibri" panose="020F0502020204030204" pitchFamily="34" charset="0"/>
                <a:cs typeface="Calibri" panose="020F0502020204030204" pitchFamily="34" charset="0"/>
              </a:rPr>
              <a:t>-</a:t>
            </a:r>
            <a:r>
              <a:rPr lang="is-IS" sz="2200" cap="small" dirty="0">
                <a:latin typeface="Calibri" panose="020F0502020204030204" pitchFamily="34" charset="0"/>
                <a:ea typeface="Calibri" panose="020F0502020204030204" pitchFamily="34" charset="0"/>
                <a:cs typeface="Calibri" panose="020F0502020204030204" pitchFamily="34" charset="0"/>
              </a:rPr>
              <a:t>fut</a:t>
            </a:r>
            <a:r>
              <a:rPr lang="is-IS" sz="2200" dirty="0">
                <a:latin typeface="Calibri" panose="020F0502020204030204" pitchFamily="34" charset="0"/>
                <a:ea typeface="Calibri" panose="020F0502020204030204" pitchFamily="34" charset="0"/>
                <a:cs typeface="Calibri" panose="020F0502020204030204" pitchFamily="34" charset="0"/>
              </a:rPr>
              <a:t>-ask	3</a:t>
            </a:r>
            <a:r>
              <a:rPr lang="is-IS" sz="2200" cap="small" dirty="0">
                <a:latin typeface="Calibri" panose="020F0502020204030204" pitchFamily="34" charset="0"/>
                <a:ea typeface="Calibri" panose="020F0502020204030204" pitchFamily="34" charset="0"/>
                <a:cs typeface="Calibri" panose="020F0502020204030204" pitchFamily="34" charset="0"/>
              </a:rPr>
              <a:t>sg.obj</a:t>
            </a:r>
            <a:r>
              <a:rPr lang="is-IS" sz="2200" dirty="0">
                <a:latin typeface="Calibri" panose="020F0502020204030204" pitchFamily="34" charset="0"/>
                <a:ea typeface="Calibri" panose="020F0502020204030204" pitchFamily="34" charset="0"/>
                <a:cs typeface="Calibri" panose="020F0502020204030204" pitchFamily="34" charset="0"/>
              </a:rPr>
              <a:t>	</a:t>
            </a:r>
            <a:r>
              <a:rPr lang="is-IS" sz="2200" cap="small" dirty="0">
                <a:latin typeface="Calibri" panose="020F0502020204030204" pitchFamily="34" charset="0"/>
                <a:ea typeface="Calibri" panose="020F0502020204030204" pitchFamily="34" charset="0"/>
                <a:cs typeface="Calibri" panose="020F0502020204030204" pitchFamily="34" charset="0"/>
              </a:rPr>
              <a:t>ref</a:t>
            </a:r>
            <a:r>
              <a:rPr lang="is-IS" sz="2200" dirty="0">
                <a:latin typeface="Calibri" panose="020F0502020204030204" pitchFamily="34" charset="0"/>
                <a:ea typeface="Calibri" panose="020F0502020204030204" pitchFamily="34" charset="0"/>
                <a:cs typeface="Calibri" panose="020F0502020204030204" pitchFamily="34" charset="0"/>
              </a:rPr>
              <a:t>-it	on	matter</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If/When he comes, we will ask him about it</a:t>
            </a:r>
            <a:r>
              <a:rPr lang="en-AU" sz="2400" dirty="0">
                <a:latin typeface="Calibri" panose="020F0502020204030204" pitchFamily="34" charset="0"/>
                <a:ea typeface="Calibri" panose="020F0502020204030204" pitchFamily="34" charset="0"/>
                <a:cs typeface="Calibri" panose="020F0502020204030204" pitchFamily="34" charset="0"/>
              </a:rPr>
              <a:t>.’ (ibid.)</a:t>
            </a:r>
          </a:p>
        </p:txBody>
      </p:sp>
    </p:spTree>
    <p:extLst>
      <p:ext uri="{BB962C8B-B14F-4D97-AF65-F5344CB8AC3E}">
        <p14:creationId xmlns:p14="http://schemas.microsoft.com/office/powerpoint/2010/main" val="11047882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0BA2F-9B7D-A083-7C84-6365C21C2E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45803-3B05-2257-86EB-54E6476C644B}"/>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Tuwuli</a:t>
            </a:r>
            <a:r>
              <a:rPr lang="en-CA" b="1" dirty="0">
                <a:latin typeface="Calibri" panose="020F0502020204030204" pitchFamily="34" charset="0"/>
                <a:ea typeface="Calibri" panose="020F0502020204030204" pitchFamily="34" charset="0"/>
                <a:cs typeface="Calibri" panose="020F0502020204030204" pitchFamily="34" charset="0"/>
              </a:rPr>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bov</a:t>
            </a:r>
            <a:r>
              <a:rPr lang="en-US" sz="2600" dirty="0">
                <a:latin typeface="Calibri" panose="020F0502020204030204" pitchFamily="34" charset="0"/>
                <a:ea typeface="Calibri" panose="020F0502020204030204" pitchFamily="34" charset="0"/>
                <a:cs typeface="Calibri" panose="020F0502020204030204" pitchFamily="34" charset="0"/>
              </a:rPr>
              <a:t>] (Kwa; Ghana; Harley 2017</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is-IS" sz="2400" b="1" dirty="0">
                <a:latin typeface="Calibri" panose="020F0502020204030204" pitchFamily="34" charset="0"/>
                <a:ea typeface="Calibri" panose="020F0502020204030204" pitchFamily="34" charset="0"/>
                <a:cs typeface="Calibri" panose="020F0502020204030204" pitchFamily="34" charset="0"/>
              </a:rPr>
              <a:t>ntɛ</a:t>
            </a:r>
            <a:r>
              <a:rPr lang="is-IS" sz="2400" dirty="0">
                <a:latin typeface="Calibri" panose="020F0502020204030204" pitchFamily="34" charset="0"/>
                <a:ea typeface="Calibri" panose="020F0502020204030204" pitchFamily="34" charset="0"/>
                <a:cs typeface="Calibri" panose="020F0502020204030204" pitchFamily="34" charset="0"/>
              </a:rPr>
              <a:t>	aa-ya,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is-IS" sz="2400" b="1" dirty="0">
                <a:latin typeface="Calibri" panose="020F0502020204030204" pitchFamily="34" charset="0"/>
                <a:ea typeface="Calibri" panose="020F0502020204030204" pitchFamily="34" charset="0"/>
                <a:cs typeface="Calibri" panose="020F0502020204030204" pitchFamily="34" charset="0"/>
              </a:rPr>
              <a:t>kufɛ</a:t>
            </a:r>
            <a:r>
              <a:rPr lang="is-IS" sz="2400" dirty="0">
                <a:latin typeface="Calibri" panose="020F0502020204030204" pitchFamily="34" charset="0"/>
                <a:ea typeface="Calibri" panose="020F0502020204030204" pitchFamily="34" charset="0"/>
                <a:cs typeface="Calibri" panose="020F0502020204030204" pitchFamily="34" charset="0"/>
              </a:rPr>
              <a:t>	fɔ-nɛnɛ</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b="1" cap="small" dirty="0">
                <a:latin typeface="Calibri" panose="020F0502020204030204" pitchFamily="34" charset="0"/>
                <a:ea typeface="Calibri" panose="020F0502020204030204" pitchFamily="34" charset="0"/>
                <a:cs typeface="Calibri" panose="020F0502020204030204" pitchFamily="34" charset="0"/>
              </a:rPr>
              <a:t>cond</a:t>
            </a: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is-IS" sz="2200" dirty="0">
                <a:latin typeface="Calibri" panose="020F0502020204030204" pitchFamily="34" charset="0"/>
                <a:ea typeface="Calibri" panose="020F0502020204030204" pitchFamily="34" charset="0"/>
                <a:cs typeface="Calibri" panose="020F0502020204030204" pitchFamily="34" charset="0"/>
              </a:rPr>
              <a:t>2</a:t>
            </a:r>
            <a:r>
              <a:rPr lang="is-IS" sz="2200" cap="small" dirty="0">
                <a:latin typeface="Calibri" panose="020F0502020204030204" pitchFamily="34" charset="0"/>
                <a:ea typeface="Calibri" panose="020F0502020204030204" pitchFamily="34" charset="0"/>
                <a:cs typeface="Calibri" panose="020F0502020204030204" pitchFamily="34" charset="0"/>
              </a:rPr>
              <a:t>sg.fut</a:t>
            </a:r>
            <a:r>
              <a:rPr lang="is-IS" sz="2200" dirty="0">
                <a:latin typeface="Calibri" panose="020F0502020204030204" pitchFamily="34" charset="0"/>
                <a:ea typeface="Calibri" panose="020F0502020204030204" pitchFamily="34" charset="0"/>
                <a:cs typeface="Calibri" panose="020F0502020204030204" pitchFamily="34" charset="0"/>
              </a:rPr>
              <a:t>-come	 </a:t>
            </a:r>
            <a:r>
              <a:rPr lang="is-IS" sz="2200" b="1" cap="small" dirty="0">
                <a:latin typeface="Calibri" panose="020F0502020204030204" pitchFamily="34" charset="0"/>
                <a:ea typeface="Calibri" panose="020F0502020204030204" pitchFamily="34" charset="0"/>
                <a:cs typeface="Calibri" panose="020F0502020204030204" pitchFamily="34" charset="0"/>
              </a:rPr>
              <a:t>irr</a:t>
            </a:r>
            <a:r>
              <a:rPr lang="is-IS" sz="2200" cap="small" dirty="0">
                <a:latin typeface="Calibri" panose="020F0502020204030204" pitchFamily="34" charset="0"/>
                <a:ea typeface="Calibri" panose="020F0502020204030204" pitchFamily="34" charset="0"/>
                <a:cs typeface="Calibri" panose="020F0502020204030204" pitchFamily="34" charset="0"/>
              </a:rPr>
              <a:t>	 3sg.ref</a:t>
            </a:r>
            <a:r>
              <a:rPr lang="is-IS" sz="2200" dirty="0">
                <a:latin typeface="Calibri" panose="020F0502020204030204" pitchFamily="34" charset="0"/>
                <a:ea typeface="Calibri" panose="020F0502020204030204" pitchFamily="34" charset="0"/>
                <a:cs typeface="Calibri" panose="020F0502020204030204" pitchFamily="34" charset="0"/>
              </a:rPr>
              <a:t>-be:good</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GB" sz="2400" dirty="0">
                <a:latin typeface="Calibri" panose="020F0502020204030204" pitchFamily="34" charset="0"/>
                <a:ea typeface="Calibri" panose="020F0502020204030204" pitchFamily="34" charset="0"/>
                <a:cs typeface="Calibri" panose="020F0502020204030204" pitchFamily="34" charset="0"/>
              </a:rPr>
              <a:t>If only [#When] you were to come, it would be good</a:t>
            </a:r>
            <a:r>
              <a:rPr lang="en-US" sz="2400" dirty="0">
                <a:latin typeface="Calibri" panose="020F0502020204030204" pitchFamily="34" charset="0"/>
                <a:ea typeface="Calibri" panose="020F0502020204030204" pitchFamily="34" charset="0"/>
                <a:cs typeface="Calibri" panose="020F0502020204030204" pitchFamily="34" charset="0"/>
              </a:rPr>
              <a:t>.</a:t>
            </a:r>
            <a:r>
              <a:rPr lang="en-AU" sz="2400" dirty="0">
                <a:latin typeface="Calibri" panose="020F0502020204030204" pitchFamily="34" charset="0"/>
                <a:ea typeface="Calibri" panose="020F0502020204030204" pitchFamily="34" charset="0"/>
                <a:cs typeface="Calibri" panose="020F0502020204030204" pitchFamily="34" charset="0"/>
              </a:rPr>
              <a:t>’ (Harley 2017: 127)</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Counterfactual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is-IS" sz="2400" b="1" dirty="0">
                <a:latin typeface="Calibri" panose="020F0502020204030204" pitchFamily="34" charset="0"/>
                <a:ea typeface="Calibri" panose="020F0502020204030204" pitchFamily="34" charset="0"/>
                <a:cs typeface="Calibri" panose="020F0502020204030204" pitchFamily="34" charset="0"/>
              </a:rPr>
              <a:t>ntɛ</a:t>
            </a:r>
            <a:r>
              <a:rPr lang="is-IS" sz="2400" dirty="0">
                <a:latin typeface="Calibri" panose="020F0502020204030204" pitchFamily="34" charset="0"/>
                <a:ea typeface="Calibri" panose="020F0502020204030204" pitchFamily="34" charset="0"/>
                <a:cs typeface="Calibri" panose="020F0502020204030204" pitchFamily="34" charset="0"/>
              </a:rPr>
              <a:t>	ɔ-nya	    fu-kĩĩ,</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is-IS" sz="2400" b="1" dirty="0">
                <a:latin typeface="Calibri" panose="020F0502020204030204" pitchFamily="34" charset="0"/>
                <a:ea typeface="Calibri" panose="020F0502020204030204" pitchFamily="34" charset="0"/>
                <a:cs typeface="Calibri" panose="020F0502020204030204" pitchFamily="34" charset="0"/>
              </a:rPr>
              <a:t>kufɛ</a:t>
            </a:r>
            <a:r>
              <a:rPr lang="is-IS" sz="2400" dirty="0">
                <a:latin typeface="Calibri" panose="020F0502020204030204" pitchFamily="34" charset="0"/>
                <a:ea typeface="Calibri" panose="020F0502020204030204" pitchFamily="34" charset="0"/>
                <a:cs typeface="Calibri" panose="020F0502020204030204" pitchFamily="34" charset="0"/>
              </a:rPr>
              <a:t>	o-ku</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cond</a:t>
            </a:r>
            <a:r>
              <a:rPr lang="en-AU" sz="2200" cap="small" dirty="0">
                <a:latin typeface="Calibri" panose="020F0502020204030204" pitchFamily="34" charset="0"/>
                <a:ea typeface="Calibri" panose="020F0502020204030204" pitchFamily="34" charset="0"/>
                <a:cs typeface="Calibri" panose="020F0502020204030204" pitchFamily="34" charset="0"/>
              </a:rPr>
              <a:t>	2sg-</a:t>
            </a:r>
            <a:r>
              <a:rPr lang="en-AU" sz="2200" dirty="0">
                <a:latin typeface="Calibri" panose="020F0502020204030204" pitchFamily="34" charset="0"/>
                <a:ea typeface="Calibri" panose="020F0502020204030204" pitchFamily="34" charset="0"/>
                <a:cs typeface="Calibri" panose="020F0502020204030204" pitchFamily="34" charset="0"/>
              </a:rPr>
              <a:t>eat	    </a:t>
            </a:r>
            <a:r>
              <a:rPr lang="en-AU" sz="2200" cap="small" dirty="0">
                <a:latin typeface="Calibri" panose="020F0502020204030204" pitchFamily="34" charset="0"/>
                <a:ea typeface="Calibri" panose="020F0502020204030204" pitchFamily="34" charset="0"/>
                <a:cs typeface="Calibri" panose="020F0502020204030204" pitchFamily="34" charset="0"/>
              </a:rPr>
              <a:t>ref-dem</a:t>
            </a:r>
            <a:r>
              <a:rPr lang="en-AU" sz="2200" dirty="0">
                <a:latin typeface="Calibri" panose="020F0502020204030204" pitchFamily="34" charset="0"/>
                <a:ea typeface="Calibri" panose="020F0502020204030204" pitchFamily="34" charset="0"/>
                <a:cs typeface="Calibri" panose="020F0502020204030204" pitchFamily="34" charset="0"/>
              </a:rPr>
              <a:t>	 </a:t>
            </a:r>
            <a:r>
              <a:rPr lang="is-IS" sz="2200" b="1" cap="small" dirty="0">
                <a:latin typeface="Calibri" panose="020F0502020204030204" pitchFamily="34" charset="0"/>
                <a:ea typeface="Calibri" panose="020F0502020204030204" pitchFamily="34" charset="0"/>
                <a:cs typeface="Calibri" panose="020F0502020204030204" pitchFamily="34" charset="0"/>
              </a:rPr>
              <a:t>irr</a:t>
            </a:r>
            <a:r>
              <a:rPr lang="is-IS" sz="2200" cap="small" dirty="0">
                <a:latin typeface="Calibri" panose="020F0502020204030204" pitchFamily="34" charset="0"/>
                <a:ea typeface="Calibri" panose="020F0502020204030204" pitchFamily="34" charset="0"/>
                <a:cs typeface="Calibri" panose="020F0502020204030204" pitchFamily="34" charset="0"/>
              </a:rPr>
              <a:t>	 2sg</a:t>
            </a:r>
            <a:r>
              <a:rPr lang="is-IS" sz="2200" dirty="0">
                <a:latin typeface="Calibri" panose="020F0502020204030204" pitchFamily="34" charset="0"/>
                <a:ea typeface="Calibri" panose="020F0502020204030204" pitchFamily="34" charset="0"/>
                <a:cs typeface="Calibri" panose="020F0502020204030204" pitchFamily="34" charset="0"/>
              </a:rPr>
              <a:t>-die</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[#When] you had eaten this, you would have died.’ (ibid.)</a:t>
            </a:r>
          </a:p>
          <a:p>
            <a:pPr marL="0" indent="0">
              <a:spcBef>
                <a:spcPts val="6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The basic function of </a:t>
            </a:r>
            <a:r>
              <a:rPr lang="en-US" sz="2400" i="1" dirty="0" err="1">
                <a:latin typeface="Calibri" panose="020F0502020204030204" pitchFamily="34" charset="0"/>
                <a:ea typeface="Calibri" panose="020F0502020204030204" pitchFamily="34" charset="0"/>
                <a:cs typeface="Calibri" panose="020F0502020204030204" pitchFamily="34" charset="0"/>
              </a:rPr>
              <a:t>kufɛ</a:t>
            </a: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is to indicate that there is something </a:t>
            </a:r>
            <a:r>
              <a:rPr lang="is-IS" sz="2400" dirty="0">
                <a:latin typeface="Calibri" panose="020F0502020204030204" pitchFamily="34" charset="0"/>
                <a:ea typeface="Calibri" panose="020F0502020204030204" pitchFamily="34" charset="0"/>
                <a:cs typeface="Calibri" panose="020F0502020204030204" pitchFamily="34" charset="0"/>
              </a:rPr>
              <a:t>misleading, unrealised, or unfulfilled about the information given.</a:t>
            </a:r>
            <a:r>
              <a:rPr lang="en-AU" sz="2400" dirty="0">
                <a:latin typeface="Calibri" panose="020F0502020204030204" pitchFamily="34" charset="0"/>
                <a:ea typeface="Calibri" panose="020F0502020204030204" pitchFamily="34" charset="0"/>
                <a:cs typeface="Calibri" panose="020F0502020204030204" pitchFamily="34" charset="0"/>
              </a:rPr>
              <a:t>” (Harley 2017: 127)</a:t>
            </a:r>
          </a:p>
        </p:txBody>
      </p:sp>
    </p:spTree>
    <p:extLst>
      <p:ext uri="{BB962C8B-B14F-4D97-AF65-F5344CB8AC3E}">
        <p14:creationId xmlns:p14="http://schemas.microsoft.com/office/powerpoint/2010/main" val="13283533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BA1BB-67CF-2181-5187-F37818DA6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2298C-45A5-28B3-897E-CFB3A64173AA}"/>
              </a:ext>
            </a:extLst>
          </p:cNvPr>
          <p:cNvSpPr>
            <a:spLocks noGrp="1"/>
          </p:cNvSpPr>
          <p:nvPr>
            <p:ph type="title"/>
          </p:nvPr>
        </p:nvSpPr>
        <p:spPr>
          <a:xfrm>
            <a:off x="838200" y="365125"/>
            <a:ext cx="10515600" cy="627933"/>
          </a:xfrm>
        </p:spPr>
        <p:txBody>
          <a:bodyPr>
            <a:normAutofit/>
          </a:bodyPr>
          <a:lstStyle/>
          <a:p>
            <a:r>
              <a:rPr lang="en-US" sz="2800" b="1" dirty="0" err="1">
                <a:latin typeface="Calibri" panose="020F0502020204030204" pitchFamily="34" charset="0"/>
                <a:ea typeface="Calibri" panose="020F0502020204030204" pitchFamily="34" charset="0"/>
                <a:cs typeface="Calibri" panose="020F0502020204030204" pitchFamily="34" charset="0"/>
              </a:rPr>
              <a:t>Tuwuli</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bov</a:t>
            </a:r>
            <a:r>
              <a:rPr lang="en-US" sz="2800" dirty="0">
                <a:latin typeface="Calibri" panose="020F0502020204030204" pitchFamily="34" charset="0"/>
                <a:ea typeface="Calibri" panose="020F0502020204030204" pitchFamily="34" charset="0"/>
                <a:cs typeface="Calibri" panose="020F0502020204030204" pitchFamily="34" charset="0"/>
              </a:rPr>
              <a:t>] (Kwa; Ghana; Harley 2017</a:t>
            </a:r>
            <a:r>
              <a:rPr lang="en-CA" sz="2800" dirty="0">
                <a:latin typeface="Calibri" panose="020F0502020204030204" pitchFamily="34" charset="0"/>
                <a:ea typeface="Calibri" panose="020F0502020204030204" pitchFamily="34" charset="0"/>
                <a:cs typeface="Calibri" panose="020F0502020204030204" pitchFamily="34" charset="0"/>
              </a:rPr>
              <a:t>)</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6C05CF1-BCBF-EF6E-4BF2-D96123241E8E}"/>
              </a:ext>
            </a:extLst>
          </p:cNvPr>
          <p:cNvSpPr>
            <a:spLocks noGrp="1"/>
          </p:cNvSpPr>
          <p:nvPr>
            <p:ph idx="1"/>
          </p:nvPr>
        </p:nvSpPr>
        <p:spPr>
          <a:xfrm>
            <a:off x="925286" y="1209369"/>
            <a:ext cx="10428513" cy="4967594"/>
          </a:xfrm>
        </p:spPr>
        <p:txBody>
          <a:bodyPr>
            <a:normAutofit/>
          </a:bodyPr>
          <a:lstStyle/>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i="1" dirty="0">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i="1" dirty="0">
                <a:latin typeface="Charis SIL" panose="02000500060000020004" pitchFamily="2" charset="0"/>
                <a:ea typeface="Charis SIL" panose="02000500060000020004" pitchFamily="2" charset="0"/>
                <a:cs typeface="Charis SIL" panose="02000500060000020004" pitchFamily="2" charset="0"/>
              </a:rPr>
              <a:t>	</a:t>
            </a:r>
            <a:r>
              <a:rPr lang="is-IS"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ntɛ</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 </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Situative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r>
              <a:rPr lang="en-CA" b="1" i="1" dirty="0">
                <a:latin typeface="Charis SIL" panose="02000500060000020004" pitchFamily="2" charset="0"/>
                <a:ea typeface="Charis SIL" panose="02000500060000020004" pitchFamily="2" charset="0"/>
                <a:cs typeface="Charis SIL" panose="02000500060000020004" pitchFamily="2" charset="0"/>
              </a:rPr>
              <a:t>		 </a:t>
            </a:r>
            <a:r>
              <a:rPr lang="en-US"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kufɛ</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Irrealis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p>
          <a:p>
            <a:pPr marL="0" indent="0">
              <a:spcBef>
                <a:spcPts val="0"/>
              </a:spcBef>
              <a:buNone/>
            </a:pPr>
            <a:endParaRPr lang="en-CA" dirty="0">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‘whenever’	          ‘when’ 	 	     Counterfactual</a:t>
            </a: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  (any time)	    (specific time)</a:t>
            </a:r>
            <a:endParaRPr lang="en-CA" dirty="0">
              <a:latin typeface="Calibri" panose="020F0502020204030204" pitchFamily="34" charset="0"/>
              <a:ea typeface="Calibri" panose="020F0502020204030204" pitchFamily="34" charset="0"/>
              <a:cs typeface="Calibri" panose="020F0502020204030204" pitchFamily="34" charset="0"/>
            </a:endParaRPr>
          </a:p>
        </p:txBody>
      </p:sp>
      <p:cxnSp>
        <p:nvCxnSpPr>
          <p:cNvPr id="6" name="Straight Connector 5">
            <a:extLst>
              <a:ext uri="{FF2B5EF4-FFF2-40B4-BE49-F238E27FC236}">
                <a16:creationId xmlns:a16="http://schemas.microsoft.com/office/drawing/2014/main" id="{AF120C61-BA8E-0607-C414-F827B3DEA4E5}"/>
              </a:ext>
            </a:extLst>
          </p:cNvPr>
          <p:cNvCxnSpPr>
            <a:cxnSpLocks/>
          </p:cNvCxnSpPr>
          <p:nvPr/>
        </p:nvCxnSpPr>
        <p:spPr>
          <a:xfrm>
            <a:off x="7847221" y="3152276"/>
            <a:ext cx="0" cy="124554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94051CA5-6EB0-6FF4-B8B7-249197915837}"/>
              </a:ext>
            </a:extLst>
          </p:cNvPr>
          <p:cNvCxnSpPr>
            <a:cxnSpLocks/>
          </p:cNvCxnSpPr>
          <p:nvPr/>
        </p:nvCxnSpPr>
        <p:spPr>
          <a:xfrm flipH="1" flipV="1">
            <a:off x="2457013" y="2979857"/>
            <a:ext cx="906678" cy="983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03F7EDC3-CD4C-CD19-DD00-4E28F7C91E7A}"/>
              </a:ext>
            </a:extLst>
          </p:cNvPr>
          <p:cNvSpPr/>
          <p:nvPr/>
        </p:nvSpPr>
        <p:spPr>
          <a:xfrm>
            <a:off x="696686" y="1387753"/>
            <a:ext cx="9927771" cy="4260878"/>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rgbClr val="7030A0"/>
              </a:solidFill>
            </a:endParaRPr>
          </a:p>
        </p:txBody>
      </p:sp>
      <p:sp>
        <p:nvSpPr>
          <p:cNvPr id="18" name="Rectangle: Rounded Corners 17">
            <a:extLst>
              <a:ext uri="{FF2B5EF4-FFF2-40B4-BE49-F238E27FC236}">
                <a16:creationId xmlns:a16="http://schemas.microsoft.com/office/drawing/2014/main" id="{B7FA6F3B-8691-5A73-1F3D-F9F40B198D17}"/>
              </a:ext>
            </a:extLst>
          </p:cNvPr>
          <p:cNvSpPr/>
          <p:nvPr/>
        </p:nvSpPr>
        <p:spPr>
          <a:xfrm>
            <a:off x="5981525" y="1209365"/>
            <a:ext cx="3978904" cy="4260878"/>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20" name="Straight Connector 19">
            <a:extLst>
              <a:ext uri="{FF2B5EF4-FFF2-40B4-BE49-F238E27FC236}">
                <a16:creationId xmlns:a16="http://schemas.microsoft.com/office/drawing/2014/main" id="{AEE248D3-09C4-14CC-B6C7-2DBBF8B715B4}"/>
              </a:ext>
            </a:extLst>
          </p:cNvPr>
          <p:cNvCxnSpPr/>
          <p:nvPr/>
        </p:nvCxnSpPr>
        <p:spPr>
          <a:xfrm>
            <a:off x="1868828" y="3156854"/>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CB83DC29-65F5-BB8B-FB78-95F00AFE0985}"/>
              </a:ext>
            </a:extLst>
          </p:cNvPr>
          <p:cNvCxnSpPr/>
          <p:nvPr/>
        </p:nvCxnSpPr>
        <p:spPr>
          <a:xfrm>
            <a:off x="4154820" y="3145960"/>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5" name="Straight Connector 24">
            <a:extLst>
              <a:ext uri="{FF2B5EF4-FFF2-40B4-BE49-F238E27FC236}">
                <a16:creationId xmlns:a16="http://schemas.microsoft.com/office/drawing/2014/main" id="{2D4C7EC8-AC12-1144-408B-67A3E511A6C0}"/>
              </a:ext>
            </a:extLst>
          </p:cNvPr>
          <p:cNvCxnSpPr>
            <a:cxnSpLocks/>
          </p:cNvCxnSpPr>
          <p:nvPr/>
        </p:nvCxnSpPr>
        <p:spPr>
          <a:xfrm flipH="1">
            <a:off x="2569029" y="4513690"/>
            <a:ext cx="10559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4" name="Straight Connector 3">
            <a:extLst>
              <a:ext uri="{FF2B5EF4-FFF2-40B4-BE49-F238E27FC236}">
                <a16:creationId xmlns:a16="http://schemas.microsoft.com/office/drawing/2014/main" id="{0E419B3A-A77A-2113-6F41-A1334C438A87}"/>
              </a:ext>
            </a:extLst>
          </p:cNvPr>
          <p:cNvCxnSpPr>
            <a:cxnSpLocks/>
          </p:cNvCxnSpPr>
          <p:nvPr/>
        </p:nvCxnSpPr>
        <p:spPr>
          <a:xfrm flipH="1" flipV="1">
            <a:off x="4898576" y="2989691"/>
            <a:ext cx="2090053" cy="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0053554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178A4-F97E-4888-F53F-78D4E6523E9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BDE4B9-56C6-2D61-7123-C2396E95FCB5}"/>
              </a:ext>
            </a:extLst>
          </p:cNvPr>
          <p:cNvSpPr>
            <a:spLocks noGrp="1"/>
          </p:cNvSpPr>
          <p:nvPr>
            <p:ph idx="1"/>
          </p:nvPr>
        </p:nvSpPr>
        <p:spPr>
          <a:xfrm>
            <a:off x="544286" y="432618"/>
            <a:ext cx="11114314" cy="6338296"/>
          </a:xfrm>
        </p:spPr>
        <p:txBody>
          <a:bodyPr>
            <a:normAutofit/>
          </a:bodyPr>
          <a:lstStyle/>
          <a:p>
            <a:pPr marL="0" indent="0">
              <a:buNone/>
            </a:pPr>
            <a:r>
              <a:rPr lang="en-US" b="1" dirty="0" err="1">
                <a:latin typeface="Calibri" panose="020F0502020204030204" pitchFamily="34" charset="0"/>
                <a:ea typeface="Calibri" panose="020F0502020204030204" pitchFamily="34" charset="0"/>
                <a:cs typeface="Calibri" panose="020F0502020204030204" pitchFamily="34" charset="0"/>
              </a:rPr>
              <a:t>Opo</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lgn</a:t>
            </a:r>
            <a:r>
              <a:rPr lang="en-US" dirty="0">
                <a:latin typeface="Calibri" panose="020F0502020204030204" pitchFamily="34" charset="0"/>
                <a:ea typeface="Calibri" panose="020F0502020204030204" pitchFamily="34" charset="0"/>
                <a:cs typeface="Calibri" panose="020F0502020204030204" pitchFamily="34" charset="0"/>
              </a:rPr>
              <a:t>] (Nilo-Saharan; Ethiopia; Josh Smolders p.c.)</a:t>
            </a: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Generic</a:t>
            </a: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CA" sz="2400" b="1" dirty="0" err="1">
                <a:latin typeface="Calibri" panose="020F0502020204030204" pitchFamily="34" charset="0"/>
                <a:ea typeface="Calibri" panose="020F0502020204030204" pitchFamily="34" charset="0"/>
                <a:cs typeface="Calibri" panose="020F0502020204030204" pitchFamily="34" charset="0"/>
              </a:rPr>
              <a:t>mʊ</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ʊ̀tʼɪ</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sa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kám</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ɪ́nɪ</a:t>
            </a:r>
            <a:r>
              <a:rPr lang="en-CA"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dʒo</a:t>
            </a:r>
            <a:r>
              <a:rPr lang="en-CA" sz="2400" dirty="0">
                <a:latin typeface="Calibri" panose="020F0502020204030204" pitchFamily="34" charset="0"/>
                <a:ea typeface="Calibri" panose="020F0502020204030204" pitchFamily="34" charset="0"/>
                <a:cs typeface="Calibri" panose="020F0502020204030204" pitchFamily="34" charset="0"/>
              </a:rPr>
              <a:t>᷅ː 	</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dirty="0">
                <a:latin typeface="Calibri" panose="020F0502020204030204" pitchFamily="34" charset="0"/>
                <a:ea typeface="Calibri" panose="020F0502020204030204" pitchFamily="34" charset="0"/>
                <a:cs typeface="Calibri" panose="020F0502020204030204" pitchFamily="34" charset="0"/>
              </a:rPr>
              <a:t>-po᷄ː</a:t>
            </a:r>
            <a:r>
              <a:rPr lang="en-CA" sz="2400" dirty="0" err="1">
                <a:latin typeface="Calibri" panose="020F0502020204030204" pitchFamily="34" charset="0"/>
                <a:ea typeface="Calibri" panose="020F0502020204030204" pitchFamily="34" charset="0"/>
                <a:cs typeface="Calibri" panose="020F0502020204030204" pitchFamily="34" charset="0"/>
              </a:rPr>
              <a:t>tʰa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ēs</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rel</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fire</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a:latin typeface="Calibri" panose="020F0502020204030204" pitchFamily="34" charset="0"/>
                <a:ea typeface="Calibri" panose="020F0502020204030204" pitchFamily="34" charset="0"/>
                <a:cs typeface="Calibri" panose="020F0502020204030204" pitchFamily="34" charset="0"/>
              </a:rPr>
              <a:t>ipfv</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dirty="0">
                <a:latin typeface="Calibri" panose="020F0502020204030204" pitchFamily="34" charset="0"/>
                <a:ea typeface="Calibri" panose="020F0502020204030204" pitchFamily="34" charset="0"/>
                <a:cs typeface="Calibri" panose="020F0502020204030204" pitchFamily="34" charset="0"/>
              </a:rPr>
              <a:t>eat.</a:t>
            </a:r>
            <a:r>
              <a:rPr lang="en-CA" sz="2200" cap="small" dirty="0">
                <a:latin typeface="Calibri" panose="020F0502020204030204" pitchFamily="34" charset="0"/>
                <a:ea typeface="Calibri" panose="020F0502020204030204" pitchFamily="34" charset="0"/>
                <a:cs typeface="Calibri" panose="020F0502020204030204" pitchFamily="34" charset="0"/>
              </a:rPr>
              <a:t>sg      </a:t>
            </a:r>
            <a:r>
              <a:rPr lang="en-CA" sz="2200" dirty="0">
                <a:latin typeface="Calibri" panose="020F0502020204030204" pitchFamily="34" charset="0"/>
                <a:ea typeface="Calibri" panose="020F0502020204030204" pitchFamily="34" charset="0"/>
                <a:cs typeface="Calibri" panose="020F0502020204030204" pitchFamily="34" charset="0"/>
              </a:rPr>
              <a:t>place</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cap="small" dirty="0" err="1">
                <a:latin typeface="Calibri" panose="020F0502020204030204" pitchFamily="34" charset="0"/>
                <a:ea typeface="Calibri" panose="020F0502020204030204" pitchFamily="34" charset="0"/>
                <a:cs typeface="Calibri" panose="020F0502020204030204" pitchFamily="34" charset="0"/>
              </a:rPr>
              <a:t>dem.med</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snake</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a:latin typeface="Calibri" panose="020F0502020204030204" pitchFamily="34" charset="0"/>
                <a:ea typeface="Calibri" panose="020F0502020204030204" pitchFamily="34" charset="0"/>
                <a:cs typeface="Calibri" panose="020F0502020204030204" pitchFamily="34" charset="0"/>
              </a:rPr>
              <a:t>ipfv</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dirty="0">
                <a:latin typeface="Calibri" panose="020F0502020204030204" pitchFamily="34" charset="0"/>
                <a:ea typeface="Calibri" panose="020F0502020204030204" pitchFamily="34" charset="0"/>
                <a:cs typeface="Calibri" panose="020F0502020204030204" pitchFamily="34" charset="0"/>
              </a:rPr>
              <a:t>leave.</a:t>
            </a:r>
            <a:r>
              <a:rPr lang="en-CA" sz="2200" cap="small" dirty="0">
                <a:latin typeface="Calibri" panose="020F0502020204030204" pitchFamily="34" charset="0"/>
                <a:ea typeface="Calibri" panose="020F0502020204030204" pitchFamily="34" charset="0"/>
                <a:cs typeface="Calibri" panose="020F0502020204030204" pitchFamily="34" charset="0"/>
              </a:rPr>
              <a:t>pl:dd3-body</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GB" sz="2400" dirty="0">
                <a:latin typeface="Calibri" panose="020F0502020204030204" pitchFamily="34" charset="0"/>
                <a:ea typeface="Calibri" panose="020F0502020204030204" pitchFamily="34" charset="0"/>
                <a:cs typeface="Calibri" panose="020F0502020204030204" pitchFamily="34" charset="0"/>
              </a:rPr>
              <a:t>If/Whenever fire burns there, the snakes flee</a:t>
            </a:r>
            <a:r>
              <a:rPr lang="en-US" sz="2400" dirty="0">
                <a:latin typeface="Calibri" panose="020F0502020204030204" pitchFamily="34" charset="0"/>
                <a:ea typeface="Calibri" panose="020F0502020204030204" pitchFamily="34" charset="0"/>
                <a:cs typeface="Calibri" panose="020F0502020204030204" pitchFamily="34" charset="0"/>
              </a:rPr>
              <a:t>.</a:t>
            </a:r>
            <a:r>
              <a:rPr lang="en-AU" sz="2400" dirty="0">
                <a:latin typeface="Calibri" panose="020F0502020204030204" pitchFamily="34" charset="0"/>
                <a:ea typeface="Calibri" panose="020F0502020204030204" pitchFamily="34" charset="0"/>
                <a:cs typeface="Calibri" panose="020F0502020204030204" pitchFamily="34" charset="0"/>
              </a:rPr>
              <a:t>’</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Predictive</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CA" sz="2400" b="1" dirty="0" err="1">
                <a:latin typeface="Calibri" panose="020F0502020204030204" pitchFamily="34" charset="0"/>
                <a:ea typeface="Calibri" panose="020F0502020204030204" pitchFamily="34" charset="0"/>
                <a:cs typeface="Calibri" panose="020F0502020204030204" pitchFamily="34" charset="0"/>
              </a:rPr>
              <a:t>mʊ</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āɡa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kàm</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dʒo</a:t>
            </a:r>
            <a:r>
              <a:rPr lang="en-CA" sz="2400" dirty="0">
                <a:latin typeface="Calibri" panose="020F0502020204030204" pitchFamily="34" charset="0"/>
                <a:ea typeface="Calibri" panose="020F0502020204030204" pitchFamily="34" charset="0"/>
                <a:cs typeface="Calibri" panose="020F0502020204030204" pitchFamily="34" charset="0"/>
              </a:rPr>
              <a:t>᷅ː</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āɡa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kʼóso</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ān</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rel</a:t>
            </a:r>
            <a:r>
              <a:rPr lang="en-CA" sz="2200" cap="small" dirty="0">
                <a:latin typeface="Calibri" panose="020F0502020204030204" pitchFamily="34" charset="0"/>
                <a:ea typeface="Calibri" panose="020F0502020204030204" pitchFamily="34" charset="0"/>
                <a:cs typeface="Calibri" panose="020F0502020204030204" pitchFamily="34" charset="0"/>
              </a:rPr>
              <a:t>	1sg=</a:t>
            </a:r>
            <a:r>
              <a:rPr lang="en-CA" sz="2200" b="1" cap="small" dirty="0" err="1">
                <a:latin typeface="Calibri" panose="020F0502020204030204" pitchFamily="34" charset="0"/>
                <a:ea typeface="Calibri" panose="020F0502020204030204" pitchFamily="34" charset="0"/>
                <a:cs typeface="Calibri" panose="020F0502020204030204" pitchFamily="34" charset="0"/>
              </a:rPr>
              <a:t>irr</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dirty="0">
                <a:latin typeface="Calibri" panose="020F0502020204030204" pitchFamily="34" charset="0"/>
                <a:ea typeface="Calibri" panose="020F0502020204030204" pitchFamily="34" charset="0"/>
                <a:cs typeface="Calibri" panose="020F0502020204030204" pitchFamily="34" charset="0"/>
              </a:rPr>
              <a:t>find</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snake</a:t>
            </a:r>
            <a:r>
              <a:rPr lang="en-CA" sz="2200" cap="small" dirty="0">
                <a:latin typeface="Calibri" panose="020F0502020204030204" pitchFamily="34" charset="0"/>
                <a:ea typeface="Calibri" panose="020F0502020204030204" pitchFamily="34" charset="0"/>
                <a:cs typeface="Calibri" panose="020F0502020204030204" pitchFamily="34" charset="0"/>
              </a:rPr>
              <a:t>	 1sg=</a:t>
            </a:r>
            <a:r>
              <a:rPr lang="en-CA" sz="2200" b="1" cap="small" dirty="0">
                <a:latin typeface="Calibri" panose="020F0502020204030204" pitchFamily="34" charset="0"/>
                <a:ea typeface="Calibri" panose="020F0502020204030204" pitchFamily="34" charset="0"/>
                <a:cs typeface="Calibri" panose="020F0502020204030204" pitchFamily="34" charset="0"/>
              </a:rPr>
              <a:t>irr</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dirty="0">
                <a:latin typeface="Calibri" panose="020F0502020204030204" pitchFamily="34" charset="0"/>
                <a:ea typeface="Calibri" panose="020F0502020204030204" pitchFamily="34" charset="0"/>
                <a:cs typeface="Calibri" panose="020F0502020204030204" pitchFamily="34" charset="0"/>
              </a:rPr>
              <a:t>kill</a:t>
            </a:r>
            <a:r>
              <a:rPr lang="en-CA" sz="2200" cap="small" dirty="0">
                <a:latin typeface="Calibri" panose="020F0502020204030204" pitchFamily="34" charset="0"/>
                <a:ea typeface="Calibri" panose="020F0502020204030204" pitchFamily="34" charset="0"/>
                <a:cs typeface="Calibri" panose="020F0502020204030204" pitchFamily="34" charset="0"/>
              </a:rPr>
              <a:t>.sg=3nh</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‘If/When I find a snake, I will kill it.’</a:t>
            </a:r>
          </a:p>
        </p:txBody>
      </p:sp>
    </p:spTree>
    <p:extLst>
      <p:ext uri="{BB962C8B-B14F-4D97-AF65-F5344CB8AC3E}">
        <p14:creationId xmlns:p14="http://schemas.microsoft.com/office/powerpoint/2010/main" val="17112618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4ABB0-88B8-54D3-C50E-1605A2BF22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B81DE-9D5A-0164-47F4-7427F8829BAC}"/>
              </a:ext>
            </a:extLst>
          </p:cNvPr>
          <p:cNvSpPr>
            <a:spLocks noGrp="1"/>
          </p:cNvSpPr>
          <p:nvPr>
            <p:ph idx="1"/>
          </p:nvPr>
        </p:nvSpPr>
        <p:spPr>
          <a:xfrm>
            <a:off x="544286" y="432618"/>
            <a:ext cx="11114314" cy="6338296"/>
          </a:xfrm>
        </p:spPr>
        <p:txBody>
          <a:bodyPr>
            <a:normAutofit/>
          </a:bodyPr>
          <a:lstStyle/>
          <a:p>
            <a:pPr marL="0" indent="0">
              <a:buNone/>
            </a:pPr>
            <a:r>
              <a:rPr lang="en-US" b="1" dirty="0" err="1">
                <a:latin typeface="Calibri" panose="020F0502020204030204" pitchFamily="34" charset="0"/>
                <a:ea typeface="Calibri" panose="020F0502020204030204" pitchFamily="34" charset="0"/>
                <a:cs typeface="Calibri" panose="020F0502020204030204" pitchFamily="34" charset="0"/>
              </a:rPr>
              <a:t>Opo</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lgn</a:t>
            </a:r>
            <a:r>
              <a:rPr lang="en-US" dirty="0">
                <a:latin typeface="Calibri" panose="020F0502020204030204" pitchFamily="34" charset="0"/>
                <a:ea typeface="Calibri" panose="020F0502020204030204" pitchFamily="34" charset="0"/>
                <a:cs typeface="Calibri" panose="020F0502020204030204" pitchFamily="34" charset="0"/>
              </a:rPr>
              <a:t>] (Nilo-Saharan; Ethiopia; Josh Smolders p.c.)</a:t>
            </a: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a:t>
            </a:r>
            <a:r>
              <a:rPr lang="en-CA" sz="2400" dirty="0">
                <a:latin typeface="Calibri" panose="020F0502020204030204" pitchFamily="34" charset="0"/>
                <a:ea typeface="Calibri" panose="020F0502020204030204" pitchFamily="34" charset="0"/>
                <a:cs typeface="Calibri" panose="020F0502020204030204" pitchFamily="34" charset="0"/>
              </a:rPr>
              <a:t> (but strong expectation of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if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should occur)</a:t>
            </a: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CA" sz="2400" b="1" dirty="0" err="1">
                <a:latin typeface="Calibri" panose="020F0502020204030204" pitchFamily="34" charset="0"/>
                <a:ea typeface="Calibri" panose="020F0502020204030204" pitchFamily="34" charset="0"/>
                <a:cs typeface="Calibri" panose="020F0502020204030204" pitchFamily="34" charset="0"/>
              </a:rPr>
              <a:t>mʊ</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āɡa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b="1" dirty="0" err="1">
                <a:latin typeface="Calibri" panose="020F0502020204030204" pitchFamily="34" charset="0"/>
                <a:ea typeface="Calibri" panose="020F0502020204030204" pitchFamily="34" charset="0"/>
                <a:cs typeface="Calibri" panose="020F0502020204030204" pitchFamily="34" charset="0"/>
              </a:rPr>
              <a:t>sɪ́na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kàm</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dʒo</a:t>
            </a:r>
            <a:r>
              <a:rPr lang="en-CA" sz="2400" dirty="0">
                <a:latin typeface="Calibri" panose="020F0502020204030204" pitchFamily="34" charset="0"/>
                <a:ea typeface="Calibri" panose="020F0502020204030204" pitchFamily="34" charset="0"/>
                <a:cs typeface="Calibri" panose="020F0502020204030204" pitchFamily="34" charset="0"/>
              </a:rPr>
              <a:t>᷅ː</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āɡa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kʼóso</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ān</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is-IS" sz="2200"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rel</a:t>
            </a:r>
            <a:r>
              <a:rPr lang="en-CA" sz="2200" cap="small" dirty="0">
                <a:latin typeface="Calibri" panose="020F0502020204030204" pitchFamily="34" charset="0"/>
                <a:ea typeface="Calibri" panose="020F0502020204030204" pitchFamily="34" charset="0"/>
                <a:cs typeface="Calibri" panose="020F0502020204030204" pitchFamily="34" charset="0"/>
              </a:rPr>
              <a:t>	1sg=</a:t>
            </a:r>
            <a:r>
              <a:rPr lang="en-CA" sz="2200" b="1" cap="small" dirty="0" err="1">
                <a:latin typeface="Calibri" panose="020F0502020204030204" pitchFamily="34" charset="0"/>
                <a:ea typeface="Calibri" panose="020F0502020204030204" pitchFamily="34" charset="0"/>
                <a:cs typeface="Calibri" panose="020F0502020204030204" pitchFamily="34" charset="0"/>
              </a:rPr>
              <a:t>irr-hypth</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find</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snake</a:t>
            </a:r>
            <a:r>
              <a:rPr lang="en-CA" sz="2200" cap="small" dirty="0">
                <a:latin typeface="Calibri" panose="020F0502020204030204" pitchFamily="34" charset="0"/>
                <a:ea typeface="Calibri" panose="020F0502020204030204" pitchFamily="34" charset="0"/>
                <a:cs typeface="Calibri" panose="020F0502020204030204" pitchFamily="34" charset="0"/>
              </a:rPr>
              <a:t>	 1sg=</a:t>
            </a:r>
            <a:r>
              <a:rPr lang="en-CA" sz="2200" b="1" cap="small" dirty="0">
                <a:latin typeface="Calibri" panose="020F0502020204030204" pitchFamily="34" charset="0"/>
                <a:ea typeface="Calibri" panose="020F0502020204030204" pitchFamily="34" charset="0"/>
                <a:cs typeface="Calibri" panose="020F0502020204030204" pitchFamily="34" charset="0"/>
              </a:rPr>
              <a:t>irr</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dirty="0">
                <a:latin typeface="Calibri" panose="020F0502020204030204" pitchFamily="34" charset="0"/>
                <a:ea typeface="Calibri" panose="020F0502020204030204" pitchFamily="34" charset="0"/>
                <a:cs typeface="Calibri" panose="020F0502020204030204" pitchFamily="34" charset="0"/>
              </a:rPr>
              <a:t>kill</a:t>
            </a:r>
            <a:r>
              <a:rPr lang="en-CA" sz="2200" cap="small" dirty="0">
                <a:latin typeface="Calibri" panose="020F0502020204030204" pitchFamily="34" charset="0"/>
                <a:ea typeface="Calibri" panose="020F0502020204030204" pitchFamily="34" charset="0"/>
                <a:cs typeface="Calibri" panose="020F0502020204030204" pitchFamily="34" charset="0"/>
              </a:rPr>
              <a:t>.sg=3nh</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GB" sz="2400" dirty="0">
                <a:latin typeface="Calibri" panose="020F0502020204030204" pitchFamily="34" charset="0"/>
                <a:ea typeface="Calibri" panose="020F0502020204030204" pitchFamily="34" charset="0"/>
                <a:cs typeface="Calibri" panose="020F0502020204030204" pitchFamily="34" charset="0"/>
              </a:rPr>
              <a:t>Should</a:t>
            </a:r>
            <a:r>
              <a:rPr lang="en-AU" sz="2400" dirty="0">
                <a:latin typeface="Calibri" panose="020F0502020204030204" pitchFamily="34" charset="0"/>
                <a:ea typeface="Calibri" panose="020F0502020204030204" pitchFamily="34" charset="0"/>
                <a:cs typeface="Calibri" panose="020F0502020204030204" pitchFamily="34" charset="0"/>
              </a:rPr>
              <a:t> I find a snake, I will kill it</a:t>
            </a:r>
            <a:r>
              <a:rPr lang="en-US" sz="2400" dirty="0">
                <a:latin typeface="Calibri" panose="020F0502020204030204" pitchFamily="34" charset="0"/>
                <a:ea typeface="Calibri" panose="020F0502020204030204" pitchFamily="34" charset="0"/>
                <a:cs typeface="Calibri" panose="020F0502020204030204" pitchFamily="34" charset="0"/>
              </a:rPr>
              <a:t>.</a:t>
            </a:r>
            <a:r>
              <a:rPr lang="en-AU" sz="2400" dirty="0">
                <a:latin typeface="Calibri" panose="020F0502020204030204" pitchFamily="34" charset="0"/>
                <a:ea typeface="Calibri" panose="020F0502020204030204" pitchFamily="34" charset="0"/>
                <a:cs typeface="Calibri" panose="020F0502020204030204" pitchFamily="34" charset="0"/>
              </a:rPr>
              <a:t>’ (*‘When I find a snake, …)</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 / Counterfactual</a:t>
            </a:r>
          </a:p>
          <a:p>
            <a:pPr marL="0" indent="0">
              <a:spcBef>
                <a:spcPts val="12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CA" sz="2400" b="1" dirty="0" err="1">
                <a:latin typeface="Calibri" panose="020F0502020204030204" pitchFamily="34" charset="0"/>
                <a:ea typeface="Calibri" panose="020F0502020204030204" pitchFamily="34" charset="0"/>
                <a:cs typeface="Calibri" panose="020F0502020204030204" pitchFamily="34" charset="0"/>
              </a:rPr>
              <a:t>mʊ</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ʊ̀tʼɪ</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b="1" dirty="0" err="1">
                <a:latin typeface="Calibri" panose="020F0502020204030204" pitchFamily="34" charset="0"/>
                <a:ea typeface="Calibri" panose="020F0502020204030204" pitchFamily="34" charset="0"/>
                <a:cs typeface="Calibri" panose="020F0502020204030204" pitchFamily="34" charset="0"/>
              </a:rPr>
              <a:t>á-sɪ́na</a:t>
            </a:r>
            <a:r>
              <a:rPr lang="en-CA" sz="2400" b="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sa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kám</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ɪ́nɪ</a:t>
            </a:r>
            <a:r>
              <a:rPr lang="en-CA"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dʒo</a:t>
            </a:r>
            <a:r>
              <a:rPr lang="en-CA" sz="2400" dirty="0">
                <a:latin typeface="Calibri" panose="020F0502020204030204" pitchFamily="34" charset="0"/>
                <a:ea typeface="Calibri" panose="020F0502020204030204" pitchFamily="34" charset="0"/>
                <a:cs typeface="Calibri" panose="020F0502020204030204" pitchFamily="34" charset="0"/>
              </a:rPr>
              <a:t>᷅ː    </a:t>
            </a:r>
            <a:r>
              <a:rPr lang="en-CA" sz="2400" b="1" dirty="0" err="1">
                <a:latin typeface="Calibri" panose="020F0502020204030204" pitchFamily="34" charset="0"/>
                <a:ea typeface="Calibri" panose="020F0502020204030204" pitchFamily="34" charset="0"/>
                <a:cs typeface="Calibri" panose="020F0502020204030204" pitchFamily="34" charset="0"/>
              </a:rPr>
              <a:t>á-sɪ́na</a:t>
            </a:r>
            <a:r>
              <a:rPr lang="en-CA" sz="2400" dirty="0">
                <a:latin typeface="Calibri" panose="020F0502020204030204" pitchFamily="34" charset="0"/>
                <a:ea typeface="Calibri" panose="020F0502020204030204" pitchFamily="34" charset="0"/>
                <a:cs typeface="Calibri" panose="020F0502020204030204" pitchFamily="34" charset="0"/>
              </a:rPr>
              <a:t>́	po᷄ː</a:t>
            </a:r>
            <a:r>
              <a:rPr lang="en-CA" sz="2400" dirty="0" err="1">
                <a:latin typeface="Calibri" panose="020F0502020204030204" pitchFamily="34" charset="0"/>
                <a:ea typeface="Calibri" panose="020F0502020204030204" pitchFamily="34" charset="0"/>
                <a:cs typeface="Calibri" panose="020F0502020204030204" pitchFamily="34" charset="0"/>
              </a:rPr>
              <a:t>tʰa</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ēs</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rel</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fire</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b="1" cap="small" dirty="0" err="1">
                <a:latin typeface="Calibri" panose="020F0502020204030204" pitchFamily="34" charset="0"/>
                <a:ea typeface="Calibri" panose="020F0502020204030204" pitchFamily="34" charset="0"/>
                <a:cs typeface="Calibri" panose="020F0502020204030204" pitchFamily="34" charset="0"/>
              </a:rPr>
              <a:t>irr-hypth</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eat.</a:t>
            </a:r>
            <a:r>
              <a:rPr lang="en-CA" sz="2200" cap="small" dirty="0">
                <a:latin typeface="Calibri" panose="020F0502020204030204" pitchFamily="34" charset="0"/>
                <a:ea typeface="Calibri" panose="020F0502020204030204" pitchFamily="34" charset="0"/>
                <a:cs typeface="Calibri" panose="020F0502020204030204" pitchFamily="34" charset="0"/>
              </a:rPr>
              <a:t>sg  </a:t>
            </a:r>
            <a:r>
              <a:rPr lang="en-CA" sz="2200" dirty="0">
                <a:latin typeface="Calibri" panose="020F0502020204030204" pitchFamily="34" charset="0"/>
                <a:ea typeface="Calibri" panose="020F0502020204030204" pitchFamily="34" charset="0"/>
                <a:cs typeface="Calibri" panose="020F0502020204030204" pitchFamily="34" charset="0"/>
              </a:rPr>
              <a:t>place</a:t>
            </a:r>
            <a:r>
              <a:rPr lang="en-CA" sz="2200" cap="small" dirty="0">
                <a:latin typeface="Calibri" panose="020F0502020204030204" pitchFamily="34" charset="0"/>
                <a:ea typeface="Calibri" panose="020F0502020204030204" pitchFamily="34" charset="0"/>
                <a:cs typeface="Calibri" panose="020F0502020204030204" pitchFamily="34" charset="0"/>
              </a:rPr>
              <a:t>=</a:t>
            </a:r>
            <a:r>
              <a:rPr lang="en-CA" sz="2200" cap="small" dirty="0" err="1">
                <a:latin typeface="Calibri" panose="020F0502020204030204" pitchFamily="34" charset="0"/>
                <a:ea typeface="Calibri" panose="020F0502020204030204" pitchFamily="34" charset="0"/>
                <a:cs typeface="Calibri" panose="020F0502020204030204" pitchFamily="34" charset="0"/>
              </a:rPr>
              <a:t>dem.med</a:t>
            </a:r>
            <a:r>
              <a:rPr lang="en-CA" sz="2200" cap="small" dirty="0">
                <a:latin typeface="Calibri" panose="020F0502020204030204" pitchFamily="34" charset="0"/>
                <a:ea typeface="Calibri" panose="020F0502020204030204" pitchFamily="34" charset="0"/>
                <a:cs typeface="Calibri" panose="020F0502020204030204" pitchFamily="34" charset="0"/>
              </a:rPr>
              <a:t>     </a:t>
            </a:r>
            <a:r>
              <a:rPr lang="en-CA" sz="2200" dirty="0">
                <a:latin typeface="Calibri" panose="020F0502020204030204" pitchFamily="34" charset="0"/>
                <a:ea typeface="Calibri" panose="020F0502020204030204" pitchFamily="34" charset="0"/>
                <a:cs typeface="Calibri" panose="020F0502020204030204" pitchFamily="34" charset="0"/>
              </a:rPr>
              <a:t>snake     </a:t>
            </a:r>
            <a:r>
              <a:rPr lang="en-CA" sz="2200" b="1" cap="small" dirty="0" err="1">
                <a:latin typeface="Calibri" panose="020F0502020204030204" pitchFamily="34" charset="0"/>
                <a:ea typeface="Calibri" panose="020F0502020204030204" pitchFamily="34" charset="0"/>
                <a:cs typeface="Calibri" panose="020F0502020204030204" pitchFamily="34" charset="0"/>
              </a:rPr>
              <a:t>irr-hypth</a:t>
            </a:r>
            <a:r>
              <a:rPr lang="en-CA" sz="2200" dirty="0">
                <a:latin typeface="Calibri" panose="020F0502020204030204" pitchFamily="34" charset="0"/>
                <a:ea typeface="Calibri" panose="020F0502020204030204" pitchFamily="34" charset="0"/>
                <a:cs typeface="Calibri" panose="020F0502020204030204" pitchFamily="34" charset="0"/>
              </a:rPr>
              <a:t>	leave.</a:t>
            </a:r>
            <a:r>
              <a:rPr lang="en-CA" sz="2200" cap="small" dirty="0">
                <a:latin typeface="Calibri" panose="020F0502020204030204" pitchFamily="34" charset="0"/>
                <a:ea typeface="Calibri" panose="020F0502020204030204" pitchFamily="34" charset="0"/>
                <a:cs typeface="Calibri" panose="020F0502020204030204" pitchFamily="34" charset="0"/>
              </a:rPr>
              <a:t>pl:dd3-body</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If the fire burned there, the snakes would have fled.’ (past hypothetical)</a:t>
            </a:r>
          </a:p>
          <a:p>
            <a:pPr marL="0" indent="0">
              <a:spcBef>
                <a:spcPts val="1200"/>
              </a:spcBef>
              <a:buNone/>
            </a:pPr>
            <a:r>
              <a:rPr lang="en-CA" sz="2400" dirty="0">
                <a:latin typeface="Calibri" panose="020F0502020204030204" pitchFamily="34" charset="0"/>
                <a:ea typeface="Calibri" panose="020F0502020204030204" pitchFamily="34" charset="0"/>
                <a:cs typeface="Calibri" panose="020F0502020204030204" pitchFamily="34" charset="0"/>
              </a:rPr>
              <a:t>‘If the fire is burning there, the snakes will have fled.’ (present hypothetical)</a:t>
            </a:r>
          </a:p>
          <a:p>
            <a:pPr marL="0" indent="0">
              <a:spcBef>
                <a:spcPts val="1200"/>
              </a:spcBef>
              <a:buNone/>
            </a:pPr>
            <a:r>
              <a:rPr lang="en-CA" sz="2400" dirty="0">
                <a:latin typeface="Calibri" panose="020F0502020204030204" pitchFamily="34" charset="0"/>
                <a:ea typeface="Calibri" panose="020F0502020204030204" pitchFamily="34" charset="0"/>
                <a:cs typeface="Calibri" panose="020F0502020204030204" pitchFamily="34" charset="0"/>
              </a:rPr>
              <a:t>‘If the fire will burn there, the snakes will flee.’ (future hypothetical)</a:t>
            </a:r>
          </a:p>
          <a:p>
            <a:pPr marL="0" indent="0">
              <a:spcBef>
                <a:spcPts val="1200"/>
              </a:spcBef>
              <a:buNone/>
            </a:pPr>
            <a:r>
              <a:rPr lang="en-CA" sz="2400" dirty="0">
                <a:latin typeface="Calibri" panose="020F0502020204030204" pitchFamily="34" charset="0"/>
                <a:ea typeface="Calibri" panose="020F0502020204030204" pitchFamily="34" charset="0"/>
                <a:cs typeface="Calibri" panose="020F0502020204030204" pitchFamily="34" charset="0"/>
              </a:rPr>
              <a:t>‘Had the fire burned there, the snakes would have fled.’ (counterfactual)</a:t>
            </a: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9811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D1F62-2E16-E619-4DE2-9FE01D275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9502C-47D7-DA86-5FFA-94393026526D}"/>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pic>
        <p:nvPicPr>
          <p:cNvPr id="5" name="Picture 4">
            <a:extLst>
              <a:ext uri="{FF2B5EF4-FFF2-40B4-BE49-F238E27FC236}">
                <a16:creationId xmlns:a16="http://schemas.microsoft.com/office/drawing/2014/main" id="{BA90BFCE-450D-AC93-CEA4-A798AF1D37B9}"/>
              </a:ext>
            </a:extLst>
          </p:cNvPr>
          <p:cNvPicPr>
            <a:picLocks noChangeAspect="1"/>
          </p:cNvPicPr>
          <p:nvPr/>
        </p:nvPicPr>
        <p:blipFill>
          <a:blip r:embed="rId2"/>
          <a:stretch>
            <a:fillRect/>
          </a:stretch>
        </p:blipFill>
        <p:spPr>
          <a:xfrm>
            <a:off x="496202" y="1573161"/>
            <a:ext cx="11273394" cy="4168877"/>
          </a:xfrm>
          <a:prstGeom prst="rect">
            <a:avLst/>
          </a:prstGeom>
        </p:spPr>
      </p:pic>
      <p:sp>
        <p:nvSpPr>
          <p:cNvPr id="3" name="Content Placeholder 2">
            <a:extLst>
              <a:ext uri="{FF2B5EF4-FFF2-40B4-BE49-F238E27FC236}">
                <a16:creationId xmlns:a16="http://schemas.microsoft.com/office/drawing/2014/main" id="{75D6330D-4BCD-C937-301E-AFF697D91240}"/>
              </a:ext>
            </a:extLst>
          </p:cNvPr>
          <p:cNvSpPr>
            <a:spLocks noGrp="1"/>
          </p:cNvSpPr>
          <p:nvPr>
            <p:ph idx="1"/>
          </p:nvPr>
        </p:nvSpPr>
        <p:spPr>
          <a:xfrm>
            <a:off x="8091948" y="1573161"/>
            <a:ext cx="3578943" cy="2576052"/>
          </a:xfrm>
        </p:spPr>
        <p:txBody>
          <a:bodyPr>
            <a:normAutofit/>
          </a:bodyPr>
          <a:lstStyle/>
          <a:p>
            <a:pPr marL="0" indent="0">
              <a:buNone/>
            </a:pPr>
            <a:r>
              <a:rPr lang="en-CA" sz="2600" dirty="0">
                <a:solidFill>
                  <a:srgbClr val="0070C0"/>
                </a:solidFill>
                <a:latin typeface="Calibri" panose="020F0502020204030204" pitchFamily="34" charset="0"/>
                <a:ea typeface="Calibri" panose="020F0502020204030204" pitchFamily="34" charset="0"/>
                <a:cs typeface="Calibri" panose="020F0502020204030204" pitchFamily="34" charset="0"/>
              </a:rPr>
              <a:t>Parentheses indicate that more fine-grained meaning distinctions can be made in certain languages.</a:t>
            </a:r>
          </a:p>
        </p:txBody>
      </p:sp>
      <p:cxnSp>
        <p:nvCxnSpPr>
          <p:cNvPr id="6" name="Straight Arrow Connector 5">
            <a:extLst>
              <a:ext uri="{FF2B5EF4-FFF2-40B4-BE49-F238E27FC236}">
                <a16:creationId xmlns:a16="http://schemas.microsoft.com/office/drawing/2014/main" id="{676D1C2A-40EE-C10C-2BE4-52D4131FE0F5}"/>
              </a:ext>
            </a:extLst>
          </p:cNvPr>
          <p:cNvCxnSpPr>
            <a:cxnSpLocks/>
          </p:cNvCxnSpPr>
          <p:nvPr/>
        </p:nvCxnSpPr>
        <p:spPr>
          <a:xfrm flipH="1">
            <a:off x="6282813" y="2405743"/>
            <a:ext cx="1809135" cy="189973"/>
          </a:xfrm>
          <a:prstGeom prst="straightConnector1">
            <a:avLst/>
          </a:prstGeom>
          <a:ln w="57150" cap="flat" cmpd="sng" algn="ctr">
            <a:solidFill>
              <a:srgbClr val="0070C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 name="Straight Arrow Connector 10">
            <a:extLst>
              <a:ext uri="{FF2B5EF4-FFF2-40B4-BE49-F238E27FC236}">
                <a16:creationId xmlns:a16="http://schemas.microsoft.com/office/drawing/2014/main" id="{DAD851C7-36CC-AA5F-B948-17FC96A3E5AA}"/>
              </a:ext>
            </a:extLst>
          </p:cNvPr>
          <p:cNvCxnSpPr>
            <a:cxnSpLocks/>
          </p:cNvCxnSpPr>
          <p:nvPr/>
        </p:nvCxnSpPr>
        <p:spPr>
          <a:xfrm flipH="1">
            <a:off x="6282813" y="3429000"/>
            <a:ext cx="2512844" cy="1585452"/>
          </a:xfrm>
          <a:prstGeom prst="straightConnector1">
            <a:avLst/>
          </a:prstGeom>
          <a:ln w="57150" cap="flat" cmpd="sng" algn="ctr">
            <a:solidFill>
              <a:srgbClr val="0070C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8" name="Straight Arrow Connector 27">
            <a:extLst>
              <a:ext uri="{FF2B5EF4-FFF2-40B4-BE49-F238E27FC236}">
                <a16:creationId xmlns:a16="http://schemas.microsoft.com/office/drawing/2014/main" id="{2F45CA83-FCA7-B643-967B-6C29B8E0D745}"/>
              </a:ext>
            </a:extLst>
          </p:cNvPr>
          <p:cNvCxnSpPr>
            <a:cxnSpLocks/>
          </p:cNvCxnSpPr>
          <p:nvPr/>
        </p:nvCxnSpPr>
        <p:spPr>
          <a:xfrm flipH="1" flipV="1">
            <a:off x="2830286" y="2644877"/>
            <a:ext cx="5261662" cy="580102"/>
          </a:xfrm>
          <a:prstGeom prst="straightConnector1">
            <a:avLst/>
          </a:prstGeom>
          <a:ln w="57150" cap="flat" cmpd="sng" algn="ctr">
            <a:solidFill>
              <a:srgbClr val="0070C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687442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C1FD5-421E-F586-327E-45EB2E228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CFFB7-2986-E759-0959-DEE84CDAF885}"/>
              </a:ext>
            </a:extLst>
          </p:cNvPr>
          <p:cNvSpPr>
            <a:spLocks noGrp="1"/>
          </p:cNvSpPr>
          <p:nvPr>
            <p:ph type="title"/>
          </p:nvPr>
        </p:nvSpPr>
        <p:spPr>
          <a:xfrm>
            <a:off x="838200" y="365125"/>
            <a:ext cx="10515600" cy="627933"/>
          </a:xfrm>
        </p:spPr>
        <p:txBody>
          <a:bodyPr>
            <a:normAutofit/>
          </a:bodyPr>
          <a:lstStyle/>
          <a:p>
            <a:r>
              <a:rPr lang="en-US" sz="2800" b="1" dirty="0" err="1">
                <a:latin typeface="Calibri" panose="020F0502020204030204" pitchFamily="34" charset="0"/>
                <a:ea typeface="Calibri" panose="020F0502020204030204" pitchFamily="34" charset="0"/>
                <a:cs typeface="Calibri" panose="020F0502020204030204" pitchFamily="34" charset="0"/>
              </a:rPr>
              <a:t>Opo</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lgn</a:t>
            </a:r>
            <a:r>
              <a:rPr lang="en-US" sz="2800" dirty="0">
                <a:latin typeface="Calibri" panose="020F0502020204030204" pitchFamily="34" charset="0"/>
                <a:ea typeface="Calibri" panose="020F0502020204030204" pitchFamily="34" charset="0"/>
                <a:cs typeface="Calibri" panose="020F0502020204030204" pitchFamily="34" charset="0"/>
              </a:rPr>
              <a:t>] (Nilo-Saharan; Ethiopia; Josh Smolders p.c.)</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807D5AF-9E4E-3874-D038-36EA233838D5}"/>
              </a:ext>
            </a:extLst>
          </p:cNvPr>
          <p:cNvSpPr>
            <a:spLocks noGrp="1"/>
          </p:cNvSpPr>
          <p:nvPr>
            <p:ph idx="1"/>
          </p:nvPr>
        </p:nvSpPr>
        <p:spPr>
          <a:xfrm>
            <a:off x="838200" y="1469573"/>
            <a:ext cx="6877317" cy="4750934"/>
          </a:xfrm>
        </p:spPr>
        <p:txBody>
          <a:bodyPr>
            <a:normAutofit/>
          </a:bodyPr>
          <a:lstStyle/>
          <a:p>
            <a:pPr marL="0" indent="0">
              <a:spcBef>
                <a:spcPts val="0"/>
              </a:spcBef>
              <a:buNone/>
            </a:pP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7030A0"/>
                </a:solidFill>
                <a:latin typeface="Charis SIL" panose="02000500060000020004" pitchFamily="2" charset="0"/>
                <a:ea typeface="Charis SIL" panose="02000500060000020004" pitchFamily="2" charset="0"/>
                <a:cs typeface="Charis SIL" panose="02000500060000020004" pitchFamily="2" charset="0"/>
              </a:rPr>
              <a:t>mʊ</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REL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p>
          <a:p>
            <a:pPr marL="0" indent="0">
              <a:spcBef>
                <a:spcPts val="1200"/>
              </a:spcBef>
              <a:buNone/>
            </a:pPr>
            <a:endPar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+IPFV in </a:t>
            </a:r>
            <a:r>
              <a:rPr lang="en-CA" i="1" dirty="0">
                <a:solidFill>
                  <a:srgbClr val="92D050"/>
                </a:solidFill>
                <a:latin typeface="Charis SIL" panose="02000500060000020004" pitchFamily="2" charset="0"/>
                <a:ea typeface="Charis SIL" panose="02000500060000020004" pitchFamily="2" charset="0"/>
                <a:cs typeface="Charis SIL" panose="02000500060000020004" pitchFamily="2" charset="0"/>
              </a:rPr>
              <a:t>p</a:t>
            </a:r>
            <a:r>
              <a:rPr lang="en-CA" dirty="0">
                <a:solidFill>
                  <a:srgbClr val="92D050"/>
                </a:solidFill>
                <a:latin typeface="Charis SIL" panose="02000500060000020004" pitchFamily="2" charset="0"/>
                <a:ea typeface="Charis SIL" panose="02000500060000020004" pitchFamily="2" charset="0"/>
                <a:cs typeface="Charis SIL" panose="02000500060000020004" pitchFamily="2" charset="0"/>
              </a:rPr>
              <a:t> &amp; </a:t>
            </a:r>
            <a:r>
              <a:rPr lang="en-CA" i="1" dirty="0">
                <a:solidFill>
                  <a:srgbClr val="92D050"/>
                </a:solidFill>
                <a:latin typeface="Charis SIL" panose="02000500060000020004" pitchFamily="2" charset="0"/>
                <a:ea typeface="Charis SIL" panose="02000500060000020004" pitchFamily="2" charset="0"/>
                <a:cs typeface="Charis SIL" panose="02000500060000020004" pitchFamily="2" charset="0"/>
              </a:rPr>
              <a:t>q</a:t>
            </a:r>
            <a:r>
              <a:rPr lang="en-CA" i="1"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+IRR in </a:t>
            </a: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&amp; </a:t>
            </a: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q</a:t>
            </a:r>
            <a:r>
              <a:rPr lang="en-CA" i="1" dirty="0">
                <a:latin typeface="Charis SIL" panose="02000500060000020004" pitchFamily="2" charset="0"/>
                <a:ea typeface="Charis SIL" panose="02000500060000020004" pitchFamily="2" charset="0"/>
                <a:cs typeface="Charis SIL" panose="02000500060000020004" pitchFamily="2"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a:t>
            </a:r>
          </a:p>
          <a:p>
            <a:pPr marL="0" indent="0">
              <a:spcBef>
                <a:spcPts val="0"/>
              </a:spcBef>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‘whenever’	           ‘when’</a:t>
            </a: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      (any time)		      (specific time)</a:t>
            </a:r>
          </a:p>
        </p:txBody>
      </p:sp>
      <p:sp>
        <p:nvSpPr>
          <p:cNvPr id="18" name="Rectangle: Rounded Corners 17">
            <a:extLst>
              <a:ext uri="{FF2B5EF4-FFF2-40B4-BE49-F238E27FC236}">
                <a16:creationId xmlns:a16="http://schemas.microsoft.com/office/drawing/2014/main" id="{E8AD14D4-85F5-8B5C-D86B-942F0CE4C296}"/>
              </a:ext>
            </a:extLst>
          </p:cNvPr>
          <p:cNvSpPr/>
          <p:nvPr/>
        </p:nvSpPr>
        <p:spPr>
          <a:xfrm>
            <a:off x="6977742" y="1611086"/>
            <a:ext cx="4169228" cy="4005942"/>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20" name="Straight Connector 19">
            <a:extLst>
              <a:ext uri="{FF2B5EF4-FFF2-40B4-BE49-F238E27FC236}">
                <a16:creationId xmlns:a16="http://schemas.microsoft.com/office/drawing/2014/main" id="{0D65455E-0DA8-A0C8-D432-545046B2815A}"/>
              </a:ext>
            </a:extLst>
          </p:cNvPr>
          <p:cNvCxnSpPr/>
          <p:nvPr/>
        </p:nvCxnSpPr>
        <p:spPr>
          <a:xfrm>
            <a:off x="2075656" y="3548742"/>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FCCA608B-3A19-2BF2-F6F8-6E6C19BF001B}"/>
              </a:ext>
            </a:extLst>
          </p:cNvPr>
          <p:cNvCxnSpPr/>
          <p:nvPr/>
        </p:nvCxnSpPr>
        <p:spPr>
          <a:xfrm>
            <a:off x="5003903" y="3570512"/>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3" name="Rectangle: Rounded Corners 22">
            <a:extLst>
              <a:ext uri="{FF2B5EF4-FFF2-40B4-BE49-F238E27FC236}">
                <a16:creationId xmlns:a16="http://schemas.microsoft.com/office/drawing/2014/main" id="{25CDDCDE-730E-33CA-4610-BAE6F2D9D09D}"/>
              </a:ext>
            </a:extLst>
          </p:cNvPr>
          <p:cNvSpPr/>
          <p:nvPr/>
        </p:nvSpPr>
        <p:spPr>
          <a:xfrm>
            <a:off x="3807542" y="1981199"/>
            <a:ext cx="2708088" cy="3635829"/>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cxnSp>
        <p:nvCxnSpPr>
          <p:cNvPr id="25" name="Straight Connector 24">
            <a:extLst>
              <a:ext uri="{FF2B5EF4-FFF2-40B4-BE49-F238E27FC236}">
                <a16:creationId xmlns:a16="http://schemas.microsoft.com/office/drawing/2014/main" id="{94857F11-B9D4-01AA-00D3-2A88BA8E7DA0}"/>
              </a:ext>
            </a:extLst>
          </p:cNvPr>
          <p:cNvCxnSpPr>
            <a:cxnSpLocks/>
          </p:cNvCxnSpPr>
          <p:nvPr/>
        </p:nvCxnSpPr>
        <p:spPr>
          <a:xfrm flipH="1">
            <a:off x="2819400" y="4872931"/>
            <a:ext cx="1709062" cy="0"/>
          </a:xfrm>
          <a:prstGeom prst="line">
            <a:avLst/>
          </a:prstGeom>
          <a:ln>
            <a:solidFill>
              <a:schemeClr val="tx1"/>
            </a:solidFill>
            <a:prstDash val="solid"/>
          </a:ln>
        </p:spPr>
        <p:style>
          <a:lnRef idx="3">
            <a:schemeClr val="dk1"/>
          </a:lnRef>
          <a:fillRef idx="0">
            <a:schemeClr val="dk1"/>
          </a:fillRef>
          <a:effectRef idx="2">
            <a:schemeClr val="dk1"/>
          </a:effectRef>
          <a:fontRef idx="minor">
            <a:schemeClr val="tx1"/>
          </a:fontRef>
        </p:style>
      </p:cxnSp>
      <p:sp>
        <p:nvSpPr>
          <p:cNvPr id="4" name="Rectangle: Rounded Corners 3">
            <a:extLst>
              <a:ext uri="{FF2B5EF4-FFF2-40B4-BE49-F238E27FC236}">
                <a16:creationId xmlns:a16="http://schemas.microsoft.com/office/drawing/2014/main" id="{DF08551E-6132-2F35-4CEB-8665E2A359CF}"/>
              </a:ext>
            </a:extLst>
          </p:cNvPr>
          <p:cNvSpPr/>
          <p:nvPr/>
        </p:nvSpPr>
        <p:spPr>
          <a:xfrm>
            <a:off x="696686" y="1180918"/>
            <a:ext cx="10657112" cy="4881561"/>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rgbClr val="7030A0"/>
              </a:solidFill>
            </a:endParaRPr>
          </a:p>
        </p:txBody>
      </p:sp>
      <p:sp>
        <p:nvSpPr>
          <p:cNvPr id="9" name="Rectangle: Rounded Corners 8">
            <a:extLst>
              <a:ext uri="{FF2B5EF4-FFF2-40B4-BE49-F238E27FC236}">
                <a16:creationId xmlns:a16="http://schemas.microsoft.com/office/drawing/2014/main" id="{89D6FB29-6409-3FDD-ED4F-3AABC2D97C7D}"/>
              </a:ext>
            </a:extLst>
          </p:cNvPr>
          <p:cNvSpPr/>
          <p:nvPr/>
        </p:nvSpPr>
        <p:spPr>
          <a:xfrm>
            <a:off x="838199" y="1981195"/>
            <a:ext cx="2708089" cy="3635829"/>
          </a:xfrm>
          <a:prstGeom prst="roundRect">
            <a:avLst/>
          </a:prstGeom>
          <a:noFill/>
          <a:ln w="57150">
            <a:solidFill>
              <a:srgbClr val="92D05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cxnSp>
        <p:nvCxnSpPr>
          <p:cNvPr id="13" name="Straight Connector 12">
            <a:extLst>
              <a:ext uri="{FF2B5EF4-FFF2-40B4-BE49-F238E27FC236}">
                <a16:creationId xmlns:a16="http://schemas.microsoft.com/office/drawing/2014/main" id="{43275AD1-5051-4980-9294-8597CBB84FB6}"/>
              </a:ext>
            </a:extLst>
          </p:cNvPr>
          <p:cNvCxnSpPr>
            <a:cxnSpLocks/>
          </p:cNvCxnSpPr>
          <p:nvPr/>
        </p:nvCxnSpPr>
        <p:spPr>
          <a:xfrm flipH="1">
            <a:off x="5921828" y="3392471"/>
            <a:ext cx="2068286" cy="0"/>
          </a:xfrm>
          <a:prstGeom prst="line">
            <a:avLst/>
          </a:prstGeom>
          <a:ln>
            <a:solidFill>
              <a:schemeClr val="tx1"/>
            </a:solidFill>
            <a:prstDash val="solid"/>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B86ED501-B5B9-CCE0-A763-DF7DC6E6C309}"/>
              </a:ext>
            </a:extLst>
          </p:cNvPr>
          <p:cNvCxnSpPr>
            <a:cxnSpLocks/>
          </p:cNvCxnSpPr>
          <p:nvPr/>
        </p:nvCxnSpPr>
        <p:spPr>
          <a:xfrm flipH="1" flipV="1">
            <a:off x="2732314" y="3392471"/>
            <a:ext cx="1654632" cy="2"/>
          </a:xfrm>
          <a:prstGeom prst="line">
            <a:avLst/>
          </a:prstGeom>
          <a:ln>
            <a:solidFill>
              <a:schemeClr val="tx1"/>
            </a:solidFill>
            <a:prstDash val="solid"/>
          </a:ln>
        </p:spPr>
        <p:style>
          <a:lnRef idx="3">
            <a:schemeClr val="dk1"/>
          </a:lnRef>
          <a:fillRef idx="0">
            <a:schemeClr val="dk1"/>
          </a:fillRef>
          <a:effectRef idx="2">
            <a:schemeClr val="dk1"/>
          </a:effectRef>
          <a:fontRef idx="minor">
            <a:schemeClr val="tx1"/>
          </a:fontRef>
        </p:style>
      </p:cxnSp>
      <p:sp>
        <p:nvSpPr>
          <p:cNvPr id="5" name="Content Placeholder 2">
            <a:extLst>
              <a:ext uri="{FF2B5EF4-FFF2-40B4-BE49-F238E27FC236}">
                <a16:creationId xmlns:a16="http://schemas.microsoft.com/office/drawing/2014/main" id="{021A3551-0802-93E2-FDE3-EBB0A2DB4BE7}"/>
              </a:ext>
            </a:extLst>
          </p:cNvPr>
          <p:cNvSpPr txBox="1">
            <a:spLocks/>
          </p:cNvSpPr>
          <p:nvPr/>
        </p:nvSpPr>
        <p:spPr>
          <a:xfrm>
            <a:off x="7021286" y="1926772"/>
            <a:ext cx="4169228" cy="3689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None/>
            </a:pP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IRR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US"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síná</a:t>
            </a:r>
            <a:r>
              <a:rPr lang="en-US" dirty="0">
                <a:solidFill>
                  <a:srgbClr val="FF0000"/>
                </a:solidFill>
                <a:latin typeface="Charis SIL" panose="02000500060000020004" pitchFamily="2" charset="0"/>
                <a:ea typeface="Charis SIL" panose="02000500060000020004" pitchFamily="2" charset="0"/>
                <a:cs typeface="Charis SIL" panose="02000500060000020004" pitchFamily="2" charset="0"/>
              </a:rPr>
              <a:t> HYPTH </a:t>
            </a:r>
            <a:endPar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600"/>
              </a:spcBef>
              <a:buNone/>
            </a:pPr>
            <a:r>
              <a:rPr lang="en-US" dirty="0">
                <a:solidFill>
                  <a:srgbClr val="FF0000"/>
                </a:solidFill>
                <a:latin typeface="Charis SIL" panose="02000500060000020004" pitchFamily="2" charset="0"/>
                <a:ea typeface="Charis SIL" panose="02000500060000020004" pitchFamily="2" charset="0"/>
                <a:cs typeface="Charis SIL" panose="02000500060000020004" pitchFamily="2" charset="0"/>
              </a:rPr>
              <a:t>   in </a:t>
            </a:r>
            <a:r>
              <a:rPr lang="en-US"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US" dirty="0">
                <a:solidFill>
                  <a:srgbClr val="FF0000"/>
                </a:solidFill>
                <a:latin typeface="Charis SIL" panose="02000500060000020004" pitchFamily="2" charset="0"/>
                <a:ea typeface="Charis SIL" panose="02000500060000020004" pitchFamily="2" charset="0"/>
                <a:cs typeface="Charis SIL" panose="02000500060000020004" pitchFamily="2" charset="0"/>
              </a:rPr>
              <a:t> &amp; </a:t>
            </a:r>
            <a:r>
              <a:rPr lang="en-US"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Hypothetical</a:t>
            </a:r>
          </a:p>
          <a:p>
            <a:pPr marL="0" indent="0">
              <a:spcBef>
                <a:spcPts val="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Font typeface="Arial" panose="020B0604020202020204" pitchFamily="34" charset="0"/>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p:txBody>
      </p:sp>
      <p:cxnSp>
        <p:nvCxnSpPr>
          <p:cNvPr id="7" name="Straight Connector 6">
            <a:extLst>
              <a:ext uri="{FF2B5EF4-FFF2-40B4-BE49-F238E27FC236}">
                <a16:creationId xmlns:a16="http://schemas.microsoft.com/office/drawing/2014/main" id="{F177FB17-F20B-B887-57DF-CE34FC5CA4E7}"/>
              </a:ext>
            </a:extLst>
          </p:cNvPr>
          <p:cNvCxnSpPr>
            <a:cxnSpLocks/>
          </p:cNvCxnSpPr>
          <p:nvPr/>
        </p:nvCxnSpPr>
        <p:spPr>
          <a:xfrm>
            <a:off x="8955419" y="3516084"/>
            <a:ext cx="0" cy="1324189"/>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2173386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E6324-27E4-87EE-9DE6-D934E1BE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A7F36F-075C-D9E7-2E20-784223162C51}"/>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Languages with separate ‘situative’ and O-marked conditional</a:t>
            </a:r>
          </a:p>
        </p:txBody>
      </p:sp>
      <p:sp>
        <p:nvSpPr>
          <p:cNvPr id="3" name="Content Placeholder 2">
            <a:extLst>
              <a:ext uri="{FF2B5EF4-FFF2-40B4-BE49-F238E27FC236}">
                <a16:creationId xmlns:a16="http://schemas.microsoft.com/office/drawing/2014/main" id="{E8B3DCE5-BDC4-4835-AD32-3FF382AFF33C}"/>
              </a:ext>
            </a:extLst>
          </p:cNvPr>
          <p:cNvSpPr>
            <a:spLocks noGrp="1"/>
          </p:cNvSpPr>
          <p:nvPr>
            <p:ph idx="1"/>
          </p:nvPr>
        </p:nvSpPr>
        <p:spPr>
          <a:xfrm>
            <a:off x="838200" y="1023257"/>
            <a:ext cx="10624457" cy="5562600"/>
          </a:xfrm>
        </p:spPr>
        <p:txBody>
          <a:bodyPr>
            <a:noAutofit/>
          </a:bodyPr>
          <a:lstStyle/>
          <a:p>
            <a:pPr marL="0" indent="0">
              <a:lnSpc>
                <a:spcPct val="100000"/>
              </a:lnSpc>
              <a:buNone/>
            </a:pPr>
            <a:r>
              <a:rPr lang="en-CA" sz="2600" dirty="0">
                <a:latin typeface="Calibri" panose="020F0502020204030204" pitchFamily="34" charset="0"/>
                <a:ea typeface="Calibri" panose="020F0502020204030204" pitchFamily="34" charset="0"/>
                <a:cs typeface="Calibri" panose="020F0502020204030204" pitchFamily="34" charset="0"/>
              </a:rPr>
              <a:t>Some Bantu languages have three categories of ‘conditional’ marking:</a:t>
            </a:r>
          </a:p>
          <a:p>
            <a:pPr>
              <a:lnSpc>
                <a:spcPct val="100000"/>
              </a:lnSpc>
            </a:pPr>
            <a:r>
              <a:rPr lang="en-CA" sz="2600" dirty="0">
                <a:latin typeface="Calibri" panose="020F0502020204030204" pitchFamily="34" charset="0"/>
                <a:ea typeface="Calibri" panose="020F0502020204030204" pitchFamily="34" charset="0"/>
                <a:cs typeface="Calibri" panose="020F0502020204030204" pitchFamily="34" charset="0"/>
              </a:rPr>
              <a:t>a situative marked with a verbal prefix in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pPr>
            <a:r>
              <a:rPr lang="en-CA" sz="2600" dirty="0">
                <a:latin typeface="Calibri" panose="020F0502020204030204" pitchFamily="34" charset="0"/>
                <a:ea typeface="Calibri" panose="020F0502020204030204" pitchFamily="34" charset="0"/>
                <a:cs typeface="Calibri" panose="020F0502020204030204" pitchFamily="34" charset="0"/>
              </a:rPr>
              <a:t>an O-marked (Simple) conditional marker consisting of a subordinating conjunction in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pPr>
            <a:r>
              <a:rPr lang="en-CA" sz="2600" dirty="0">
                <a:latin typeface="Calibri" panose="020F0502020204030204" pitchFamily="34" charset="0"/>
                <a:ea typeface="Calibri" panose="020F0502020204030204" pitchFamily="34" charset="0"/>
                <a:cs typeface="Calibri" panose="020F0502020204030204" pitchFamily="34" charset="0"/>
              </a:rPr>
              <a:t>an X-marked (Imaginary) conditional marked with verbal prefixes in both </a:t>
            </a:r>
            <a:r>
              <a:rPr lang="en-CA" sz="2600" i="1" dirty="0">
                <a:latin typeface="Calibri" panose="020F0502020204030204" pitchFamily="34" charset="0"/>
                <a:ea typeface="Calibri" panose="020F0502020204030204" pitchFamily="34" charset="0"/>
                <a:cs typeface="Calibri" panose="020F0502020204030204" pitchFamily="34" charset="0"/>
              </a:rPr>
              <a:t>p</a:t>
            </a:r>
            <a:r>
              <a:rPr lang="en-CA" sz="2600" dirty="0">
                <a:latin typeface="Calibri" panose="020F0502020204030204" pitchFamily="34" charset="0"/>
                <a:ea typeface="Calibri" panose="020F0502020204030204" pitchFamily="34" charset="0"/>
                <a:cs typeface="Calibri" panose="020F0502020204030204" pitchFamily="34" charset="0"/>
              </a:rPr>
              <a:t> and </a:t>
            </a:r>
            <a:r>
              <a:rPr lang="en-CA" sz="2600" i="1" dirty="0">
                <a:latin typeface="Calibri" panose="020F0502020204030204" pitchFamily="34" charset="0"/>
                <a:ea typeface="Calibri" panose="020F0502020204030204" pitchFamily="34" charset="0"/>
                <a:cs typeface="Calibri" panose="020F0502020204030204" pitchFamily="34" charset="0"/>
              </a:rPr>
              <a:t>q</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lnSpc>
                <a:spcPct val="100000"/>
              </a:lnSpc>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CA" sz="2600" dirty="0">
                <a:latin typeface="Calibri" panose="020F0502020204030204" pitchFamily="34" charset="0"/>
                <a:ea typeface="Calibri" panose="020F0502020204030204" pitchFamily="34" charset="0"/>
                <a:cs typeface="Calibri" panose="020F0502020204030204" pitchFamily="34" charset="0"/>
              </a:rPr>
              <a:t>In </a:t>
            </a:r>
            <a:r>
              <a:rPr lang="en-CA" sz="2600" dirty="0" err="1">
                <a:latin typeface="Calibri" panose="020F0502020204030204" pitchFamily="34" charset="0"/>
                <a:ea typeface="Calibri" panose="020F0502020204030204" pitchFamily="34" charset="0"/>
                <a:cs typeface="Calibri" panose="020F0502020204030204" pitchFamily="34" charset="0"/>
              </a:rPr>
              <a:t>Cuwabo</a:t>
            </a:r>
            <a:r>
              <a:rPr lang="en-CA" sz="2600" dirty="0">
                <a:latin typeface="Calibri" panose="020F0502020204030204" pitchFamily="34" charset="0"/>
                <a:ea typeface="Calibri" panose="020F0502020204030204" pitchFamily="34" charset="0"/>
                <a:cs typeface="Calibri" panose="020F0502020204030204" pitchFamily="34" charset="0"/>
              </a:rPr>
              <a:t> and Swahili, as well as in a number of other Bantu languages, the subordinating conjunction originates from the situative form of a verb meaning ‘be, stay, live’. However, it is not used to express the temporal relations that the situative marker expresses.</a:t>
            </a:r>
          </a:p>
        </p:txBody>
      </p:sp>
    </p:spTree>
    <p:extLst>
      <p:ext uri="{BB962C8B-B14F-4D97-AF65-F5344CB8AC3E}">
        <p14:creationId xmlns:p14="http://schemas.microsoft.com/office/powerpoint/2010/main" val="20983362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20EEE-378E-64A6-5B73-6D3F0024DF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E788F5-AB4B-4858-1A68-29A03305F425}"/>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Cuwabo</a:t>
            </a:r>
            <a:r>
              <a:rPr lang="en-CA" b="1" dirty="0">
                <a:latin typeface="Calibri" panose="020F0502020204030204" pitchFamily="34" charset="0"/>
                <a:ea typeface="Calibri" panose="020F0502020204030204" pitchFamily="34" charset="0"/>
                <a:cs typeface="Calibri" panose="020F0502020204030204" pitchFamily="34" charset="0"/>
              </a:rPr>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chw</a:t>
            </a:r>
            <a:r>
              <a:rPr lang="en-US" sz="2600" dirty="0">
                <a:latin typeface="Calibri" panose="020F0502020204030204" pitchFamily="34" charset="0"/>
                <a:ea typeface="Calibri" panose="020F0502020204030204" pitchFamily="34" charset="0"/>
                <a:cs typeface="Calibri" panose="020F0502020204030204" pitchFamily="34" charset="0"/>
              </a:rPr>
              <a:t>] (Bantu; Mozambique; </a:t>
            </a:r>
            <a:r>
              <a:rPr lang="en-US" sz="2600" dirty="0" err="1">
                <a:latin typeface="Calibri" panose="020F0502020204030204" pitchFamily="34" charset="0"/>
                <a:ea typeface="Calibri" panose="020F0502020204030204" pitchFamily="34" charset="0"/>
                <a:cs typeface="Calibri" panose="020F0502020204030204" pitchFamily="34" charset="0"/>
              </a:rPr>
              <a:t>Guérois</a:t>
            </a:r>
            <a:r>
              <a:rPr lang="en-US" sz="2600" dirty="0">
                <a:latin typeface="Calibri" panose="020F0502020204030204" pitchFamily="34" charset="0"/>
                <a:ea typeface="Calibri" panose="020F0502020204030204" pitchFamily="34" charset="0"/>
                <a:cs typeface="Calibri" panose="020F0502020204030204" pitchFamily="34" charset="0"/>
              </a:rPr>
              <a:t> 2017</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80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Situative: </a:t>
            </a:r>
            <a:r>
              <a:rPr lang="en-CA" sz="2400" b="1" i="1" dirty="0">
                <a:latin typeface="Calibri" panose="020F0502020204030204" pitchFamily="34" charset="0"/>
                <a:ea typeface="Calibri" panose="020F0502020204030204" pitchFamily="34" charset="0"/>
                <a:cs typeface="Calibri" panose="020F0502020204030204" pitchFamily="34" charset="0"/>
              </a:rPr>
              <a:t>a-</a:t>
            </a:r>
            <a:r>
              <a:rPr lang="en-CA" sz="2400" b="1" dirty="0">
                <a:latin typeface="Calibri" panose="020F0502020204030204" pitchFamily="34" charset="0"/>
                <a:ea typeface="Calibri" panose="020F0502020204030204" pitchFamily="34" charset="0"/>
                <a:cs typeface="Calibri" panose="020F0502020204030204" pitchFamily="34" charset="0"/>
              </a:rPr>
              <a:t> or </a:t>
            </a:r>
            <a:r>
              <a:rPr lang="en-CA" sz="2400" b="1" i="1" dirty="0" err="1">
                <a:latin typeface="Calibri" panose="020F0502020204030204" pitchFamily="34" charset="0"/>
                <a:ea typeface="Calibri" panose="020F0502020204030204" pitchFamily="34" charset="0"/>
                <a:cs typeface="Calibri" panose="020F0502020204030204" pitchFamily="34" charset="0"/>
              </a:rPr>
              <a:t>gaa</a:t>
            </a:r>
            <a:r>
              <a:rPr lang="en-CA" sz="2400" b="1" i="1"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 (interchangeable)</a:t>
            </a:r>
          </a:p>
          <a:p>
            <a:pPr marL="0" indent="0">
              <a:spcBef>
                <a:spcPts val="1800"/>
              </a:spcBef>
              <a:buNone/>
            </a:pPr>
            <a:r>
              <a:rPr lang="en-US" sz="2400" dirty="0">
                <a:latin typeface="Calibri" panose="020F0502020204030204" pitchFamily="34" charset="0"/>
                <a:ea typeface="Calibri" panose="020F0502020204030204" pitchFamily="34" charset="0"/>
                <a:cs typeface="Calibri" panose="020F0502020204030204" pitchFamily="34" charset="0"/>
              </a:rPr>
              <a:t>[mu-</a:t>
            </a:r>
            <a:r>
              <a:rPr lang="en-US" sz="2400" b="1" dirty="0">
                <a:latin typeface="Calibri" panose="020F0502020204030204" pitchFamily="34" charset="0"/>
                <a:ea typeface="Calibri" panose="020F0502020204030204" pitchFamily="34" charset="0"/>
                <a:cs typeface="Calibri" panose="020F0502020204030204" pitchFamily="34" charset="0"/>
              </a:rPr>
              <a: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segedh</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éya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dhi-ní-funá</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inyu</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REL</a:t>
            </a:r>
            <a:r>
              <a:rPr lang="en-US" sz="2400" dirty="0">
                <a:latin typeface="Calibri" panose="020F0502020204030204" pitchFamily="34" charset="0"/>
                <a:ea typeface="Calibri" panose="020F0502020204030204" pitchFamily="34" charset="0"/>
                <a:cs typeface="Calibri" panose="020F0502020204030204" pitchFamily="34" charset="0"/>
              </a:rPr>
              <a:t>  	ka-dh-</a:t>
            </a:r>
            <a:r>
              <a:rPr lang="en-US" sz="2400" dirty="0" err="1">
                <a:latin typeface="Calibri" panose="020F0502020204030204" pitchFamily="34" charset="0"/>
                <a:ea typeface="Calibri" panose="020F0502020204030204" pitchFamily="34" charset="0"/>
                <a:cs typeface="Calibri" panose="020F0502020204030204" pitchFamily="34" charset="0"/>
              </a:rPr>
              <a:t>él</a:t>
            </a:r>
            <a:r>
              <a:rPr lang="en-US" sz="2400" dirty="0">
                <a:latin typeface="Calibri" panose="020F0502020204030204" pitchFamily="34" charset="0"/>
                <a:ea typeface="Calibri" panose="020F0502020204030204" pitchFamily="34" charset="0"/>
                <a:cs typeface="Calibri" panose="020F0502020204030204" pitchFamily="34" charset="0"/>
              </a:rPr>
              <a:t>-aga=</a:t>
            </a:r>
            <a:r>
              <a:rPr lang="en-US" sz="2400" dirty="0" err="1">
                <a:latin typeface="Calibri" panose="020F0502020204030204" pitchFamily="34" charset="0"/>
                <a:ea typeface="Calibri" panose="020F0502020204030204" pitchFamily="34" charset="0"/>
                <a:cs typeface="Calibri" panose="020F0502020204030204" pitchFamily="34" charset="0"/>
              </a:rPr>
              <a:t>ni</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200" dirty="0">
                <a:latin typeface="Calibri" panose="020F0502020204030204" pitchFamily="34" charset="0"/>
                <a:ea typeface="Calibri" panose="020F0502020204030204" pitchFamily="34" charset="0"/>
                <a:cs typeface="Calibri" panose="020F0502020204030204" pitchFamily="34" charset="0"/>
              </a:rPr>
              <a:t>2</a:t>
            </a:r>
            <a:r>
              <a:rPr lang="en-US" sz="2200" cap="small" dirty="0">
                <a:latin typeface="Calibri" panose="020F0502020204030204" pitchFamily="34" charset="0"/>
                <a:ea typeface="Calibri" panose="020F0502020204030204" pitchFamily="34" charset="0"/>
                <a:cs typeface="Calibri" panose="020F0502020204030204" pitchFamily="34" charset="0"/>
              </a:rPr>
              <a:t>pl</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b="1" cap="small" dirty="0">
                <a:latin typeface="Calibri" panose="020F0502020204030204" pitchFamily="34" charset="0"/>
                <a:ea typeface="Calibri" panose="020F0502020204030204" pitchFamily="34" charset="0"/>
                <a:cs typeface="Calibri" panose="020F0502020204030204" pitchFamily="34" charset="0"/>
              </a:rPr>
              <a:t>sit</a:t>
            </a:r>
            <a:r>
              <a:rPr lang="en-US" sz="2200" dirty="0">
                <a:latin typeface="Calibri" panose="020F0502020204030204" pitchFamily="34" charset="0"/>
                <a:ea typeface="Calibri" panose="020F0502020204030204" pitchFamily="34" charset="0"/>
                <a:cs typeface="Calibri" panose="020F0502020204030204" pitchFamily="34" charset="0"/>
              </a:rPr>
              <a:t>-cause.trouble-</a:t>
            </a:r>
            <a:r>
              <a:rPr lang="en-US" sz="2200" cap="small" dirty="0">
                <a:latin typeface="Calibri" panose="020F0502020204030204" pitchFamily="34" charset="0"/>
                <a:ea typeface="Calibri" panose="020F0502020204030204" pitchFamily="34" charset="0"/>
                <a:cs typeface="Calibri" panose="020F0502020204030204" pitchFamily="34" charset="0"/>
              </a:rPr>
              <a:t>neuter</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sm</a:t>
            </a:r>
            <a:r>
              <a:rPr lang="en-US" sz="2200" dirty="0">
                <a:latin typeface="Calibri" panose="020F0502020204030204" pitchFamily="34" charset="0"/>
                <a:ea typeface="Calibri" panose="020F0502020204030204" pitchFamily="34" charset="0"/>
                <a:cs typeface="Calibri" panose="020F0502020204030204" pitchFamily="34" charset="0"/>
              </a:rPr>
              <a:t>10-</a:t>
            </a:r>
            <a:r>
              <a:rPr lang="en-US" sz="2200" cap="small" dirty="0">
                <a:latin typeface="Calibri" panose="020F0502020204030204" pitchFamily="34" charset="0"/>
                <a:ea typeface="Calibri" panose="020F0502020204030204" pitchFamily="34" charset="0"/>
                <a:cs typeface="Calibri" panose="020F0502020204030204" pitchFamily="34" charset="0"/>
              </a:rPr>
              <a:t>ipfv.cj</a:t>
            </a:r>
            <a:r>
              <a:rPr lang="en-US" sz="2200" dirty="0">
                <a:latin typeface="Calibri" panose="020F0502020204030204" pitchFamily="34" charset="0"/>
                <a:ea typeface="Calibri" panose="020F0502020204030204" pitchFamily="34" charset="0"/>
                <a:cs typeface="Calibri" panose="020F0502020204030204" pitchFamily="34" charset="0"/>
              </a:rPr>
              <a:t>-want=</a:t>
            </a:r>
            <a:r>
              <a:rPr lang="en-US" sz="2200" cap="small" dirty="0">
                <a:latin typeface="Calibri" panose="020F0502020204030204" pitchFamily="34" charset="0"/>
                <a:ea typeface="Calibri" panose="020F0502020204030204" pitchFamily="34" charset="0"/>
                <a:cs typeface="Calibri" panose="020F0502020204030204" pitchFamily="34" charset="0"/>
              </a:rPr>
              <a:t> pro</a:t>
            </a:r>
            <a:r>
              <a:rPr lang="en-US" sz="2200" dirty="0">
                <a:latin typeface="Calibri" panose="020F0502020204030204" pitchFamily="34" charset="0"/>
                <a:ea typeface="Calibri" panose="020F0502020204030204" pitchFamily="34" charset="0"/>
                <a:cs typeface="Calibri" panose="020F0502020204030204" pitchFamily="34" charset="0"/>
              </a:rPr>
              <a:t>2</a:t>
            </a:r>
            <a:r>
              <a:rPr lang="en-US" sz="2200" cap="small" dirty="0">
                <a:latin typeface="Calibri" panose="020F0502020204030204" pitchFamily="34" charset="0"/>
                <a:ea typeface="Calibri" panose="020F0502020204030204" pitchFamily="34" charset="0"/>
                <a:cs typeface="Calibri" panose="020F0502020204030204" pitchFamily="34" charset="0"/>
              </a:rPr>
              <a:t>pl</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imp</a:t>
            </a:r>
            <a:r>
              <a:rPr lang="en-US" sz="2200" dirty="0">
                <a:latin typeface="Calibri" panose="020F0502020204030204" pitchFamily="34" charset="0"/>
                <a:ea typeface="Calibri" panose="020F0502020204030204" pitchFamily="34" charset="0"/>
                <a:cs typeface="Calibri" panose="020F0502020204030204" pitchFamily="34" charset="0"/>
              </a:rPr>
              <a:t>-go-</a:t>
            </a:r>
            <a:r>
              <a:rPr lang="en-US" sz="2200" cap="small" dirty="0">
                <a:latin typeface="Calibri" panose="020F0502020204030204" pitchFamily="34" charset="0"/>
                <a:ea typeface="Calibri" panose="020F0502020204030204" pitchFamily="34" charset="0"/>
                <a:cs typeface="Calibri" panose="020F0502020204030204" pitchFamily="34" charset="0"/>
              </a:rPr>
              <a:t>appl-</a:t>
            </a:r>
            <a:r>
              <a:rPr lang="en-US" sz="2200" cap="small" dirty="0" err="1">
                <a:latin typeface="Calibri" panose="020F0502020204030204" pitchFamily="34" charset="0"/>
                <a:ea typeface="Calibri" panose="020F0502020204030204" pitchFamily="34" charset="0"/>
                <a:cs typeface="Calibri" panose="020F0502020204030204" pitchFamily="34" charset="0"/>
              </a:rPr>
              <a:t>hab</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cap="small" dirty="0">
                <a:latin typeface="Calibri" panose="020F0502020204030204" pitchFamily="34" charset="0"/>
                <a:ea typeface="Calibri" panose="020F0502020204030204" pitchFamily="34" charset="0"/>
                <a:cs typeface="Calibri" panose="020F0502020204030204" pitchFamily="34" charset="0"/>
              </a:rPr>
              <a:t>pl</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Whenever/If you are in trouble, anything you want, come and collect.</a:t>
            </a:r>
            <a:r>
              <a:rPr lang="en-AU" sz="2400" dirty="0">
                <a:latin typeface="Calibri" panose="020F0502020204030204" pitchFamily="34" charset="0"/>
                <a:ea typeface="Calibri" panose="020F0502020204030204" pitchFamily="34" charset="0"/>
                <a:cs typeface="Calibri" panose="020F0502020204030204" pitchFamily="34" charset="0"/>
              </a:rPr>
              <a:t>’</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[mu-</a:t>
            </a:r>
            <a:r>
              <a:rPr lang="en-US" sz="2400" b="1" dirty="0" err="1">
                <a:latin typeface="Calibri" panose="020F0502020204030204" pitchFamily="34" charset="0"/>
                <a:ea typeface="Calibri" panose="020F0502020204030204" pitchFamily="34" charset="0"/>
                <a:cs typeface="Calibri" panose="020F0502020204030204" pitchFamily="34" charset="0"/>
              </a:rPr>
              <a:t>gaa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ddí</a:t>
            </a:r>
            <a:r>
              <a:rPr lang="en-US" sz="2400" dirty="0">
                <a:latin typeface="Calibri" panose="020F0502020204030204" pitchFamily="34" charset="0"/>
                <a:ea typeface="Calibri" panose="020F0502020204030204" pitchFamily="34" charset="0"/>
                <a:cs typeface="Calibri" panose="020F0502020204030204" pitchFamily="34" charset="0"/>
              </a:rPr>
              <a:t>-kos-</a:t>
            </a:r>
            <a:r>
              <a:rPr lang="en-US" sz="2400" dirty="0" err="1">
                <a:latin typeface="Calibri" panose="020F0502020204030204" pitchFamily="34" charset="0"/>
                <a:ea typeface="Calibri" panose="020F0502020204030204" pitchFamily="34" charset="0"/>
                <a:cs typeface="Calibri" panose="020F0502020204030204" pitchFamily="34" charset="0"/>
              </a:rPr>
              <a:t>él</a:t>
            </a:r>
            <a:r>
              <a:rPr lang="en-US" sz="2400" dirty="0">
                <a:latin typeface="Calibri" panose="020F0502020204030204" pitchFamily="34" charset="0"/>
                <a:ea typeface="Calibri" panose="020F0502020204030204" pitchFamily="34" charset="0"/>
                <a:cs typeface="Calibri" panose="020F0502020204030204" pitchFamily="34" charset="0"/>
              </a:rPr>
              <a:t> 	ma-</a:t>
            </a:r>
            <a:r>
              <a:rPr lang="en-US" sz="2400" dirty="0" err="1">
                <a:latin typeface="Calibri" panose="020F0502020204030204" pitchFamily="34" charset="0"/>
                <a:ea typeface="Calibri" panose="020F0502020204030204" pitchFamily="34" charset="0"/>
                <a:cs typeface="Calibri" panose="020F0502020204030204" pitchFamily="34" charset="0"/>
              </a:rPr>
              <a:t>bása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ene</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ábo</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[e-</a:t>
            </a:r>
            <a:r>
              <a:rPr lang="en-US" sz="2400" dirty="0" err="1">
                <a:latin typeface="Calibri" panose="020F0502020204030204" pitchFamily="34" charset="0"/>
                <a:ea typeface="Calibri" panose="020F0502020204030204" pitchFamily="34" charset="0"/>
                <a:cs typeface="Calibri" panose="020F0502020204030204" pitchFamily="34" charset="0"/>
              </a:rPr>
              <a:t>ní</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funá</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inyu</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REL</a:t>
            </a:r>
            <a:r>
              <a:rPr lang="en-US" sz="2400" dirty="0">
                <a:latin typeface="Calibri" panose="020F0502020204030204" pitchFamily="34" charset="0"/>
                <a:ea typeface="Calibri" panose="020F0502020204030204" pitchFamily="34" charset="0"/>
                <a:cs typeface="Calibri" panose="020F0502020204030204" pitchFamily="34" charset="0"/>
              </a:rPr>
              <a:t> 	ka-</a:t>
            </a:r>
            <a:r>
              <a:rPr lang="en-US" sz="2400" dirty="0" err="1">
                <a:latin typeface="Calibri" panose="020F0502020204030204" pitchFamily="34" charset="0"/>
                <a:ea typeface="Calibri" panose="020F0502020204030204" pitchFamily="34" charset="0"/>
                <a:cs typeface="Calibri" panose="020F0502020204030204" pitchFamily="34" charset="0"/>
              </a:rPr>
              <a:t>lóga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ni</a:t>
            </a:r>
            <a:r>
              <a:rPr lang="de-DE" sz="2400" dirty="0">
                <a:latin typeface="Calibri" panose="020F0502020204030204" pitchFamily="34" charset="0"/>
                <a:ea typeface="Calibri" panose="020F0502020204030204" pitchFamily="34" charset="0"/>
                <a:cs typeface="Calibri" panose="020F0502020204030204" pitchFamily="34" charset="0"/>
              </a:rPr>
              <a:t>]</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200" dirty="0">
                <a:latin typeface="Calibri" panose="020F0502020204030204" pitchFamily="34" charset="0"/>
                <a:ea typeface="Calibri" panose="020F0502020204030204" pitchFamily="34" charset="0"/>
                <a:cs typeface="Calibri" panose="020F0502020204030204" pitchFamily="34" charset="0"/>
              </a:rPr>
              <a:t>2</a:t>
            </a:r>
            <a:r>
              <a:rPr lang="en-US" sz="2200" cap="small" dirty="0">
                <a:latin typeface="Calibri" panose="020F0502020204030204" pitchFamily="34" charset="0"/>
                <a:ea typeface="Calibri" panose="020F0502020204030204" pitchFamily="34" charset="0"/>
                <a:cs typeface="Calibri" panose="020F0502020204030204" pitchFamily="34" charset="0"/>
              </a:rPr>
              <a:t>pl</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b="1" cap="small" dirty="0">
                <a:latin typeface="Calibri" panose="020F0502020204030204" pitchFamily="34" charset="0"/>
                <a:ea typeface="Calibri" panose="020F0502020204030204" pitchFamily="34" charset="0"/>
                <a:cs typeface="Calibri" panose="020F0502020204030204" pitchFamily="34" charset="0"/>
              </a:rPr>
              <a:t>sit</a:t>
            </a:r>
            <a:r>
              <a:rPr lang="en-US" sz="2200" cap="small" dirty="0">
                <a:latin typeface="Calibri" panose="020F0502020204030204" pitchFamily="34" charset="0"/>
                <a:ea typeface="Calibri" panose="020F0502020204030204" pitchFamily="34" charset="0"/>
                <a:cs typeface="Calibri" panose="020F0502020204030204" pitchFamily="34" charset="0"/>
              </a:rPr>
              <a:t>-</a:t>
            </a:r>
            <a:r>
              <a:rPr lang="en-US" sz="2200" dirty="0">
                <a:latin typeface="Calibri" panose="020F0502020204030204" pitchFamily="34" charset="0"/>
                <a:ea typeface="Calibri" panose="020F0502020204030204" pitchFamily="34" charset="0"/>
                <a:cs typeface="Calibri" panose="020F0502020204030204" pitchFamily="34" charset="0"/>
              </a:rPr>
              <a:t>1</a:t>
            </a:r>
            <a:r>
              <a:rPr lang="en-US" sz="2200" cap="small" dirty="0">
                <a:latin typeface="Calibri" panose="020F0502020204030204" pitchFamily="34" charset="0"/>
                <a:ea typeface="Calibri" panose="020F0502020204030204" pitchFamily="34" charset="0"/>
                <a:cs typeface="Calibri" panose="020F0502020204030204" pitchFamily="34" charset="0"/>
              </a:rPr>
              <a:t>sg</a:t>
            </a:r>
            <a:r>
              <a:rPr lang="en-US" sz="2200" dirty="0">
                <a:latin typeface="Calibri" panose="020F0502020204030204" pitchFamily="34" charset="0"/>
                <a:ea typeface="Calibri" panose="020F0502020204030204" pitchFamily="34" charset="0"/>
                <a:cs typeface="Calibri" panose="020F0502020204030204" pitchFamily="34" charset="0"/>
              </a:rPr>
              <a:t>-do-</a:t>
            </a:r>
            <a:r>
              <a:rPr lang="en-US" sz="2200" cap="small" dirty="0">
                <a:latin typeface="Calibri" panose="020F0502020204030204" pitchFamily="34" charset="0"/>
                <a:ea typeface="Calibri" panose="020F0502020204030204" pitchFamily="34" charset="0"/>
                <a:cs typeface="Calibri" panose="020F0502020204030204" pitchFamily="34" charset="0"/>
              </a:rPr>
              <a:t>appl	</a:t>
            </a:r>
            <a:r>
              <a:rPr lang="en-US" sz="2200" dirty="0">
                <a:latin typeface="Calibri" panose="020F0502020204030204" pitchFamily="34" charset="0"/>
                <a:ea typeface="Calibri" panose="020F0502020204030204" pitchFamily="34" charset="0"/>
                <a:cs typeface="Calibri" panose="020F0502020204030204" pitchFamily="34" charset="0"/>
              </a:rPr>
              <a:t>6-work=</a:t>
            </a:r>
            <a:r>
              <a:rPr lang="en-US" sz="2200" cap="small" dirty="0">
                <a:latin typeface="Calibri" panose="020F0502020204030204" pitchFamily="34" charset="0"/>
                <a:ea typeface="Calibri" panose="020F0502020204030204" pitchFamily="34" charset="0"/>
                <a:cs typeface="Calibri" panose="020F0502020204030204" pitchFamily="34" charset="0"/>
              </a:rPr>
              <a:t>int  	</a:t>
            </a:r>
            <a:r>
              <a:rPr lang="en-US" sz="2200" dirty="0">
                <a:latin typeface="Calibri" panose="020F0502020204030204" pitchFamily="34" charset="0"/>
                <a:ea typeface="Calibri" panose="020F0502020204030204" pitchFamily="34" charset="0"/>
                <a:cs typeface="Calibri" panose="020F0502020204030204" pitchFamily="34" charset="0"/>
              </a:rPr>
              <a:t>6.</a:t>
            </a:r>
            <a:r>
              <a:rPr lang="en-US" sz="2200" cap="small" dirty="0">
                <a:latin typeface="Calibri" panose="020F0502020204030204" pitchFamily="34" charset="0"/>
                <a:ea typeface="Calibri" panose="020F0502020204030204" pitchFamily="34" charset="0"/>
                <a:cs typeface="Calibri" panose="020F0502020204030204" pitchFamily="34" charset="0"/>
              </a:rPr>
              <a:t>dem.ii 	       sm</a:t>
            </a:r>
            <a:r>
              <a:rPr lang="en-US" sz="2200" dirty="0">
                <a:latin typeface="Calibri" panose="020F0502020204030204" pitchFamily="34" charset="0"/>
                <a:ea typeface="Calibri" panose="020F0502020204030204" pitchFamily="34" charset="0"/>
                <a:cs typeface="Calibri" panose="020F0502020204030204" pitchFamily="34" charset="0"/>
              </a:rPr>
              <a:t>9-</a:t>
            </a:r>
            <a:r>
              <a:rPr lang="en-US" sz="2200" cap="small" dirty="0">
                <a:latin typeface="Calibri" panose="020F0502020204030204" pitchFamily="34" charset="0"/>
                <a:ea typeface="Calibri" panose="020F0502020204030204" pitchFamily="34" charset="0"/>
                <a:cs typeface="Calibri" panose="020F0502020204030204" pitchFamily="34" charset="0"/>
              </a:rPr>
              <a:t>ipfv.cj</a:t>
            </a:r>
            <a:r>
              <a:rPr lang="en-US" sz="2200" dirty="0">
                <a:latin typeface="Calibri" panose="020F0502020204030204" pitchFamily="34" charset="0"/>
                <a:ea typeface="Calibri" panose="020F0502020204030204" pitchFamily="34" charset="0"/>
                <a:cs typeface="Calibri" panose="020F0502020204030204" pitchFamily="34" charset="0"/>
              </a:rPr>
              <a:t>-want=</a:t>
            </a:r>
            <a:r>
              <a:rPr lang="en-US" sz="2200" cap="small" dirty="0">
                <a:latin typeface="Calibri" panose="020F0502020204030204" pitchFamily="34" charset="0"/>
                <a:ea typeface="Calibri" panose="020F0502020204030204" pitchFamily="34" charset="0"/>
                <a:cs typeface="Calibri" panose="020F0502020204030204" pitchFamily="34" charset="0"/>
              </a:rPr>
              <a:t> pro</a:t>
            </a:r>
            <a:r>
              <a:rPr lang="en-US" sz="2200" dirty="0">
                <a:latin typeface="Calibri" panose="020F0502020204030204" pitchFamily="34" charset="0"/>
                <a:ea typeface="Calibri" panose="020F0502020204030204" pitchFamily="34" charset="0"/>
                <a:cs typeface="Calibri" panose="020F0502020204030204" pitchFamily="34" charset="0"/>
              </a:rPr>
              <a:t>2</a:t>
            </a:r>
            <a:r>
              <a:rPr lang="en-US" sz="2200" cap="small" dirty="0">
                <a:latin typeface="Calibri" panose="020F0502020204030204" pitchFamily="34" charset="0"/>
                <a:ea typeface="Calibri" panose="020F0502020204030204" pitchFamily="34" charset="0"/>
                <a:cs typeface="Calibri" panose="020F0502020204030204" pitchFamily="34" charset="0"/>
              </a:rPr>
              <a:t>pl</a:t>
            </a:r>
            <a:r>
              <a:rPr lang="en-AU" sz="2200"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imp</a:t>
            </a:r>
            <a:r>
              <a:rPr lang="en-US" sz="2200" dirty="0">
                <a:latin typeface="Calibri" panose="020F0502020204030204" pitchFamily="34" charset="0"/>
                <a:ea typeface="Calibri" panose="020F0502020204030204" pitchFamily="34" charset="0"/>
                <a:cs typeface="Calibri" panose="020F0502020204030204" pitchFamily="34" charset="0"/>
              </a:rPr>
              <a:t>-say=</a:t>
            </a:r>
            <a:r>
              <a:rPr lang="en-US" sz="2200" cap="small" dirty="0">
                <a:latin typeface="Calibri" panose="020F0502020204030204" pitchFamily="34" charset="0"/>
                <a:ea typeface="Calibri" panose="020F0502020204030204" pitchFamily="34" charset="0"/>
                <a:cs typeface="Calibri" panose="020F0502020204030204" pitchFamily="34" charset="0"/>
              </a:rPr>
              <a:t>pl</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When/If you achieve that task for me, tell whatever you want</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Guérois</a:t>
            </a:r>
            <a:r>
              <a:rPr lang="en-AU" sz="2400" dirty="0">
                <a:latin typeface="Calibri" panose="020F0502020204030204" pitchFamily="34" charset="0"/>
                <a:ea typeface="Calibri" panose="020F0502020204030204" pitchFamily="34" charset="0"/>
                <a:cs typeface="Calibri" panose="020F0502020204030204" pitchFamily="34" charset="0"/>
              </a:rPr>
              <a:t> 2017: 195)</a:t>
            </a:r>
          </a:p>
        </p:txBody>
      </p:sp>
    </p:spTree>
    <p:extLst>
      <p:ext uri="{BB962C8B-B14F-4D97-AF65-F5344CB8AC3E}">
        <p14:creationId xmlns:p14="http://schemas.microsoft.com/office/powerpoint/2010/main" val="30174345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4B5F9-5ECA-DD97-2FD9-119418E03B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39F6A-7EF0-A423-D6AC-78F796E3F14F}"/>
              </a:ext>
            </a:extLst>
          </p:cNvPr>
          <p:cNvSpPr>
            <a:spLocks noGrp="1"/>
          </p:cNvSpPr>
          <p:nvPr>
            <p:ph idx="1"/>
          </p:nvPr>
        </p:nvSpPr>
        <p:spPr>
          <a:xfrm>
            <a:off x="544286" y="432618"/>
            <a:ext cx="11114314" cy="6338296"/>
          </a:xfrm>
        </p:spPr>
        <p:txBody>
          <a:bodyPr>
            <a:normAutofit/>
          </a:bodyPr>
          <a:lstStyle/>
          <a:p>
            <a:pPr marL="0" indent="0">
              <a:buNone/>
            </a:pPr>
            <a:r>
              <a:rPr lang="en-CA" b="1" dirty="0" err="1">
                <a:latin typeface="Calibri" panose="020F0502020204030204" pitchFamily="34" charset="0"/>
                <a:ea typeface="Calibri" panose="020F0502020204030204" pitchFamily="34" charset="0"/>
                <a:cs typeface="Calibri" panose="020F0502020204030204" pitchFamily="34" charset="0"/>
              </a:rPr>
              <a:t>Cuwabo</a:t>
            </a:r>
            <a:r>
              <a:rPr lang="en-CA" b="1" dirty="0">
                <a:latin typeface="Calibri" panose="020F0502020204030204" pitchFamily="34" charset="0"/>
                <a:ea typeface="Calibri" panose="020F0502020204030204" pitchFamily="34" charset="0"/>
                <a:cs typeface="Calibri" panose="020F0502020204030204" pitchFamily="34" charset="0"/>
              </a:rPr>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chw</a:t>
            </a:r>
            <a:r>
              <a:rPr lang="en-US" sz="2600" dirty="0">
                <a:latin typeface="Calibri" panose="020F0502020204030204" pitchFamily="34" charset="0"/>
                <a:ea typeface="Calibri" panose="020F0502020204030204" pitchFamily="34" charset="0"/>
                <a:cs typeface="Calibri" panose="020F0502020204030204" pitchFamily="34" charset="0"/>
              </a:rPr>
              <a:t>] (Bantu; Mozambique; </a:t>
            </a:r>
            <a:r>
              <a:rPr lang="en-US" sz="2600" dirty="0" err="1">
                <a:latin typeface="Calibri" panose="020F0502020204030204" pitchFamily="34" charset="0"/>
                <a:ea typeface="Calibri" panose="020F0502020204030204" pitchFamily="34" charset="0"/>
                <a:cs typeface="Calibri" panose="020F0502020204030204" pitchFamily="34" charset="0"/>
              </a:rPr>
              <a:t>Guérois</a:t>
            </a:r>
            <a:r>
              <a:rPr lang="en-US" sz="2600" dirty="0">
                <a:latin typeface="Calibri" panose="020F0502020204030204" pitchFamily="34" charset="0"/>
                <a:ea typeface="Calibri" panose="020F0502020204030204" pitchFamily="34" charset="0"/>
                <a:cs typeface="Calibri" panose="020F0502020204030204" pitchFamily="34" charset="0"/>
              </a:rPr>
              <a:t> 2017</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800"/>
              </a:spcBef>
              <a:buNone/>
            </a:pP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O-marked (Simple) conditional: </a:t>
            </a:r>
            <a:r>
              <a:rPr lang="en-CA" sz="2400" b="1" i="1" dirty="0">
                <a:latin typeface="Calibri" panose="020F0502020204030204" pitchFamily="34" charset="0"/>
                <a:ea typeface="Calibri" panose="020F0502020204030204" pitchFamily="34" charset="0"/>
                <a:cs typeface="Calibri" panose="020F0502020204030204" pitchFamily="34" charset="0"/>
              </a:rPr>
              <a:t>akala </a:t>
            </a:r>
            <a:r>
              <a:rPr lang="en-CA" sz="2400" i="1" dirty="0">
                <a:latin typeface="Calibri" panose="020F0502020204030204" pitchFamily="34" charset="0"/>
                <a:ea typeface="Calibri" panose="020F0502020204030204" pitchFamily="34" charset="0"/>
                <a:cs typeface="Calibri" panose="020F0502020204030204" pitchFamily="34" charset="0"/>
              </a:rPr>
              <a:t>&lt; a-kala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cap="small" dirty="0">
                <a:latin typeface="Calibri" panose="020F0502020204030204" pitchFamily="34" charset="0"/>
                <a:ea typeface="Calibri" panose="020F0502020204030204" pitchFamily="34" charset="0"/>
                <a:cs typeface="Calibri" panose="020F0502020204030204" pitchFamily="34" charset="0"/>
              </a:rPr>
              <a:t>sit</a:t>
            </a:r>
            <a:r>
              <a:rPr lang="en-CA" sz="2400" dirty="0">
                <a:latin typeface="Calibri" panose="020F0502020204030204" pitchFamily="34" charset="0"/>
                <a:ea typeface="Calibri" panose="020F0502020204030204" pitchFamily="34" charset="0"/>
                <a:cs typeface="Calibri" panose="020F0502020204030204" pitchFamily="34" charset="0"/>
              </a:rPr>
              <a:t>-be</a:t>
            </a: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a:latin typeface="Calibri" panose="020F0502020204030204" pitchFamily="34" charset="0"/>
                <a:ea typeface="Calibri" panose="020F0502020204030204" pitchFamily="34" charset="0"/>
                <a:cs typeface="Calibri" panose="020F0502020204030204" pitchFamily="34" charset="0"/>
              </a:rPr>
              <a:t>akala</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ddi</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míyo</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ene</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[ó-salu	          óbu	o-patúw-el-e		mu-íko]</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if</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cop	pro1sg</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cap="small" dirty="0">
                <a:latin typeface="Calibri" panose="020F0502020204030204" pitchFamily="34" charset="0"/>
                <a:ea typeface="Calibri" panose="020F0502020204030204" pitchFamily="34" charset="0"/>
                <a:cs typeface="Calibri" panose="020F0502020204030204" pitchFamily="34" charset="0"/>
              </a:rPr>
              <a:t>int  	 14-</a:t>
            </a:r>
            <a:r>
              <a:rPr lang="en-US" sz="2200" dirty="0">
                <a:latin typeface="Calibri" panose="020F0502020204030204" pitchFamily="34" charset="0"/>
                <a:ea typeface="Calibri" panose="020F0502020204030204" pitchFamily="34" charset="0"/>
                <a:cs typeface="Calibri" panose="020F0502020204030204" pitchFamily="34" charset="0"/>
              </a:rPr>
              <a:t>thread      14.</a:t>
            </a:r>
            <a:r>
              <a:rPr lang="en-US" sz="2200" cap="small" dirty="0">
                <a:latin typeface="Calibri" panose="020F0502020204030204" pitchFamily="34" charset="0"/>
                <a:ea typeface="Calibri" panose="020F0502020204030204" pitchFamily="34" charset="0"/>
                <a:cs typeface="Calibri" panose="020F0502020204030204" pitchFamily="34" charset="0"/>
              </a:rPr>
              <a:t>dem.i	sm</a:t>
            </a:r>
            <a:r>
              <a:rPr lang="en-US" sz="2200" dirty="0">
                <a:latin typeface="Calibri" panose="020F0502020204030204" pitchFamily="34" charset="0"/>
                <a:ea typeface="Calibri" panose="020F0502020204030204" pitchFamily="34" charset="0"/>
                <a:cs typeface="Calibri" panose="020F0502020204030204" pitchFamily="34" charset="0"/>
              </a:rPr>
              <a:t>14-break-</a:t>
            </a:r>
            <a:r>
              <a:rPr lang="en-US" sz="2200" cap="small" dirty="0">
                <a:latin typeface="Calibri" panose="020F0502020204030204" pitchFamily="34" charset="0"/>
                <a:ea typeface="Calibri" panose="020F0502020204030204" pitchFamily="34" charset="0"/>
                <a:cs typeface="Calibri" panose="020F0502020204030204" pitchFamily="34" charset="0"/>
              </a:rPr>
              <a:t>appl-sbj</a:t>
            </a:r>
            <a:r>
              <a:rPr lang="en-AU" sz="2200" dirty="0">
                <a:latin typeface="Calibri" panose="020F0502020204030204" pitchFamily="34" charset="0"/>
                <a:ea typeface="Calibri" panose="020F0502020204030204" pitchFamily="34" charset="0"/>
                <a:cs typeface="Calibri" panose="020F0502020204030204" pitchFamily="34" charset="0"/>
              </a:rPr>
              <a:t>	</a:t>
            </a:r>
            <a:r>
              <a:rPr lang="en-US" sz="2200" cap="small" dirty="0">
                <a:latin typeface="Calibri" panose="020F0502020204030204" pitchFamily="34" charset="0"/>
                <a:ea typeface="Calibri" panose="020F0502020204030204" pitchFamily="34" charset="0"/>
                <a:cs typeface="Calibri" panose="020F0502020204030204" pitchFamily="34" charset="0"/>
              </a:rPr>
              <a:t>18-</a:t>
            </a:r>
            <a:r>
              <a:rPr lang="en-US" sz="2200" dirty="0">
                <a:latin typeface="Calibri" panose="020F0502020204030204" pitchFamily="34" charset="0"/>
                <a:ea typeface="Calibri" panose="020F0502020204030204" pitchFamily="34" charset="0"/>
                <a:cs typeface="Calibri" panose="020F0502020204030204" pitchFamily="34" charset="0"/>
              </a:rPr>
              <a:t>river</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If it is me, may this thread break (in direction) to the river</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Guérois</a:t>
            </a:r>
            <a:r>
              <a:rPr lang="en-AU" sz="2400" dirty="0">
                <a:latin typeface="Calibri" panose="020F0502020204030204" pitchFamily="34" charset="0"/>
                <a:ea typeface="Calibri" panose="020F0502020204030204" pitchFamily="34" charset="0"/>
                <a:cs typeface="Calibri" panose="020F0502020204030204" pitchFamily="34" charset="0"/>
              </a:rPr>
              <a:t> 2017: 204)</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sz="2400" b="1" dirty="0">
                <a:latin typeface="Calibri" panose="020F0502020204030204" pitchFamily="34" charset="0"/>
                <a:ea typeface="Calibri" panose="020F0502020204030204" pitchFamily="34" charset="0"/>
                <a:cs typeface="Calibri" panose="020F0502020204030204" pitchFamily="34" charset="0"/>
              </a:rPr>
              <a:t>Hypothetical / Counterfactual: </a:t>
            </a:r>
            <a:r>
              <a:rPr lang="en-CA" sz="2400" b="1" i="1" dirty="0">
                <a:latin typeface="Calibri" panose="020F0502020204030204" pitchFamily="34" charset="0"/>
                <a:ea typeface="Calibri" panose="020F0502020204030204" pitchFamily="34" charset="0"/>
                <a:cs typeface="Calibri" panose="020F0502020204030204" pitchFamily="34" charset="0"/>
              </a:rPr>
              <a:t>ka-o-</a:t>
            </a:r>
            <a:r>
              <a:rPr lang="en-CA" sz="2400" b="1" dirty="0">
                <a:latin typeface="Calibri" panose="020F0502020204030204" pitchFamily="34" charset="0"/>
                <a:ea typeface="Calibri" panose="020F0502020204030204" pitchFamily="34" charset="0"/>
                <a:cs typeface="Calibri" panose="020F0502020204030204" pitchFamily="34" charset="0"/>
              </a:rPr>
              <a:t> in </a:t>
            </a:r>
            <a:r>
              <a:rPr lang="en-CA" sz="2400" b="1" i="1" dirty="0">
                <a:latin typeface="Calibri" panose="020F0502020204030204" pitchFamily="34" charset="0"/>
                <a:ea typeface="Calibri" panose="020F0502020204030204" pitchFamily="34" charset="0"/>
                <a:cs typeface="Calibri" panose="020F0502020204030204" pitchFamily="34" charset="0"/>
              </a:rPr>
              <a:t>p</a:t>
            </a:r>
            <a:r>
              <a:rPr lang="en-CA" sz="2400" b="1" dirty="0">
                <a:latin typeface="Calibri" panose="020F0502020204030204" pitchFamily="34" charset="0"/>
                <a:ea typeface="Calibri" panose="020F0502020204030204" pitchFamily="34" charset="0"/>
                <a:cs typeface="Calibri" panose="020F0502020204030204" pitchFamily="34" charset="0"/>
              </a:rPr>
              <a:t>, </a:t>
            </a:r>
            <a:r>
              <a:rPr lang="en-CA" sz="2400" b="1" i="1" dirty="0" err="1">
                <a:latin typeface="Calibri" panose="020F0502020204030204" pitchFamily="34" charset="0"/>
                <a:ea typeface="Calibri" panose="020F0502020204030204" pitchFamily="34" charset="0"/>
                <a:cs typeface="Calibri" panose="020F0502020204030204" pitchFamily="34" charset="0"/>
              </a:rPr>
              <a:t>gaa</a:t>
            </a:r>
            <a:r>
              <a:rPr lang="en-CA" sz="2400" b="1" i="1" dirty="0">
                <a:latin typeface="Calibri" panose="020F0502020204030204" pitchFamily="34" charset="0"/>
                <a:ea typeface="Calibri" panose="020F0502020204030204" pitchFamily="34" charset="0"/>
                <a:cs typeface="Calibri" panose="020F0502020204030204" pitchFamily="34" charset="0"/>
              </a:rPr>
              <a:t>-</a:t>
            </a:r>
            <a:r>
              <a:rPr lang="en-CA" sz="2400" b="1" dirty="0">
                <a:latin typeface="Calibri" panose="020F0502020204030204" pitchFamily="34" charset="0"/>
                <a:ea typeface="Calibri" panose="020F0502020204030204" pitchFamily="34" charset="0"/>
                <a:cs typeface="Calibri" panose="020F0502020204030204" pitchFamily="34" charset="0"/>
              </a:rPr>
              <a:t> in </a:t>
            </a:r>
            <a:r>
              <a:rPr lang="en-CA" sz="2400" b="1" i="1" dirty="0">
                <a:latin typeface="Calibri" panose="020F0502020204030204" pitchFamily="34" charset="0"/>
                <a:ea typeface="Calibri" panose="020F0502020204030204" pitchFamily="34" charset="0"/>
                <a:cs typeface="Calibri" panose="020F0502020204030204" pitchFamily="34" charset="0"/>
              </a:rPr>
              <a:t>q</a:t>
            </a:r>
            <a:endParaRPr lang="en-CA" sz="24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1" dirty="0">
                <a:latin typeface="Calibri" panose="020F0502020204030204" pitchFamily="34" charset="0"/>
                <a:ea typeface="Calibri" panose="020F0502020204030204" pitchFamily="34" charset="0"/>
                <a:cs typeface="Calibri" panose="020F0502020204030204" pitchFamily="34" charset="0"/>
              </a:rPr>
              <a:t>ka-o</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err="1">
                <a:latin typeface="Calibri" panose="020F0502020204030204" pitchFamily="34" charset="0"/>
                <a:ea typeface="Calibri" panose="020F0502020204030204" pitchFamily="34" charset="0"/>
                <a:cs typeface="Calibri" panose="020F0502020204030204" pitchFamily="34" charset="0"/>
              </a:rPr>
              <a:t>ibá</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err="1">
                <a:latin typeface="Calibri" panose="020F0502020204030204" pitchFamily="34" charset="0"/>
                <a:ea typeface="Calibri" panose="020F0502020204030204" pitchFamily="34" charset="0"/>
                <a:cs typeface="Calibri" panose="020F0502020204030204" pitchFamily="34" charset="0"/>
              </a:rPr>
              <a:t>yaddíddi</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[ddi-</a:t>
            </a:r>
            <a:r>
              <a:rPr lang="de-DE" sz="2400" b="1" dirty="0">
                <a:latin typeface="Calibri" panose="020F0502020204030204" pitchFamily="34" charset="0"/>
                <a:ea typeface="Calibri" panose="020F0502020204030204" pitchFamily="34" charset="0"/>
                <a:cs typeface="Calibri" panose="020F0502020204030204" pitchFamily="34" charset="0"/>
              </a:rPr>
              <a:t>gaa</a:t>
            </a:r>
            <a:r>
              <a:rPr lang="de-DE" sz="2400" dirty="0">
                <a:latin typeface="Calibri" panose="020F0502020204030204" pitchFamily="34" charset="0"/>
                <a:ea typeface="Calibri" panose="020F0502020204030204" pitchFamily="34" charset="0"/>
                <a:cs typeface="Calibri" panose="020F0502020204030204" pitchFamily="34" charset="0"/>
              </a:rPr>
              <a:t>-hí-lala	yamumélo]</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b="1"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cf</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inf</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sing	much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b="1" cap="small" dirty="0">
                <a:latin typeface="Calibri" panose="020F0502020204030204" pitchFamily="34" charset="0"/>
                <a:ea typeface="Calibri" panose="020F0502020204030204" pitchFamily="34" charset="0"/>
                <a:cs typeface="Calibri" panose="020F0502020204030204" pitchFamily="34" charset="0"/>
              </a:rPr>
              <a:t>hyp-</a:t>
            </a:r>
            <a:r>
              <a:rPr lang="en-AU" sz="2200" cap="small" dirty="0">
                <a:latin typeface="Calibri" panose="020F0502020204030204" pitchFamily="34" charset="0"/>
                <a:ea typeface="Calibri" panose="020F0502020204030204" pitchFamily="34" charset="0"/>
                <a:cs typeface="Calibri" panose="020F0502020204030204" pitchFamily="34" charset="0"/>
              </a:rPr>
              <a:t>pfv.dj-</a:t>
            </a:r>
            <a:r>
              <a:rPr lang="en-AU" sz="2200" dirty="0">
                <a:latin typeface="Calibri" panose="020F0502020204030204" pitchFamily="34" charset="0"/>
                <a:ea typeface="Calibri" panose="020F0502020204030204" pitchFamily="34" charset="0"/>
                <a:cs typeface="Calibri" panose="020F0502020204030204" pitchFamily="34" charset="0"/>
              </a:rPr>
              <a:t>weaken	voice</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 sang a lot, I would damage my voice.’</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 had sung a lot, I would have damaged my voice.’ (</a:t>
            </a:r>
            <a:r>
              <a:rPr lang="en-AU" sz="2400" dirty="0" err="1">
                <a:latin typeface="Calibri" panose="020F0502020204030204" pitchFamily="34" charset="0"/>
                <a:ea typeface="Calibri" panose="020F0502020204030204" pitchFamily="34" charset="0"/>
                <a:cs typeface="Calibri" panose="020F0502020204030204" pitchFamily="34" charset="0"/>
              </a:rPr>
              <a:t>Guérois</a:t>
            </a:r>
            <a:r>
              <a:rPr lang="en-AU" sz="2400" dirty="0">
                <a:latin typeface="Calibri" panose="020F0502020204030204" pitchFamily="34" charset="0"/>
                <a:ea typeface="Calibri" panose="020F0502020204030204" pitchFamily="34" charset="0"/>
                <a:cs typeface="Calibri" panose="020F0502020204030204" pitchFamily="34" charset="0"/>
              </a:rPr>
              <a:t> 2017: 205)</a:t>
            </a:r>
          </a:p>
        </p:txBody>
      </p:sp>
    </p:spTree>
    <p:extLst>
      <p:ext uri="{BB962C8B-B14F-4D97-AF65-F5344CB8AC3E}">
        <p14:creationId xmlns:p14="http://schemas.microsoft.com/office/powerpoint/2010/main" val="15010617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C7A6C-5CED-DB47-6400-C1AD7869B8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7F0064-5DF1-C0CE-AA41-4C32C03A320D}"/>
              </a:ext>
            </a:extLst>
          </p:cNvPr>
          <p:cNvSpPr>
            <a:spLocks noGrp="1"/>
          </p:cNvSpPr>
          <p:nvPr>
            <p:ph type="title"/>
          </p:nvPr>
        </p:nvSpPr>
        <p:spPr>
          <a:xfrm>
            <a:off x="838200" y="365125"/>
            <a:ext cx="10515600" cy="627933"/>
          </a:xfrm>
        </p:spPr>
        <p:txBody>
          <a:bodyPr>
            <a:normAutofit/>
          </a:bodyPr>
          <a:lstStyle/>
          <a:p>
            <a:r>
              <a:rPr lang="en-US" sz="2800" b="1" dirty="0" err="1">
                <a:latin typeface="Calibri" panose="020F0502020204030204" pitchFamily="34" charset="0"/>
                <a:ea typeface="Calibri" panose="020F0502020204030204" pitchFamily="34" charset="0"/>
                <a:cs typeface="Calibri" panose="020F0502020204030204" pitchFamily="34" charset="0"/>
              </a:rPr>
              <a:t>Cuwabo</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chw</a:t>
            </a:r>
            <a:r>
              <a:rPr lang="en-US" sz="2800" dirty="0">
                <a:latin typeface="Calibri" panose="020F0502020204030204" pitchFamily="34" charset="0"/>
                <a:ea typeface="Calibri" panose="020F0502020204030204" pitchFamily="34" charset="0"/>
                <a:cs typeface="Calibri" panose="020F0502020204030204" pitchFamily="34" charset="0"/>
              </a:rPr>
              <a:t>] (Bantu; Mozambique; </a:t>
            </a:r>
            <a:r>
              <a:rPr lang="en-US" sz="2800" dirty="0" err="1">
                <a:latin typeface="Calibri" panose="020F0502020204030204" pitchFamily="34" charset="0"/>
                <a:ea typeface="Calibri" panose="020F0502020204030204" pitchFamily="34" charset="0"/>
                <a:cs typeface="Calibri" panose="020F0502020204030204" pitchFamily="34" charset="0"/>
              </a:rPr>
              <a:t>Guérois</a:t>
            </a:r>
            <a:r>
              <a:rPr lang="en-US" sz="2800" dirty="0">
                <a:latin typeface="Calibri" panose="020F0502020204030204" pitchFamily="34" charset="0"/>
                <a:ea typeface="Calibri" panose="020F0502020204030204" pitchFamily="34" charset="0"/>
                <a:cs typeface="Calibri" panose="020F0502020204030204" pitchFamily="34" charset="0"/>
              </a:rPr>
              <a:t> 2017</a:t>
            </a:r>
            <a:r>
              <a:rPr lang="en-CA" sz="2800" dirty="0">
                <a:latin typeface="Calibri" panose="020F0502020204030204" pitchFamily="34" charset="0"/>
                <a:ea typeface="Calibri" panose="020F0502020204030204" pitchFamily="34" charset="0"/>
                <a:cs typeface="Calibri" panose="020F0502020204030204" pitchFamily="34" charset="0"/>
              </a:rPr>
              <a:t>)</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19F1722-6403-7E05-7B8D-CA8A678BED26}"/>
              </a:ext>
            </a:extLst>
          </p:cNvPr>
          <p:cNvSpPr>
            <a:spLocks noGrp="1"/>
          </p:cNvSpPr>
          <p:nvPr>
            <p:ph idx="1"/>
          </p:nvPr>
        </p:nvSpPr>
        <p:spPr>
          <a:xfrm>
            <a:off x="696686" y="1209369"/>
            <a:ext cx="10657113" cy="4967594"/>
          </a:xfrm>
        </p:spPr>
        <p:txBody>
          <a:bodyPr>
            <a:normAutofit/>
          </a:bodyPr>
          <a:lstStyle/>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    akala</a:t>
            </a:r>
            <a:r>
              <a:rPr lang="en-CA" b="1" dirty="0">
                <a:solidFill>
                  <a:srgbClr val="00B0F0"/>
                </a:solidFill>
                <a:latin typeface="Charis SIL" panose="02000500060000020004" pitchFamily="2" charset="0"/>
                <a:ea typeface="Charis SIL" panose="02000500060000020004" pitchFamily="2" charset="0"/>
                <a:cs typeface="Charis SIL" panose="02000500060000020004" pitchFamily="2" charset="0"/>
              </a:rPr>
              <a:t> ‘if, whether’ in </a:t>
            </a:r>
            <a:r>
              <a:rPr lang="en-CA" b="1" i="1" dirty="0">
                <a:solidFill>
                  <a:srgbClr val="00B0F0"/>
                </a:solidFill>
                <a:latin typeface="Charis SIL" panose="02000500060000020004" pitchFamily="2" charset="0"/>
                <a:ea typeface="Charis SIL" panose="02000500060000020004" pitchFamily="2" charset="0"/>
                <a:cs typeface="Charis SIL" panose="02000500060000020004" pitchFamily="2" charset="0"/>
              </a:rPr>
              <a:t>p</a:t>
            </a:r>
            <a:endParaRPr lang="en-CA" i="1" dirty="0">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i="1" dirty="0">
                <a:latin typeface="Charis SIL" panose="02000500060000020004" pitchFamily="2" charset="0"/>
                <a:ea typeface="Charis SIL" panose="02000500060000020004" pitchFamily="2" charset="0"/>
                <a:cs typeface="Charis SIL" panose="02000500060000020004" pitchFamily="2" charset="0"/>
              </a:rPr>
              <a:t>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ka-o-</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CF+INF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endPar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b="1" dirty="0">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gaa</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en-CA" b="1" dirty="0">
                <a:solidFill>
                  <a:srgbClr val="FF0000"/>
                </a:solidFill>
                <a:latin typeface="Charis SIL" panose="02000500060000020004" pitchFamily="2" charset="0"/>
                <a:ea typeface="Charis SIL" panose="02000500060000020004" pitchFamily="2" charset="0"/>
                <a:cs typeface="Charis SIL" panose="02000500060000020004" pitchFamily="2" charset="0"/>
              </a:rPr>
              <a:t> HYP in </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b="1" dirty="0">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‘whenever’	          ‘when’</a:t>
            </a: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  (any time)	    (specific time)</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lnSpc>
                <a:spcPct val="110000"/>
              </a:lnSpc>
              <a:spcBef>
                <a:spcPts val="0"/>
              </a:spcBef>
              <a:buNone/>
            </a:pPr>
            <a:endParaRPr lang="en-CA" dirty="0">
              <a:latin typeface="Charis SIL" panose="02000500060000020004" pitchFamily="2" charset="0"/>
              <a:ea typeface="Charis SIL" panose="02000500060000020004" pitchFamily="2" charset="0"/>
              <a:cs typeface="Charis SIL" panose="02000500060000020004" pitchFamily="2" charset="0"/>
            </a:endParaRPr>
          </a:p>
          <a:p>
            <a:pPr marL="0" indent="0">
              <a:lnSpc>
                <a:spcPct val="110000"/>
              </a:lnSpc>
              <a:spcBef>
                <a:spcPts val="0"/>
              </a:spcBef>
              <a:buNone/>
            </a:pP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      a- / </a:t>
            </a:r>
            <a:r>
              <a:rPr lang="en-CA" b="1" i="1" dirty="0" err="1">
                <a:solidFill>
                  <a:srgbClr val="7030A0"/>
                </a:solidFill>
                <a:latin typeface="Charis SIL" panose="02000500060000020004" pitchFamily="2" charset="0"/>
                <a:ea typeface="Charis SIL" panose="02000500060000020004" pitchFamily="2" charset="0"/>
                <a:cs typeface="Charis SIL" panose="02000500060000020004" pitchFamily="2" charset="0"/>
              </a:rPr>
              <a:t>gaa</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a:t>
            </a:r>
            <a:r>
              <a:rPr lang="en-CA" b="1" dirty="0">
                <a:solidFill>
                  <a:srgbClr val="7030A0"/>
                </a:solidFill>
                <a:latin typeface="Charis SIL" panose="02000500060000020004" pitchFamily="2" charset="0"/>
                <a:ea typeface="Charis SIL" panose="02000500060000020004" pitchFamily="2" charset="0"/>
                <a:cs typeface="Charis SIL" panose="02000500060000020004" pitchFamily="2" charset="0"/>
              </a:rPr>
              <a:t> Situative in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endParaRPr lang="en-CA" b="1" dirty="0">
              <a:latin typeface="Charis SIL" panose="02000500060000020004" pitchFamily="2" charset="0"/>
              <a:ea typeface="Charis SIL" panose="02000500060000020004" pitchFamily="2" charset="0"/>
              <a:cs typeface="Charis SIL" panose="02000500060000020004" pitchFamily="2" charset="0"/>
            </a:endParaRPr>
          </a:p>
        </p:txBody>
      </p:sp>
      <p:cxnSp>
        <p:nvCxnSpPr>
          <p:cNvPr id="6" name="Straight Connector 5">
            <a:extLst>
              <a:ext uri="{FF2B5EF4-FFF2-40B4-BE49-F238E27FC236}">
                <a16:creationId xmlns:a16="http://schemas.microsoft.com/office/drawing/2014/main" id="{5DFA358D-18E7-E602-6FA5-468B7BA0C38D}"/>
              </a:ext>
            </a:extLst>
          </p:cNvPr>
          <p:cNvCxnSpPr>
            <a:cxnSpLocks/>
          </p:cNvCxnSpPr>
          <p:nvPr/>
        </p:nvCxnSpPr>
        <p:spPr>
          <a:xfrm>
            <a:off x="8946678" y="3522400"/>
            <a:ext cx="0" cy="1245543"/>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7981BCFA-0C43-8B3D-8A61-472495D5AE21}"/>
              </a:ext>
            </a:extLst>
          </p:cNvPr>
          <p:cNvCxnSpPr>
            <a:cxnSpLocks/>
          </p:cNvCxnSpPr>
          <p:nvPr/>
        </p:nvCxnSpPr>
        <p:spPr>
          <a:xfrm flipH="1" flipV="1">
            <a:off x="2239293" y="2979857"/>
            <a:ext cx="906678" cy="983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BF2A9E52-05E8-4FE2-497C-C44D3A36CD8A}"/>
              </a:ext>
            </a:extLst>
          </p:cNvPr>
          <p:cNvSpPr/>
          <p:nvPr/>
        </p:nvSpPr>
        <p:spPr>
          <a:xfrm>
            <a:off x="696686" y="1387753"/>
            <a:ext cx="5529943" cy="5105122"/>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rgbClr val="7030A0"/>
              </a:solidFill>
            </a:endParaRPr>
          </a:p>
        </p:txBody>
      </p:sp>
      <p:sp>
        <p:nvSpPr>
          <p:cNvPr id="18" name="Rectangle: Rounded Corners 17">
            <a:extLst>
              <a:ext uri="{FF2B5EF4-FFF2-40B4-BE49-F238E27FC236}">
                <a16:creationId xmlns:a16="http://schemas.microsoft.com/office/drawing/2014/main" id="{9248E871-3ED7-FE68-AF5B-D68F394CEF4B}"/>
              </a:ext>
            </a:extLst>
          </p:cNvPr>
          <p:cNvSpPr/>
          <p:nvPr/>
        </p:nvSpPr>
        <p:spPr>
          <a:xfrm>
            <a:off x="6754410" y="1387753"/>
            <a:ext cx="4599389" cy="4789210"/>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20" name="Straight Connector 19">
            <a:extLst>
              <a:ext uri="{FF2B5EF4-FFF2-40B4-BE49-F238E27FC236}">
                <a16:creationId xmlns:a16="http://schemas.microsoft.com/office/drawing/2014/main" id="{D7B13D58-E943-508A-0927-C8E1744C2E48}"/>
              </a:ext>
            </a:extLst>
          </p:cNvPr>
          <p:cNvCxnSpPr/>
          <p:nvPr/>
        </p:nvCxnSpPr>
        <p:spPr>
          <a:xfrm>
            <a:off x="1585792" y="3156854"/>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1A5F563C-F8F2-2AA1-FDD7-18A7879994FE}"/>
              </a:ext>
            </a:extLst>
          </p:cNvPr>
          <p:cNvCxnSpPr/>
          <p:nvPr/>
        </p:nvCxnSpPr>
        <p:spPr>
          <a:xfrm>
            <a:off x="3893561" y="3145960"/>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3" name="Rectangle: Rounded Corners 22">
            <a:extLst>
              <a:ext uri="{FF2B5EF4-FFF2-40B4-BE49-F238E27FC236}">
                <a16:creationId xmlns:a16="http://schemas.microsoft.com/office/drawing/2014/main" id="{3FA50F2A-681C-E2CC-6AD4-1A46A56FEDF4}"/>
              </a:ext>
            </a:extLst>
          </p:cNvPr>
          <p:cNvSpPr/>
          <p:nvPr/>
        </p:nvSpPr>
        <p:spPr>
          <a:xfrm>
            <a:off x="566060" y="1186545"/>
            <a:ext cx="4942111" cy="2449281"/>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cxnSp>
        <p:nvCxnSpPr>
          <p:cNvPr id="25" name="Straight Connector 24">
            <a:extLst>
              <a:ext uri="{FF2B5EF4-FFF2-40B4-BE49-F238E27FC236}">
                <a16:creationId xmlns:a16="http://schemas.microsoft.com/office/drawing/2014/main" id="{26C17AEB-8575-7482-A44F-8634CC9993A8}"/>
              </a:ext>
            </a:extLst>
          </p:cNvPr>
          <p:cNvCxnSpPr>
            <a:cxnSpLocks/>
          </p:cNvCxnSpPr>
          <p:nvPr/>
        </p:nvCxnSpPr>
        <p:spPr>
          <a:xfrm flipH="1">
            <a:off x="2383971" y="4535462"/>
            <a:ext cx="107768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625960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A2D29-193E-E719-5072-7AB0D6F220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A7DCB7-D13A-3D47-51D8-68A96CB2DB95}"/>
              </a:ext>
            </a:extLst>
          </p:cNvPr>
          <p:cNvSpPr>
            <a:spLocks noGrp="1"/>
          </p:cNvSpPr>
          <p:nvPr>
            <p:ph idx="1"/>
          </p:nvPr>
        </p:nvSpPr>
        <p:spPr>
          <a:xfrm>
            <a:off x="544285" y="432618"/>
            <a:ext cx="11234057" cy="6425382"/>
          </a:xfrm>
        </p:spPr>
        <p:txBody>
          <a:bodyPr>
            <a:normAutofit lnSpcReduction="10000"/>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Swahili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swa</a:t>
            </a:r>
            <a:r>
              <a:rPr lang="en-US" dirty="0">
                <a:latin typeface="Calibri" panose="020F0502020204030204" pitchFamily="34" charset="0"/>
                <a:ea typeface="Calibri" panose="020F0502020204030204" pitchFamily="34" charset="0"/>
                <a:cs typeface="Calibri" panose="020F0502020204030204" pitchFamily="34" charset="0"/>
              </a:rPr>
              <a:t>] (Bantu; East Africa; </a:t>
            </a:r>
            <a:r>
              <a:rPr lang="en-US" dirty="0" err="1">
                <a:latin typeface="Calibri" panose="020F0502020204030204" pitchFamily="34" charset="0"/>
                <a:ea typeface="Calibri" panose="020F0502020204030204" pitchFamily="34" charset="0"/>
                <a:cs typeface="Calibri" panose="020F0502020204030204" pitchFamily="34" charset="0"/>
              </a:rPr>
              <a:t>Mwamzandi</a:t>
            </a:r>
            <a:r>
              <a:rPr lang="en-US" dirty="0">
                <a:latin typeface="Calibri" panose="020F0502020204030204" pitchFamily="34" charset="0"/>
                <a:ea typeface="Calibri" panose="020F0502020204030204" pitchFamily="34" charset="0"/>
                <a:cs typeface="Calibri" panose="020F0502020204030204" pitchFamily="34" charset="0"/>
              </a:rPr>
              <a:t> 2017, </a:t>
            </a:r>
            <a:r>
              <a:rPr lang="en-US" dirty="0" err="1">
                <a:latin typeface="Calibri" panose="020F0502020204030204" pitchFamily="34" charset="0"/>
                <a:ea typeface="Calibri" panose="020F0502020204030204" pitchFamily="34" charset="0"/>
                <a:cs typeface="Calibri" panose="020F0502020204030204" pitchFamily="34" charset="0"/>
              </a:rPr>
              <a:t>Saloné</a:t>
            </a:r>
            <a:r>
              <a:rPr lang="en-US" dirty="0">
                <a:latin typeface="Calibri" panose="020F0502020204030204" pitchFamily="34" charset="0"/>
                <a:ea typeface="Calibri" panose="020F0502020204030204" pitchFamily="34" charset="0"/>
                <a:cs typeface="Calibri" panose="020F0502020204030204" pitchFamily="34" charset="0"/>
              </a:rPr>
              <a:t> 1983a, b</a:t>
            </a:r>
            <a:r>
              <a:rPr lang="en-CA" dirty="0">
                <a:latin typeface="Calibri" panose="020F0502020204030204" pitchFamily="34" charset="0"/>
                <a:ea typeface="Calibri" panose="020F0502020204030204" pitchFamily="34" charset="0"/>
                <a:cs typeface="Calibri" panose="020F0502020204030204" pitchFamily="34" charset="0"/>
              </a:rPr>
              <a:t>)</a:t>
            </a:r>
          </a:p>
          <a:p>
            <a:pPr marL="0" indent="0">
              <a:spcBef>
                <a:spcPts val="600"/>
              </a:spcBef>
              <a:buNone/>
            </a:pP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i="1" dirty="0">
                <a:latin typeface="Calibri" panose="020F0502020204030204" pitchFamily="34" charset="0"/>
                <a:ea typeface="Calibri" panose="020F0502020204030204" pitchFamily="34" charset="0"/>
                <a:cs typeface="Calibri" panose="020F0502020204030204" pitchFamily="34" charset="0"/>
              </a:rPr>
              <a:t>ki- </a:t>
            </a:r>
            <a:r>
              <a:rPr lang="en-CA" sz="2400" dirty="0">
                <a:latin typeface="Calibri" panose="020F0502020204030204" pitchFamily="34" charset="0"/>
                <a:ea typeface="Calibri" panose="020F0502020204030204" pitchFamily="34" charset="0"/>
                <a:cs typeface="Calibri" panose="020F0502020204030204" pitchFamily="34" charset="0"/>
              </a:rPr>
              <a:t>Situative: verbal prefix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Usually temporal, predictive, or hypothetical with high or neutral probability. Occasionally factual or generic.</a:t>
            </a: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[Ni-</a:t>
            </a:r>
            <a:r>
              <a:rPr lang="en-AU" sz="2400" b="1" dirty="0">
                <a:latin typeface="Calibri" panose="020F0502020204030204" pitchFamily="34" charset="0"/>
                <a:ea typeface="Calibri" panose="020F0502020204030204" pitchFamily="34" charset="0"/>
                <a:cs typeface="Calibri" panose="020F0502020204030204" pitchFamily="34" charset="0"/>
              </a:rPr>
              <a:t>ki</a:t>
            </a:r>
            <a:r>
              <a:rPr lang="en-AU" sz="2400" dirty="0">
                <a:latin typeface="Calibri" panose="020F0502020204030204" pitchFamily="34" charset="0"/>
                <a:ea typeface="Calibri" panose="020F0502020204030204" pitchFamily="34" charset="0"/>
                <a:cs typeface="Calibri" panose="020F0502020204030204" pitchFamily="34" charset="0"/>
              </a:rPr>
              <a:t>-mw-</a:t>
            </a:r>
            <a:r>
              <a:rPr lang="en-AU" sz="2400" dirty="0" err="1">
                <a:latin typeface="Calibri" panose="020F0502020204030204" pitchFamily="34" charset="0"/>
                <a:ea typeface="Calibri" panose="020F0502020204030204" pitchFamily="34" charset="0"/>
                <a:cs typeface="Calibri" panose="020F0502020204030204" pitchFamily="34" charset="0"/>
              </a:rPr>
              <a:t>ona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1" dirty="0">
                <a:latin typeface="Calibri" panose="020F0502020204030204" pitchFamily="34" charset="0"/>
                <a:ea typeface="Calibri" panose="020F0502020204030204" pitchFamily="34" charset="0"/>
                <a:cs typeface="Calibri" panose="020F0502020204030204" pitchFamily="34" charset="0"/>
              </a:rPr>
              <a:t>ta</a:t>
            </a:r>
            <a:r>
              <a:rPr lang="en-AU" sz="2400" dirty="0">
                <a:latin typeface="Calibri" panose="020F0502020204030204" pitchFamily="34" charset="0"/>
                <a:ea typeface="Calibri" panose="020F0502020204030204" pitchFamily="34" charset="0"/>
                <a:cs typeface="Calibri" panose="020F0502020204030204" pitchFamily="34" charset="0"/>
              </a:rPr>
              <a:t>-mw-</a:t>
            </a:r>
            <a:r>
              <a:rPr lang="en-AU" sz="2400" dirty="0" err="1">
                <a:latin typeface="Calibri" panose="020F0502020204030204" pitchFamily="34" charset="0"/>
                <a:ea typeface="Calibri" panose="020F0502020204030204" pitchFamily="34" charset="0"/>
                <a:cs typeface="Calibri" panose="020F0502020204030204" pitchFamily="34" charset="0"/>
              </a:rPr>
              <a:t>ambia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	</a:t>
            </a:r>
            <a:r>
              <a:rPr lang="en-AU" sz="2400" dirty="0">
                <a:latin typeface="Calibri" panose="020F0502020204030204" pitchFamily="34" charset="0"/>
                <a:ea typeface="Calibri" panose="020F0502020204030204" pitchFamily="34" charset="0"/>
                <a:cs typeface="Calibri" panose="020F0502020204030204" pitchFamily="34" charset="0"/>
              </a:rPr>
              <a:t> 		[Ni-</a:t>
            </a:r>
            <a:r>
              <a:rPr lang="en-AU" sz="2400" b="1" dirty="0">
                <a:latin typeface="Calibri" panose="020F0502020204030204" pitchFamily="34" charset="0"/>
                <a:ea typeface="Calibri" panose="020F0502020204030204" pitchFamily="34" charset="0"/>
                <a:cs typeface="Calibri" panose="020F0502020204030204" pitchFamily="34" charset="0"/>
              </a:rPr>
              <a:t>ki</a:t>
            </a:r>
            <a:r>
              <a:rPr lang="en-AU" sz="2400" dirty="0">
                <a:latin typeface="Calibri" panose="020F0502020204030204" pitchFamily="34" charset="0"/>
                <a:ea typeface="Calibri" panose="020F0502020204030204" pitchFamily="34" charset="0"/>
                <a:cs typeface="Calibri" panose="020F0502020204030204" pitchFamily="34" charset="0"/>
              </a:rPr>
              <a:t>-mw-</a:t>
            </a:r>
            <a:r>
              <a:rPr lang="en-AU" sz="2400" dirty="0" err="1">
                <a:latin typeface="Calibri" panose="020F0502020204030204" pitchFamily="34" charset="0"/>
                <a:ea typeface="Calibri" panose="020F0502020204030204" pitchFamily="34" charset="0"/>
                <a:cs typeface="Calibri" panose="020F0502020204030204" pitchFamily="34" charset="0"/>
              </a:rPr>
              <a:t>ona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1" dirty="0">
                <a:latin typeface="Calibri" panose="020F0502020204030204" pitchFamily="34" charset="0"/>
                <a:ea typeface="Calibri" panose="020F0502020204030204" pitchFamily="34" charset="0"/>
                <a:cs typeface="Calibri" panose="020F0502020204030204" pitchFamily="34" charset="0"/>
              </a:rPr>
              <a:t>li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shangaa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-see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fut</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-tell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-see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pst</a:t>
            </a:r>
            <a:r>
              <a:rPr lang="en-AU" sz="2200" dirty="0">
                <a:latin typeface="Calibri" panose="020F0502020204030204" pitchFamily="34" charset="0"/>
                <a:ea typeface="Calibri" panose="020F0502020204030204" pitchFamily="34" charset="0"/>
                <a:cs typeface="Calibri" panose="020F0502020204030204" pitchFamily="34" charset="0"/>
              </a:rPr>
              <a:t>-be_surprised</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‘If/When I see her/him, I will tell her/him.’		‘Seeing her/him, I was surprised.’ </a:t>
            </a:r>
          </a:p>
          <a:p>
            <a:pPr marL="0" indent="0" algn="r">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(Salon</a:t>
            </a:r>
            <a:r>
              <a:rPr lang="en-US" sz="2400" dirty="0">
                <a:latin typeface="Calibri" panose="020F0502020204030204" pitchFamily="34" charset="0"/>
                <a:ea typeface="Calibri" panose="020F0502020204030204" pitchFamily="34" charset="0"/>
                <a:cs typeface="Calibri" panose="020F0502020204030204" pitchFamily="34" charset="0"/>
              </a:rPr>
              <a:t>é 1983b: 38)</a:t>
            </a:r>
          </a:p>
          <a:p>
            <a:pPr marL="0" indent="0">
              <a:spcBef>
                <a:spcPts val="600"/>
              </a:spcBef>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A conditional interpretation is only possible with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when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precedes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2400"/>
              </a:spcBef>
              <a:buNone/>
            </a:pPr>
            <a:r>
              <a:rPr lang="en-AU" sz="2400" dirty="0">
                <a:latin typeface="Calibri" panose="020F0502020204030204" pitchFamily="34" charset="0"/>
                <a:ea typeface="Calibri" panose="020F0502020204030204" pitchFamily="34" charset="0"/>
                <a:cs typeface="Calibri" panose="020F0502020204030204" pitchFamily="34" charset="0"/>
              </a:rPr>
              <a:t>[Ni-li-mw-</a:t>
            </a:r>
            <a:r>
              <a:rPr lang="en-AU" sz="2400" dirty="0" err="1">
                <a:latin typeface="Calibri" panose="020F0502020204030204" pitchFamily="34" charset="0"/>
                <a:ea typeface="Calibri" panose="020F0502020204030204" pitchFamily="34" charset="0"/>
                <a:cs typeface="Calibri" panose="020F0502020204030204" pitchFamily="34" charset="0"/>
              </a:rPr>
              <a:t>ona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simba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 </a:t>
            </a:r>
            <a:r>
              <a:rPr lang="en-AU" sz="2400" dirty="0">
                <a:latin typeface="Calibri" panose="020F0502020204030204" pitchFamily="34" charset="0"/>
                <a:ea typeface="Calibri" panose="020F0502020204030204" pitchFamily="34" charset="0"/>
                <a:cs typeface="Calibri" panose="020F0502020204030204" pitchFamily="34" charset="0"/>
              </a:rPr>
              <a:t>	[a-</a:t>
            </a:r>
            <a:r>
              <a:rPr lang="en-AU" sz="2400" b="1" dirty="0">
                <a:latin typeface="Calibri" panose="020F0502020204030204" pitchFamily="34" charset="0"/>
                <a:ea typeface="Calibri" panose="020F0502020204030204" pitchFamily="34" charset="0"/>
                <a:cs typeface="Calibri" panose="020F0502020204030204" pitchFamily="34" charset="0"/>
              </a:rPr>
              <a:t>ki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nyemelea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banda</a:t>
            </a:r>
            <a:r>
              <a:rPr lang="en-AU" sz="2400" dirty="0">
                <a:latin typeface="Calibri" panose="020F0502020204030204" pitchFamily="34" charset="0"/>
                <a:ea typeface="Calibri" panose="020F0502020204030204" pitchFamily="34" charset="0"/>
                <a:cs typeface="Calibri" panose="020F0502020204030204" pitchFamily="34" charset="0"/>
              </a:rPr>
              <a:t>	la  </a:t>
            </a:r>
            <a:r>
              <a:rPr lang="en-AU" sz="2400" dirty="0" err="1">
                <a:latin typeface="Calibri" panose="020F0502020204030204" pitchFamily="34" charset="0"/>
                <a:ea typeface="Calibri" panose="020F0502020204030204" pitchFamily="34" charset="0"/>
                <a:cs typeface="Calibri" panose="020F0502020204030204" pitchFamily="34" charset="0"/>
              </a:rPr>
              <a:t>ng’ombe</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1sg-pst-3sg</a:t>
            </a:r>
            <a:r>
              <a:rPr lang="en-AU" sz="2200" dirty="0">
                <a:latin typeface="Calibri" panose="020F0502020204030204" pitchFamily="34" charset="0"/>
                <a:ea typeface="Calibri" panose="020F0502020204030204" pitchFamily="34" charset="0"/>
                <a:cs typeface="Calibri" panose="020F0502020204030204" pitchFamily="34" charset="0"/>
              </a:rPr>
              <a:t>-see	 lion		 </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dirty="0">
                <a:latin typeface="Calibri" panose="020F0502020204030204" pitchFamily="34" charset="0"/>
                <a:ea typeface="Calibri" panose="020F0502020204030204" pitchFamily="34" charset="0"/>
                <a:cs typeface="Calibri" panose="020F0502020204030204" pitchFamily="34" charset="0"/>
              </a:rPr>
              <a:t>-move_towards	shed	of  cows</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 saw the lion moving stealthily toward the cow stable.’</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 saw the lion if he moved…’ (Salon</a:t>
            </a:r>
            <a:r>
              <a:rPr lang="en-US" sz="2400" dirty="0">
                <a:latin typeface="Calibri" panose="020F0502020204030204" pitchFamily="34" charset="0"/>
                <a:ea typeface="Calibri" panose="020F0502020204030204" pitchFamily="34" charset="0"/>
                <a:cs typeface="Calibri" panose="020F0502020204030204" pitchFamily="34" charset="0"/>
              </a:rPr>
              <a:t>é 1983b: 41)</a:t>
            </a: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59478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1DE67-99B3-C0FA-C612-638938445F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A1390C-1B81-0859-B1FF-B472000C04AC}"/>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Swahili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swa</a:t>
            </a:r>
            <a:r>
              <a:rPr lang="en-US" dirty="0">
                <a:latin typeface="Calibri" panose="020F0502020204030204" pitchFamily="34" charset="0"/>
                <a:ea typeface="Calibri" panose="020F0502020204030204" pitchFamily="34" charset="0"/>
                <a:cs typeface="Calibri" panose="020F0502020204030204" pitchFamily="34" charset="0"/>
              </a:rPr>
              <a:t>] (Bantu; East Africa; </a:t>
            </a:r>
            <a:r>
              <a:rPr lang="en-US" dirty="0" err="1">
                <a:latin typeface="Calibri" panose="020F0502020204030204" pitchFamily="34" charset="0"/>
                <a:ea typeface="Calibri" panose="020F0502020204030204" pitchFamily="34" charset="0"/>
                <a:cs typeface="Calibri" panose="020F0502020204030204" pitchFamily="34" charset="0"/>
              </a:rPr>
              <a:t>Mwamzandi</a:t>
            </a:r>
            <a:r>
              <a:rPr lang="en-US" dirty="0">
                <a:latin typeface="Calibri" panose="020F0502020204030204" pitchFamily="34" charset="0"/>
                <a:ea typeface="Calibri" panose="020F0502020204030204" pitchFamily="34" charset="0"/>
                <a:cs typeface="Calibri" panose="020F0502020204030204" pitchFamily="34" charset="0"/>
              </a:rPr>
              <a:t> 2017, </a:t>
            </a:r>
            <a:r>
              <a:rPr lang="en-US" dirty="0" err="1">
                <a:latin typeface="Calibri" panose="020F0502020204030204" pitchFamily="34" charset="0"/>
                <a:ea typeface="Calibri" panose="020F0502020204030204" pitchFamily="34" charset="0"/>
                <a:cs typeface="Calibri" panose="020F0502020204030204" pitchFamily="34" charset="0"/>
              </a:rPr>
              <a:t>Saloné</a:t>
            </a:r>
            <a:r>
              <a:rPr lang="en-US" dirty="0">
                <a:latin typeface="Calibri" panose="020F0502020204030204" pitchFamily="34" charset="0"/>
                <a:ea typeface="Calibri" panose="020F0502020204030204" pitchFamily="34" charset="0"/>
                <a:cs typeface="Calibri" panose="020F0502020204030204" pitchFamily="34" charset="0"/>
              </a:rPr>
              <a:t> 1983a, b</a:t>
            </a:r>
            <a:r>
              <a:rPr lang="en-CA" dirty="0">
                <a:latin typeface="Calibri" panose="020F0502020204030204" pitchFamily="34" charset="0"/>
                <a:ea typeface="Calibri" panose="020F0502020204030204" pitchFamily="34" charset="0"/>
                <a:cs typeface="Calibri" panose="020F0502020204030204" pitchFamily="34" charset="0"/>
              </a:rPr>
              <a:t>)</a:t>
            </a:r>
          </a:p>
          <a:p>
            <a:pPr marL="0" indent="0">
              <a:spcBef>
                <a:spcPts val="600"/>
              </a:spcBef>
              <a:buNone/>
            </a:pP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i="1" dirty="0" err="1">
                <a:latin typeface="Calibri" panose="020F0502020204030204" pitchFamily="34" charset="0"/>
                <a:ea typeface="Calibri" panose="020F0502020204030204" pitchFamily="34" charset="0"/>
                <a:cs typeface="Calibri" panose="020F0502020204030204" pitchFamily="34" charset="0"/>
              </a:rPr>
              <a:t>Ikiwa</a:t>
            </a:r>
            <a:r>
              <a:rPr lang="en-CA" sz="2400" dirty="0">
                <a:latin typeface="Calibri" panose="020F0502020204030204" pitchFamily="34" charset="0"/>
                <a:ea typeface="Calibri" panose="020F0502020204030204" pitchFamily="34" charset="0"/>
                <a:cs typeface="Calibri" panose="020F0502020204030204" pitchFamily="34" charset="0"/>
              </a:rPr>
              <a:t>	Subordinating conjunction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i="1" dirty="0" err="1">
                <a:latin typeface="Calibri" panose="020F0502020204030204" pitchFamily="34" charset="0"/>
                <a:ea typeface="Calibri" panose="020F0502020204030204" pitchFamily="34" charset="0"/>
                <a:cs typeface="Calibri" panose="020F0502020204030204" pitchFamily="34" charset="0"/>
              </a:rPr>
              <a:t>i</a:t>
            </a:r>
            <a:r>
              <a:rPr lang="en-CA" sz="2400" i="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inanimate sg. subject +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 </a:t>
            </a:r>
            <a:r>
              <a:rPr lang="en-CA" sz="2400" i="1" dirty="0" err="1">
                <a:latin typeface="Calibri" panose="020F0502020204030204" pitchFamily="34" charset="0"/>
                <a:ea typeface="Calibri" panose="020F0502020204030204" pitchFamily="34" charset="0"/>
                <a:cs typeface="Calibri" panose="020F0502020204030204" pitchFamily="34" charset="0"/>
              </a:rPr>
              <a:t>wa</a:t>
            </a:r>
            <a:r>
              <a:rPr lang="en-CA" sz="2400" i="1" dirty="0">
                <a:latin typeface="Calibri" panose="020F0502020204030204" pitchFamily="34" charset="0"/>
                <a:ea typeface="Calibri" panose="020F0502020204030204" pitchFamily="34" charset="0"/>
                <a:cs typeface="Calibri" panose="020F0502020204030204" pitchFamily="34" charset="0"/>
              </a:rPr>
              <a:t> </a:t>
            </a:r>
            <a:r>
              <a:rPr lang="en-CA" sz="2400" dirty="0">
                <a:latin typeface="Calibri" panose="020F0502020204030204" pitchFamily="34" charset="0"/>
                <a:ea typeface="Calibri" panose="020F0502020204030204" pitchFamily="34" charset="0"/>
                <a:cs typeface="Calibri" panose="020F0502020204030204" pitchFamily="34" charset="0"/>
              </a:rPr>
              <a:t>‘be’)</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Usually indicates predictive or hypothetical conditionals with high or neutral probability. Occasionally indicates factual or generic conditionals.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and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can be in either order. </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No temporal usage.</a:t>
            </a:r>
          </a:p>
          <a:p>
            <a:pPr marL="0" indent="0">
              <a:spcBef>
                <a:spcPts val="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[Polisi	  </a:t>
            </a:r>
            <a:r>
              <a:rPr lang="en-AU" sz="2400" dirty="0" err="1">
                <a:latin typeface="Calibri" panose="020F0502020204030204" pitchFamily="34" charset="0"/>
                <a:ea typeface="Calibri" panose="020F0502020204030204" pitchFamily="34" charset="0"/>
                <a:cs typeface="Calibri" panose="020F0502020204030204" pitchFamily="34" charset="0"/>
              </a:rPr>
              <a:t>i</a:t>
            </a:r>
            <a:r>
              <a:rPr lang="en-AU" sz="2400" dirty="0">
                <a:latin typeface="Calibri" panose="020F0502020204030204" pitchFamily="34" charset="0"/>
                <a:ea typeface="Calibri" panose="020F0502020204030204" pitchFamily="34" charset="0"/>
                <a:cs typeface="Calibri" panose="020F0502020204030204" pitchFamily="34" charset="0"/>
              </a:rPr>
              <a:t>-ta-m-</a:t>
            </a:r>
            <a:r>
              <a:rPr lang="en-AU" sz="2400" dirty="0" err="1">
                <a:latin typeface="Calibri" panose="020F0502020204030204" pitchFamily="34" charset="0"/>
                <a:ea typeface="Calibri" panose="020F0502020204030204" pitchFamily="34" charset="0"/>
                <a:cs typeface="Calibri" panose="020F0502020204030204" pitchFamily="34" charset="0"/>
              </a:rPr>
              <a:t>kamata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err="1">
                <a:latin typeface="Calibri" panose="020F0502020204030204" pitchFamily="34" charset="0"/>
                <a:ea typeface="Calibri" panose="020F0502020204030204" pitchFamily="34" charset="0"/>
                <a:cs typeface="Calibri" panose="020F0502020204030204" pitchFamily="34" charset="0"/>
              </a:rPr>
              <a:t>ikiwa</a:t>
            </a:r>
            <a:r>
              <a:rPr lang="en-AU" sz="2400" dirty="0">
                <a:latin typeface="Calibri" panose="020F0502020204030204" pitchFamily="34" charset="0"/>
                <a:ea typeface="Calibri" panose="020F0502020204030204" pitchFamily="34" charset="0"/>
                <a:cs typeface="Calibri" panose="020F0502020204030204" pitchFamily="34" charset="0"/>
              </a:rPr>
              <a:t>	a-ta-</a:t>
            </a:r>
            <a:r>
              <a:rPr lang="en-AU" sz="2400" dirty="0" err="1">
                <a:latin typeface="Calibri" panose="020F0502020204030204" pitchFamily="34" charset="0"/>
                <a:ea typeface="Calibri" panose="020F0502020204030204" pitchFamily="34" charset="0"/>
                <a:cs typeface="Calibri" panose="020F0502020204030204" pitchFamily="34" charset="0"/>
              </a:rPr>
              <a:t>endesha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shughuli</a:t>
            </a:r>
            <a:r>
              <a:rPr lang="en-AU" sz="2400" dirty="0">
                <a:latin typeface="Calibri" panose="020F0502020204030204" pitchFamily="34" charset="0"/>
                <a:ea typeface="Calibri" panose="020F0502020204030204" pitchFamily="34" charset="0"/>
                <a:cs typeface="Calibri" panose="020F0502020204030204" pitchFamily="34" charset="0"/>
              </a:rPr>
              <a:t>   za	</a:t>
            </a:r>
            <a:r>
              <a:rPr lang="en-AU" sz="2400" dirty="0" err="1">
                <a:latin typeface="Calibri" panose="020F0502020204030204" pitchFamily="34" charset="0"/>
                <a:ea typeface="Calibri" panose="020F0502020204030204" pitchFamily="34" charset="0"/>
                <a:cs typeface="Calibri" panose="020F0502020204030204" pitchFamily="34" charset="0"/>
              </a:rPr>
              <a:t>kisiasa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9.police </a:t>
            </a:r>
            <a:r>
              <a:rPr lang="en-AU" sz="2200" cap="small" dirty="0">
                <a:latin typeface="Calibri" panose="020F0502020204030204" pitchFamily="34" charset="0"/>
                <a:ea typeface="Calibri" panose="020F0502020204030204" pitchFamily="34" charset="0"/>
                <a:cs typeface="Calibri" panose="020F0502020204030204" pitchFamily="34" charset="0"/>
              </a:rPr>
              <a:t>cl9-fut-3sg</a:t>
            </a:r>
            <a:r>
              <a:rPr lang="en-AU" sz="2200" dirty="0">
                <a:latin typeface="Calibri" panose="020F0502020204030204" pitchFamily="34" charset="0"/>
                <a:ea typeface="Calibri" panose="020F0502020204030204" pitchFamily="34" charset="0"/>
                <a:cs typeface="Calibri" panose="020F0502020204030204" pitchFamily="34" charset="0"/>
              </a:rPr>
              <a:t>-arrest	 </a:t>
            </a:r>
            <a:r>
              <a:rPr lang="en-AU" sz="2200" b="1" dirty="0">
                <a:latin typeface="Calibri" panose="020F0502020204030204" pitchFamily="34" charset="0"/>
                <a:ea typeface="Calibri" panose="020F0502020204030204" pitchFamily="34" charset="0"/>
                <a:cs typeface="Calibri" panose="020F0502020204030204" pitchFamily="34" charset="0"/>
              </a:rPr>
              <a:t>if</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3sg-fut</a:t>
            </a:r>
            <a:r>
              <a:rPr lang="en-AU" sz="2200" dirty="0">
                <a:latin typeface="Calibri" panose="020F0502020204030204" pitchFamily="34" charset="0"/>
                <a:ea typeface="Calibri" panose="020F0502020204030204" pitchFamily="34" charset="0"/>
                <a:cs typeface="Calibri" panose="020F0502020204030204" pitchFamily="34" charset="0"/>
              </a:rPr>
              <a:t>-conduct  activities   of	political</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‘The police will arrest him, if (*when) he conducts political activities...’ </a:t>
            </a: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(adapted from </a:t>
            </a:r>
            <a:r>
              <a:rPr lang="en-US" sz="2200" dirty="0" err="1">
                <a:latin typeface="Calibri" panose="020F0502020204030204" pitchFamily="34" charset="0"/>
                <a:ea typeface="Calibri" panose="020F0502020204030204" pitchFamily="34" charset="0"/>
                <a:cs typeface="Calibri" panose="020F0502020204030204" pitchFamily="34" charset="0"/>
              </a:rPr>
              <a:t>Mwamzandi</a:t>
            </a:r>
            <a:r>
              <a:rPr lang="en-US" sz="2200" dirty="0">
                <a:latin typeface="Calibri" panose="020F0502020204030204" pitchFamily="34" charset="0"/>
                <a:ea typeface="Calibri" panose="020F0502020204030204" pitchFamily="34" charset="0"/>
                <a:cs typeface="Calibri" panose="020F0502020204030204" pitchFamily="34" charset="0"/>
              </a:rPr>
              <a:t> 2017: 168)</a:t>
            </a:r>
            <a:endParaRPr lang="en-AU"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834680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E29EC-D18C-B82D-68B3-0DC19387B1D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820A92-4C36-75B7-187D-1EEC9AE53C06}"/>
              </a:ext>
            </a:extLst>
          </p:cNvPr>
          <p:cNvSpPr>
            <a:spLocks noGrp="1"/>
          </p:cNvSpPr>
          <p:nvPr>
            <p:ph idx="1"/>
          </p:nvPr>
        </p:nvSpPr>
        <p:spPr>
          <a:xfrm>
            <a:off x="544286" y="432618"/>
            <a:ext cx="11190514" cy="6425382"/>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Swahili</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dirty="0">
                <a:latin typeface="Calibri" panose="020F0502020204030204" pitchFamily="34" charset="0"/>
                <a:ea typeface="Calibri" panose="020F0502020204030204" pitchFamily="34" charset="0"/>
                <a:cs typeface="Calibri" panose="020F0502020204030204" pitchFamily="34" charset="0"/>
              </a:rPr>
              <a:t>Differences between verbal prefix </a:t>
            </a:r>
            <a:r>
              <a:rPr lang="en-CA" sz="2400" b="1" i="1" dirty="0">
                <a:latin typeface="Calibri" panose="020F0502020204030204" pitchFamily="34" charset="0"/>
                <a:ea typeface="Calibri" panose="020F0502020204030204" pitchFamily="34" charset="0"/>
                <a:cs typeface="Calibri" panose="020F0502020204030204" pitchFamily="34" charset="0"/>
              </a:rPr>
              <a:t>ki- </a:t>
            </a:r>
            <a:r>
              <a:rPr lang="en-CA" sz="2400" b="1" dirty="0">
                <a:latin typeface="Calibri" panose="020F0502020204030204" pitchFamily="34" charset="0"/>
                <a:ea typeface="Calibri" panose="020F0502020204030204" pitchFamily="34" charset="0"/>
                <a:cs typeface="Calibri" panose="020F0502020204030204" pitchFamily="34" charset="0"/>
              </a:rPr>
              <a:t>and subordinating conjunction </a:t>
            </a:r>
            <a:r>
              <a:rPr lang="en-CA" sz="2400" b="1" i="1" dirty="0" err="1">
                <a:latin typeface="Calibri" panose="020F0502020204030204" pitchFamily="34" charset="0"/>
                <a:ea typeface="Calibri" panose="020F0502020204030204" pitchFamily="34" charset="0"/>
                <a:cs typeface="Calibri" panose="020F0502020204030204" pitchFamily="34" charset="0"/>
              </a:rPr>
              <a:t>ikiwa</a:t>
            </a:r>
            <a:endParaRPr lang="en-CA" sz="2400" dirty="0">
              <a:latin typeface="Calibri" panose="020F0502020204030204" pitchFamily="34" charset="0"/>
              <a:ea typeface="Calibri" panose="020F0502020204030204" pitchFamily="34" charset="0"/>
              <a:cs typeface="Calibri" panose="020F0502020204030204" pitchFamily="34" charset="0"/>
            </a:endParaRPr>
          </a:p>
          <a:p>
            <a:r>
              <a:rPr lang="en-CA" sz="2400" dirty="0">
                <a:latin typeface="Calibri" panose="020F0502020204030204" pitchFamily="34" charset="0"/>
                <a:ea typeface="Calibri" panose="020F0502020204030204" pitchFamily="34" charset="0"/>
                <a:cs typeface="Calibri" panose="020F0502020204030204" pitchFamily="34" charset="0"/>
              </a:rPr>
              <a:t>Because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occurs in the TAM slot before the verb, when the verb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is marked for tense or aspect</a:t>
            </a:r>
            <a:r>
              <a:rPr lang="en-CA" sz="2400" i="1" dirty="0">
                <a:latin typeface="Calibri" panose="020F0502020204030204" pitchFamily="34" charset="0"/>
                <a:ea typeface="Calibri" panose="020F0502020204030204" pitchFamily="34" charset="0"/>
                <a:cs typeface="Calibri" panose="020F0502020204030204" pitchFamily="34" charset="0"/>
              </a:rPr>
              <a:t> </a:t>
            </a:r>
            <a:r>
              <a:rPr lang="en-CA" sz="2400" i="1" dirty="0" err="1">
                <a:latin typeface="Calibri" panose="020F0502020204030204" pitchFamily="34" charset="0"/>
                <a:ea typeface="Calibri" panose="020F0502020204030204" pitchFamily="34" charset="0"/>
                <a:cs typeface="Calibri" panose="020F0502020204030204" pitchFamily="34" charset="0"/>
              </a:rPr>
              <a:t>ikiwa</a:t>
            </a:r>
            <a:r>
              <a:rPr lang="en-CA" sz="2400" dirty="0">
                <a:latin typeface="Calibri" panose="020F0502020204030204" pitchFamily="34" charset="0"/>
                <a:ea typeface="Calibri" panose="020F0502020204030204" pitchFamily="34" charset="0"/>
                <a:cs typeface="Calibri" panose="020F0502020204030204" pitchFamily="34" charset="0"/>
              </a:rPr>
              <a:t> must be used. </a:t>
            </a:r>
          </a:p>
          <a:p>
            <a:r>
              <a:rPr lang="en-CA" sz="2400" i="1" dirty="0" err="1">
                <a:latin typeface="Calibri" panose="020F0502020204030204" pitchFamily="34" charset="0"/>
                <a:ea typeface="Calibri" panose="020F0502020204030204" pitchFamily="34" charset="0"/>
                <a:cs typeface="Calibri" panose="020F0502020204030204" pitchFamily="34" charset="0"/>
              </a:rPr>
              <a:t>Ikiwa</a:t>
            </a:r>
            <a:r>
              <a:rPr lang="en-CA" sz="2400" dirty="0">
                <a:latin typeface="Calibri" panose="020F0502020204030204" pitchFamily="34" charset="0"/>
                <a:ea typeface="Calibri" panose="020F0502020204030204" pitchFamily="34" charset="0"/>
                <a:cs typeface="Calibri" panose="020F0502020204030204" pitchFamily="34" charset="0"/>
              </a:rPr>
              <a:t> is used predominantly when the subjects of</a:t>
            </a:r>
            <a:r>
              <a:rPr lang="en-CA" sz="2400" i="1" dirty="0">
                <a:latin typeface="Calibri" panose="020F0502020204030204" pitchFamily="34" charset="0"/>
                <a:ea typeface="Calibri" panose="020F0502020204030204" pitchFamily="34" charset="0"/>
                <a:cs typeface="Calibri" panose="020F0502020204030204" pitchFamily="34" charset="0"/>
              </a:rPr>
              <a:t> p </a:t>
            </a:r>
            <a:r>
              <a:rPr lang="en-CA" sz="2400" dirty="0">
                <a:latin typeface="Calibri" panose="020F0502020204030204" pitchFamily="34" charset="0"/>
                <a:ea typeface="Calibri" panose="020F0502020204030204" pitchFamily="34" charset="0"/>
                <a:cs typeface="Calibri" panose="020F0502020204030204" pitchFamily="34" charset="0"/>
              </a:rPr>
              <a:t>and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are different, whilst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is mostly used when the subject is the same in both clauses.</a:t>
            </a:r>
          </a:p>
          <a:p>
            <a:r>
              <a:rPr lang="en-CA" sz="2400" dirty="0">
                <a:latin typeface="Calibri" panose="020F0502020204030204" pitchFamily="34" charset="0"/>
                <a:ea typeface="Calibri" panose="020F0502020204030204" pitchFamily="34" charset="0"/>
                <a:cs typeface="Calibri" panose="020F0502020204030204" pitchFamily="34" charset="0"/>
              </a:rPr>
              <a:t>Often, </a:t>
            </a:r>
            <a:r>
              <a:rPr lang="en-CA" sz="2400" i="1" dirty="0" err="1">
                <a:latin typeface="Calibri" panose="020F0502020204030204" pitchFamily="34" charset="0"/>
                <a:ea typeface="Calibri" panose="020F0502020204030204" pitchFamily="34" charset="0"/>
                <a:cs typeface="Calibri" panose="020F0502020204030204" pitchFamily="34" charset="0"/>
              </a:rPr>
              <a:t>ikiwa</a:t>
            </a:r>
            <a:r>
              <a:rPr lang="en-CA" sz="2400" i="1" dirty="0">
                <a:latin typeface="Calibri" panose="020F0502020204030204" pitchFamily="34" charset="0"/>
                <a:ea typeface="Calibri" panose="020F0502020204030204" pitchFamily="34" charset="0"/>
                <a:cs typeface="Calibri" panose="020F0502020204030204" pitchFamily="34" charset="0"/>
              </a:rPr>
              <a:t> </a:t>
            </a:r>
            <a:r>
              <a:rPr lang="en-CA" sz="2400" dirty="0">
                <a:latin typeface="Calibri" panose="020F0502020204030204" pitchFamily="34" charset="0"/>
                <a:ea typeface="Calibri" panose="020F0502020204030204" pitchFamily="34" charset="0"/>
                <a:cs typeface="Calibri" panose="020F0502020204030204" pitchFamily="34" charset="0"/>
              </a:rPr>
              <a:t>occurs when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could function as the answer to a polar question: </a:t>
            </a:r>
            <a:r>
              <a:rPr lang="en-CA" sz="2400" i="1" dirty="0">
                <a:latin typeface="Calibri" panose="020F0502020204030204" pitchFamily="34" charset="0"/>
                <a:ea typeface="Calibri" panose="020F0502020204030204" pitchFamily="34" charset="0"/>
                <a:cs typeface="Calibri" panose="020F0502020204030204" pitchFamily="34" charset="0"/>
              </a:rPr>
              <a:t>“</a:t>
            </a:r>
            <a:r>
              <a:rPr lang="en-CA" sz="2400" i="1" dirty="0" err="1">
                <a:latin typeface="Calibri" panose="020F0502020204030204" pitchFamily="34" charset="0"/>
                <a:ea typeface="Calibri" panose="020F0502020204030204" pitchFamily="34" charset="0"/>
                <a:cs typeface="Calibri" panose="020F0502020204030204" pitchFamily="34" charset="0"/>
              </a:rPr>
              <a:t>Ikiwa</a:t>
            </a:r>
            <a:r>
              <a:rPr lang="en-CA" sz="2400" dirty="0">
                <a:latin typeface="Calibri" panose="020F0502020204030204" pitchFamily="34" charset="0"/>
                <a:ea typeface="Calibri" panose="020F0502020204030204" pitchFamily="34" charset="0"/>
                <a:cs typeface="Calibri" panose="020F0502020204030204" pitchFamily="34" charset="0"/>
              </a:rPr>
              <a:t> the child meets the requirements for financial aid, then we will help him” answers the presupposed question “Will your organization help the boy to pay his school fees?”</a:t>
            </a:r>
            <a:endParaRPr lang="en-CA" sz="2400" i="1" dirty="0">
              <a:latin typeface="Calibri" panose="020F0502020204030204" pitchFamily="34" charset="0"/>
              <a:ea typeface="Calibri" panose="020F0502020204030204" pitchFamily="34" charset="0"/>
              <a:cs typeface="Calibri" panose="020F0502020204030204" pitchFamily="34" charset="0"/>
            </a:endParaRPr>
          </a:p>
          <a:p>
            <a:r>
              <a:rPr lang="en-CA" sz="2400" dirty="0">
                <a:latin typeface="Calibri" panose="020F0502020204030204" pitchFamily="34" charset="0"/>
                <a:ea typeface="Calibri" panose="020F0502020204030204" pitchFamily="34" charset="0"/>
                <a:cs typeface="Calibri" panose="020F0502020204030204" pitchFamily="34" charset="0"/>
              </a:rPr>
              <a:t>In contrast,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can answer a ‘when’ question: “When does a cow lick her calf?”</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ng’ombe</a:t>
            </a:r>
            <a:r>
              <a:rPr lang="en-CA" sz="2400" dirty="0">
                <a:latin typeface="Calibri" panose="020F0502020204030204" pitchFamily="34" charset="0"/>
                <a:ea typeface="Calibri" panose="020F0502020204030204" pitchFamily="34" charset="0"/>
                <a:cs typeface="Calibri" panose="020F0502020204030204" pitchFamily="34" charset="0"/>
              </a:rPr>
              <a:t>  a-</a:t>
            </a:r>
            <a:r>
              <a:rPr lang="en-CA" sz="2400" b="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a:t>
            </a:r>
            <a:r>
              <a:rPr lang="en-CA" sz="2400" dirty="0" err="1">
                <a:latin typeface="Calibri" panose="020F0502020204030204" pitchFamily="34" charset="0"/>
                <a:ea typeface="Calibri" panose="020F0502020204030204" pitchFamily="34" charset="0"/>
                <a:cs typeface="Calibri" panose="020F0502020204030204" pitchFamily="34" charset="0"/>
              </a:rPr>
              <a:t>zaa</a:t>
            </a:r>
            <a:r>
              <a:rPr lang="en-CA" sz="2400" dirty="0">
                <a:latin typeface="Calibri" panose="020F0502020204030204" pitchFamily="34" charset="0"/>
                <a:ea typeface="Calibri" panose="020F0502020204030204" pitchFamily="34" charset="0"/>
                <a:cs typeface="Calibri" panose="020F0502020204030204" pitchFamily="34" charset="0"/>
              </a:rPr>
              <a:t>		  </a:t>
            </a:r>
            <a:r>
              <a:rPr lang="en-CA" sz="2400" dirty="0" err="1">
                <a:latin typeface="Calibri" panose="020F0502020204030204" pitchFamily="34" charset="0"/>
                <a:ea typeface="Calibri" panose="020F0502020204030204" pitchFamily="34" charset="0"/>
                <a:cs typeface="Calibri" panose="020F0502020204030204" pitchFamily="34" charset="0"/>
              </a:rPr>
              <a:t>ndama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[hu-m-lamba]</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AU" sz="2200" dirty="0">
                <a:latin typeface="Calibri" panose="020F0502020204030204" pitchFamily="34" charset="0"/>
                <a:ea typeface="Calibri" panose="020F0502020204030204" pitchFamily="34" charset="0"/>
                <a:cs typeface="Calibri" panose="020F0502020204030204" pitchFamily="34" charset="0"/>
              </a:rPr>
              <a:t>	 cow	       3</a:t>
            </a:r>
            <a:r>
              <a:rPr lang="en-AU" sz="2200" cap="small" dirty="0">
                <a:latin typeface="Calibri" panose="020F0502020204030204" pitchFamily="34" charset="0"/>
                <a:ea typeface="Calibri" panose="020F0502020204030204" pitchFamily="34" charset="0"/>
                <a:cs typeface="Calibri" panose="020F0502020204030204" pitchFamily="34" charset="0"/>
              </a:rPr>
              <a:t>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dirty="0">
                <a:latin typeface="Calibri" panose="020F0502020204030204" pitchFamily="34" charset="0"/>
                <a:ea typeface="Calibri" panose="020F0502020204030204" pitchFamily="34" charset="0"/>
                <a:cs typeface="Calibri" panose="020F0502020204030204" pitchFamily="34" charset="0"/>
              </a:rPr>
              <a:t>-give_birth_to   calf		 </a:t>
            </a:r>
            <a:r>
              <a:rPr lang="en-AU" sz="2200" cap="small" dirty="0">
                <a:latin typeface="Calibri" panose="020F0502020204030204" pitchFamily="34" charset="0"/>
                <a:ea typeface="Calibri" panose="020F0502020204030204" pitchFamily="34" charset="0"/>
                <a:cs typeface="Calibri" panose="020F0502020204030204" pitchFamily="34" charset="0"/>
              </a:rPr>
              <a:t>hab-3sg.obj</a:t>
            </a:r>
            <a:r>
              <a:rPr lang="en-AU" sz="2200" dirty="0">
                <a:latin typeface="Calibri" panose="020F0502020204030204" pitchFamily="34" charset="0"/>
                <a:ea typeface="Calibri" panose="020F0502020204030204" pitchFamily="34" charset="0"/>
                <a:cs typeface="Calibri" panose="020F0502020204030204" pitchFamily="34" charset="0"/>
              </a:rPr>
              <a:t>-lick</a:t>
            </a:r>
          </a:p>
          <a:p>
            <a:pPr marL="0" indent="0">
              <a:spcBef>
                <a:spcPts val="0"/>
              </a:spcBef>
              <a:buNone/>
            </a:pPr>
            <a:r>
              <a:rPr lang="en-AU" sz="2400" dirty="0">
                <a:latin typeface="Calibri" panose="020F0502020204030204" pitchFamily="34" charset="0"/>
                <a:ea typeface="Calibri" panose="020F0502020204030204" pitchFamily="34" charset="0"/>
                <a:cs typeface="Calibri" panose="020F0502020204030204" pitchFamily="34" charset="0"/>
              </a:rPr>
              <a:t>	‘When a cow gives birth to a calf, she licks it.’</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	“When can you help me?”	[Ni-</a:t>
            </a:r>
            <a:r>
              <a:rPr lang="en-AU" sz="2400" b="1" dirty="0">
                <a:latin typeface="Calibri" panose="020F0502020204030204" pitchFamily="34" charset="0"/>
                <a:ea typeface="Calibri" panose="020F0502020204030204" pitchFamily="34" charset="0"/>
                <a:cs typeface="Calibri" panose="020F0502020204030204" pitchFamily="34" charset="0"/>
              </a:rPr>
              <a:t>ki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rudi</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[ni-ta-weza	  ku-ku-saidia]</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dirty="0">
                <a:latin typeface="Calibri" panose="020F0502020204030204" pitchFamily="34" charset="0"/>
                <a:ea typeface="Calibri" panose="020F0502020204030204" pitchFamily="34" charset="0"/>
                <a:cs typeface="Calibri" panose="020F0502020204030204" pitchFamily="34" charset="0"/>
              </a:rPr>
              <a:t>-return	 </a:t>
            </a:r>
            <a:r>
              <a:rPr lang="en-AU" sz="2200" cap="small" dirty="0">
                <a:latin typeface="Calibri" panose="020F0502020204030204" pitchFamily="34" charset="0"/>
                <a:ea typeface="Calibri" panose="020F0502020204030204" pitchFamily="34" charset="0"/>
                <a:cs typeface="Calibri" panose="020F0502020204030204" pitchFamily="34" charset="0"/>
              </a:rPr>
              <a:t>1sg-fut</a:t>
            </a:r>
            <a:r>
              <a:rPr lang="en-AU" sz="2200" dirty="0">
                <a:latin typeface="Calibri" panose="020F0502020204030204" pitchFamily="34" charset="0"/>
                <a:ea typeface="Calibri" panose="020F0502020204030204" pitchFamily="34" charset="0"/>
                <a:cs typeface="Calibri" panose="020F0502020204030204" pitchFamily="34" charset="0"/>
              </a:rPr>
              <a:t>-be_able </a:t>
            </a:r>
            <a:r>
              <a:rPr lang="en-AU" sz="2200" cap="small" dirty="0">
                <a:latin typeface="Calibri" panose="020F0502020204030204" pitchFamily="34" charset="0"/>
                <a:ea typeface="Calibri" panose="020F0502020204030204" pitchFamily="34" charset="0"/>
                <a:cs typeface="Calibri" panose="020F0502020204030204" pitchFamily="34" charset="0"/>
              </a:rPr>
              <a:t>inf-2sg.obj</a:t>
            </a:r>
            <a:r>
              <a:rPr lang="en-AU" sz="2200" dirty="0">
                <a:latin typeface="Calibri" panose="020F0502020204030204" pitchFamily="34" charset="0"/>
                <a:ea typeface="Calibri" panose="020F0502020204030204" pitchFamily="34" charset="0"/>
                <a:cs typeface="Calibri" panose="020F0502020204030204" pitchFamily="34" charset="0"/>
              </a:rPr>
              <a:t>-help</a:t>
            </a:r>
          </a:p>
          <a:p>
            <a:pPr marL="0" indent="0">
              <a:spcBef>
                <a:spcPts val="0"/>
              </a:spcBef>
              <a:buNone/>
            </a:pPr>
            <a:r>
              <a:rPr lang="en-AU" sz="2400" dirty="0">
                <a:latin typeface="Calibri" panose="020F0502020204030204" pitchFamily="34" charset="0"/>
                <a:ea typeface="Calibri" panose="020F0502020204030204" pitchFamily="34" charset="0"/>
                <a:cs typeface="Calibri" panose="020F0502020204030204" pitchFamily="34" charset="0"/>
              </a:rPr>
              <a:t>					‘When I return, I will be able to help you.’</a:t>
            </a:r>
          </a:p>
        </p:txBody>
      </p:sp>
    </p:spTree>
    <p:extLst>
      <p:ext uri="{BB962C8B-B14F-4D97-AF65-F5344CB8AC3E}">
        <p14:creationId xmlns:p14="http://schemas.microsoft.com/office/powerpoint/2010/main" val="18322737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2810C-133E-5C03-8E67-F0D2B7DC86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2CA0DD-389D-CC18-B6F2-B0DB979C2763}"/>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Swahili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swa</a:t>
            </a:r>
            <a:r>
              <a:rPr lang="en-US" dirty="0">
                <a:latin typeface="Calibri" panose="020F0502020204030204" pitchFamily="34" charset="0"/>
                <a:ea typeface="Calibri" panose="020F0502020204030204" pitchFamily="34" charset="0"/>
                <a:cs typeface="Calibri" panose="020F0502020204030204" pitchFamily="34" charset="0"/>
              </a:rPr>
              <a:t>] (Bantu; East Africa; </a:t>
            </a:r>
            <a:r>
              <a:rPr lang="en-US" dirty="0" err="1">
                <a:latin typeface="Calibri" panose="020F0502020204030204" pitchFamily="34" charset="0"/>
                <a:ea typeface="Calibri" panose="020F0502020204030204" pitchFamily="34" charset="0"/>
                <a:cs typeface="Calibri" panose="020F0502020204030204" pitchFamily="34" charset="0"/>
              </a:rPr>
              <a:t>Mwamzandi</a:t>
            </a:r>
            <a:r>
              <a:rPr lang="en-US" dirty="0">
                <a:latin typeface="Calibri" panose="020F0502020204030204" pitchFamily="34" charset="0"/>
                <a:ea typeface="Calibri" panose="020F0502020204030204" pitchFamily="34" charset="0"/>
                <a:cs typeface="Calibri" panose="020F0502020204030204" pitchFamily="34" charset="0"/>
              </a:rPr>
              <a:t> 2017, </a:t>
            </a:r>
            <a:r>
              <a:rPr lang="en-US" dirty="0" err="1">
                <a:latin typeface="Calibri" panose="020F0502020204030204" pitchFamily="34" charset="0"/>
                <a:ea typeface="Calibri" panose="020F0502020204030204" pitchFamily="34" charset="0"/>
                <a:cs typeface="Calibri" panose="020F0502020204030204" pitchFamily="34" charset="0"/>
              </a:rPr>
              <a:t>Saloné</a:t>
            </a:r>
            <a:r>
              <a:rPr lang="en-US" dirty="0">
                <a:latin typeface="Calibri" panose="020F0502020204030204" pitchFamily="34" charset="0"/>
                <a:ea typeface="Calibri" panose="020F0502020204030204" pitchFamily="34" charset="0"/>
                <a:cs typeface="Calibri" panose="020F0502020204030204" pitchFamily="34" charset="0"/>
              </a:rPr>
              <a:t> 1983a, b</a:t>
            </a:r>
            <a:r>
              <a:rPr lang="en-CA" dirty="0">
                <a:latin typeface="Calibri" panose="020F0502020204030204" pitchFamily="34" charset="0"/>
                <a:ea typeface="Calibri" panose="020F0502020204030204" pitchFamily="34" charset="0"/>
                <a:cs typeface="Calibri" panose="020F0502020204030204" pitchFamily="34" charset="0"/>
              </a:rPr>
              <a:t>)</a:t>
            </a:r>
          </a:p>
          <a:p>
            <a:pPr marL="0" indent="0">
              <a:spcBef>
                <a:spcPts val="600"/>
              </a:spcBef>
              <a:buNone/>
            </a:pP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i="1" dirty="0" err="1">
                <a:latin typeface="Calibri" panose="020F0502020204030204" pitchFamily="34" charset="0"/>
                <a:ea typeface="Calibri" panose="020F0502020204030204" pitchFamily="34" charset="0"/>
                <a:cs typeface="Calibri" panose="020F0502020204030204" pitchFamily="34" charset="0"/>
              </a:rPr>
              <a:t>nge</a:t>
            </a:r>
            <a:r>
              <a:rPr lang="en-CA" sz="2400" b="1" i="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Verbal prefix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and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indicates hypothetical and counterfactual conditionals 	in which the probability of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is low or impossible.</a:t>
            </a: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CA" sz="2400" b="1" i="1" dirty="0" err="1">
                <a:latin typeface="Calibri" panose="020F0502020204030204" pitchFamily="34" charset="0"/>
                <a:ea typeface="Calibri" panose="020F0502020204030204" pitchFamily="34" charset="0"/>
                <a:cs typeface="Calibri" panose="020F0502020204030204" pitchFamily="34" charset="0"/>
              </a:rPr>
              <a:t>ngali</a:t>
            </a:r>
            <a:r>
              <a:rPr lang="en-CA" sz="2400" b="1" i="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Verbal prefix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and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indicates counterfactual conditionals.</a:t>
            </a: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Mungu</a:t>
            </a:r>
            <a:r>
              <a:rPr lang="en-AU" sz="2400" dirty="0">
                <a:latin typeface="Calibri" panose="020F0502020204030204" pitchFamily="34" charset="0"/>
                <a:ea typeface="Calibri" panose="020F0502020204030204" pitchFamily="34" charset="0"/>
                <a:cs typeface="Calibri" panose="020F0502020204030204" pitchFamily="34" charset="0"/>
              </a:rPr>
              <a:t>  a-</a:t>
            </a:r>
            <a:r>
              <a:rPr lang="en-AU" sz="2400" b="1" dirty="0" err="1">
                <a:latin typeface="Calibri" panose="020F0502020204030204" pitchFamily="34" charset="0"/>
                <a:ea typeface="Calibri" panose="020F0502020204030204" pitchFamily="34" charset="0"/>
                <a:cs typeface="Calibri" panose="020F0502020204030204" pitchFamily="34" charset="0"/>
              </a:rPr>
              <a:t>nge</a:t>
            </a:r>
            <a:r>
              <a:rPr lang="en-AU" sz="2400" dirty="0">
                <a:latin typeface="Calibri" panose="020F0502020204030204" pitchFamily="34" charset="0"/>
                <a:ea typeface="Calibri" panose="020F0502020204030204" pitchFamily="34" charset="0"/>
                <a:cs typeface="Calibri" panose="020F0502020204030204" pitchFamily="34" charset="0"/>
              </a:rPr>
              <a:t>-m-</a:t>
            </a:r>
            <a:r>
              <a:rPr lang="en-AU" sz="2400" dirty="0" err="1">
                <a:latin typeface="Calibri" panose="020F0502020204030204" pitchFamily="34" charset="0"/>
                <a:ea typeface="Calibri" panose="020F0502020204030204" pitchFamily="34" charset="0"/>
                <a:cs typeface="Calibri" panose="020F0502020204030204" pitchFamily="34" charset="0"/>
              </a:rPr>
              <a:t>jalia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a:t>
            </a:r>
            <a:r>
              <a:rPr lang="en-AU" sz="2400" b="1" dirty="0" err="1">
                <a:latin typeface="Calibri" panose="020F0502020204030204" pitchFamily="34" charset="0"/>
                <a:ea typeface="Calibri" panose="020F0502020204030204" pitchFamily="34" charset="0"/>
                <a:cs typeface="Calibri" panose="020F0502020204030204" pitchFamily="34" charset="0"/>
              </a:rPr>
              <a:t>nge</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nunua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kinu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chake</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mwenyewe</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God 	   </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b="1" cap="small" dirty="0">
                <a:latin typeface="Calibri" panose="020F0502020204030204" pitchFamily="34" charset="0"/>
                <a:ea typeface="Calibri" panose="020F0502020204030204" pitchFamily="34" charset="0"/>
                <a:cs typeface="Calibri" panose="020F0502020204030204" pitchFamily="34" charset="0"/>
              </a:rPr>
              <a:t>nge</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-bless	 </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b="1" cap="small" dirty="0">
                <a:latin typeface="Calibri" panose="020F0502020204030204" pitchFamily="34" charset="0"/>
                <a:ea typeface="Calibri" panose="020F0502020204030204" pitchFamily="34" charset="0"/>
                <a:cs typeface="Calibri" panose="020F0502020204030204" pitchFamily="34" charset="0"/>
              </a:rPr>
              <a:t>nge</a:t>
            </a:r>
            <a:r>
              <a:rPr lang="en-AU" sz="2200" dirty="0">
                <a:latin typeface="Calibri" panose="020F0502020204030204" pitchFamily="34" charset="0"/>
                <a:ea typeface="Calibri" panose="020F0502020204030204" pitchFamily="34" charset="0"/>
                <a:cs typeface="Calibri" panose="020F0502020204030204" pitchFamily="34" charset="0"/>
              </a:rPr>
              <a:t>-buy	mortar	hers	</a:t>
            </a:r>
            <a:r>
              <a:rPr lang="en-AU" sz="2200" dirty="0" err="1">
                <a:latin typeface="Calibri" panose="020F0502020204030204" pitchFamily="34" charset="0"/>
                <a:ea typeface="Calibri" panose="020F0502020204030204" pitchFamily="34" charset="0"/>
                <a:cs typeface="Calibri" panose="020F0502020204030204" pitchFamily="34" charset="0"/>
              </a:rPr>
              <a:t>her_own</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God were to bless her, she would buy her own mortar.’ (Salon</a:t>
            </a:r>
            <a:r>
              <a:rPr lang="en-US" sz="2400" dirty="0">
                <a:latin typeface="Calibri" panose="020F0502020204030204" pitchFamily="34" charset="0"/>
                <a:ea typeface="Calibri" panose="020F0502020204030204" pitchFamily="34" charset="0"/>
                <a:cs typeface="Calibri" panose="020F0502020204030204" pitchFamily="34" charset="0"/>
              </a:rPr>
              <a:t>é 1983b: 65-66)</a:t>
            </a: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[Ni-</a:t>
            </a:r>
            <a:r>
              <a:rPr lang="en-AU" sz="2400" b="1" dirty="0" err="1">
                <a:latin typeface="Calibri" panose="020F0502020204030204" pitchFamily="34" charset="0"/>
                <a:ea typeface="Calibri" panose="020F0502020204030204" pitchFamily="34" charset="0"/>
                <a:cs typeface="Calibri" panose="020F0502020204030204" pitchFamily="34" charset="0"/>
              </a:rPr>
              <a:t>nge</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jua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ni-si-</a:t>
            </a:r>
            <a:r>
              <a:rPr lang="en-AU" sz="2400" b="1" dirty="0" err="1">
                <a:latin typeface="Calibri" panose="020F0502020204030204" pitchFamily="34" charset="0"/>
                <a:ea typeface="Calibri" panose="020F0502020204030204" pitchFamily="34" charset="0"/>
                <a:cs typeface="Calibri" panose="020F0502020204030204" pitchFamily="34" charset="0"/>
              </a:rPr>
              <a:t>nge</a:t>
            </a:r>
            <a:r>
              <a:rPr lang="en-AU" sz="2400" dirty="0" err="1">
                <a:latin typeface="Calibri" panose="020F0502020204030204" pitchFamily="34" charset="0"/>
                <a:ea typeface="Calibri" panose="020F0502020204030204" pitchFamily="34" charset="0"/>
                <a:cs typeface="Calibri" panose="020F0502020204030204" pitchFamily="34" charset="0"/>
              </a:rPr>
              <a:t>-kuja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nge</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know	 </a:t>
            </a:r>
            <a:r>
              <a:rPr lang="en-AU" sz="2200" cap="small" dirty="0">
                <a:latin typeface="Calibri" panose="020F0502020204030204" pitchFamily="34" charset="0"/>
                <a:ea typeface="Calibri" panose="020F0502020204030204" pitchFamily="34" charset="0"/>
                <a:cs typeface="Calibri" panose="020F0502020204030204" pitchFamily="34" charset="0"/>
              </a:rPr>
              <a:t>1sg-neg-</a:t>
            </a:r>
            <a:r>
              <a:rPr lang="en-AU" sz="2200" b="1" cap="small" dirty="0">
                <a:latin typeface="Calibri" panose="020F0502020204030204" pitchFamily="34" charset="0"/>
                <a:ea typeface="Calibri" panose="020F0502020204030204" pitchFamily="34" charset="0"/>
                <a:cs typeface="Calibri" panose="020F0502020204030204" pitchFamily="34" charset="0"/>
              </a:rPr>
              <a:t>nge</a:t>
            </a:r>
            <a:r>
              <a:rPr lang="en-AU" sz="2200" dirty="0">
                <a:latin typeface="Calibri" panose="020F0502020204030204" pitchFamily="34" charset="0"/>
                <a:ea typeface="Calibri" panose="020F0502020204030204" pitchFamily="34" charset="0"/>
                <a:cs typeface="Calibri" panose="020F0502020204030204" pitchFamily="34" charset="0"/>
              </a:rPr>
              <a:t>-come</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I had known, I would not have come.’ (</a:t>
            </a:r>
            <a:r>
              <a:rPr lang="en-US" sz="2400" dirty="0" err="1">
                <a:latin typeface="Calibri" panose="020F0502020204030204" pitchFamily="34" charset="0"/>
                <a:ea typeface="Calibri" panose="020F0502020204030204" pitchFamily="34" charset="0"/>
                <a:cs typeface="Calibri" panose="020F0502020204030204" pitchFamily="34" charset="0"/>
              </a:rPr>
              <a:t>Mwamzandi</a:t>
            </a:r>
            <a:r>
              <a:rPr lang="en-US" sz="2400" dirty="0">
                <a:latin typeface="Calibri" panose="020F0502020204030204" pitchFamily="34" charset="0"/>
                <a:ea typeface="Calibri" panose="020F0502020204030204" pitchFamily="34" charset="0"/>
                <a:cs typeface="Calibri" panose="020F0502020204030204" pitchFamily="34" charset="0"/>
              </a:rPr>
              <a:t> 2017: 160)</a:t>
            </a: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[Ni-</a:t>
            </a:r>
            <a:r>
              <a:rPr lang="en-AU" sz="2400" b="1" dirty="0" err="1">
                <a:latin typeface="Calibri" panose="020F0502020204030204" pitchFamily="34" charset="0"/>
                <a:ea typeface="Calibri" panose="020F0502020204030204" pitchFamily="34" charset="0"/>
                <a:cs typeface="Calibri" panose="020F0502020204030204" pitchFamily="34" charset="0"/>
              </a:rPr>
              <a:t>ngeli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kuwa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mbaya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1" dirty="0" err="1">
                <a:latin typeface="Calibri" panose="020F0502020204030204" pitchFamily="34" charset="0"/>
                <a:ea typeface="Calibri" panose="020F0502020204030204" pitchFamily="34" charset="0"/>
                <a:cs typeface="Calibri" panose="020F0502020204030204" pitchFamily="34" charset="0"/>
              </a:rPr>
              <a:t>ngeli</a:t>
            </a:r>
            <a:r>
              <a:rPr lang="en-AU" sz="2400" dirty="0">
                <a:latin typeface="Calibri" panose="020F0502020204030204" pitchFamily="34" charset="0"/>
                <a:ea typeface="Calibri" panose="020F0502020204030204" pitchFamily="34" charset="0"/>
                <a:cs typeface="Calibri" panose="020F0502020204030204" pitchFamily="34" charset="0"/>
              </a:rPr>
              <a:t>-m-</a:t>
            </a:r>
            <a:r>
              <a:rPr lang="en-AU" sz="2400" dirty="0" err="1">
                <a:latin typeface="Calibri" panose="020F0502020204030204" pitchFamily="34" charset="0"/>
                <a:ea typeface="Calibri" panose="020F0502020204030204" pitchFamily="34" charset="0"/>
                <a:cs typeface="Calibri" panose="020F0502020204030204" pitchFamily="34" charset="0"/>
              </a:rPr>
              <a:t>wekea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hata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sumu</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1sg-</a:t>
            </a:r>
            <a:r>
              <a:rPr lang="en-AU" sz="2200" b="1" cap="small" dirty="0">
                <a:latin typeface="Calibri" panose="020F0502020204030204" pitchFamily="34" charset="0"/>
                <a:ea typeface="Calibri" panose="020F0502020204030204" pitchFamily="34" charset="0"/>
                <a:cs typeface="Calibri" panose="020F0502020204030204" pitchFamily="34" charset="0"/>
              </a:rPr>
              <a:t>ngeli</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be	 with  intention	bad		</a:t>
            </a:r>
            <a:r>
              <a:rPr lang="en-AU" sz="2200" cap="small" dirty="0">
                <a:latin typeface="Calibri" panose="020F0502020204030204" pitchFamily="34" charset="0"/>
                <a:ea typeface="Calibri" panose="020F0502020204030204" pitchFamily="34" charset="0"/>
                <a:cs typeface="Calibri" panose="020F0502020204030204" pitchFamily="34" charset="0"/>
              </a:rPr>
              <a:t>neg-</a:t>
            </a:r>
            <a:r>
              <a:rPr lang="en-AU" sz="2200" b="1" cap="small" dirty="0">
                <a:latin typeface="Calibri" panose="020F0502020204030204" pitchFamily="34" charset="0"/>
                <a:ea typeface="Calibri" panose="020F0502020204030204" pitchFamily="34" charset="0"/>
                <a:cs typeface="Calibri" panose="020F0502020204030204" pitchFamily="34" charset="0"/>
              </a:rPr>
              <a:t>ngeli</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dirty="0">
                <a:latin typeface="Calibri" panose="020F0502020204030204" pitchFamily="34" charset="0"/>
                <a:ea typeface="Calibri" panose="020F0502020204030204" pitchFamily="34" charset="0"/>
                <a:cs typeface="Calibri" panose="020F0502020204030204" pitchFamily="34" charset="0"/>
              </a:rPr>
              <a:t>-put_in	even	poison</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my intentions were bad, wouldn’t I have poisoned him.’ (</a:t>
            </a:r>
            <a:r>
              <a:rPr lang="en-US" sz="2400" dirty="0">
                <a:latin typeface="Calibri" panose="020F0502020204030204" pitchFamily="34" charset="0"/>
                <a:ea typeface="Calibri" panose="020F0502020204030204" pitchFamily="34" charset="0"/>
                <a:cs typeface="Calibri" panose="020F0502020204030204" pitchFamily="34" charset="0"/>
              </a:rPr>
              <a:t>ibid.)</a:t>
            </a: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88480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AB4B7-3F4C-FE64-890C-9883AC75E9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028D51-44DC-00D2-3D1D-E3531E298BD3}"/>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Swahili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swa</a:t>
            </a:r>
            <a:r>
              <a:rPr lang="en-US" dirty="0">
                <a:latin typeface="Calibri" panose="020F0502020204030204" pitchFamily="34" charset="0"/>
                <a:ea typeface="Calibri" panose="020F0502020204030204" pitchFamily="34" charset="0"/>
                <a:cs typeface="Calibri" panose="020F0502020204030204" pitchFamily="34" charset="0"/>
              </a:rPr>
              <a:t>] (Bantu; East Africa; </a:t>
            </a:r>
            <a:r>
              <a:rPr lang="en-US" dirty="0" err="1">
                <a:latin typeface="Calibri" panose="020F0502020204030204" pitchFamily="34" charset="0"/>
                <a:ea typeface="Calibri" panose="020F0502020204030204" pitchFamily="34" charset="0"/>
                <a:cs typeface="Calibri" panose="020F0502020204030204" pitchFamily="34" charset="0"/>
              </a:rPr>
              <a:t>Mwamzandi</a:t>
            </a:r>
            <a:r>
              <a:rPr lang="en-US" dirty="0">
                <a:latin typeface="Calibri" panose="020F0502020204030204" pitchFamily="34" charset="0"/>
                <a:ea typeface="Calibri" panose="020F0502020204030204" pitchFamily="34" charset="0"/>
                <a:cs typeface="Calibri" panose="020F0502020204030204" pitchFamily="34" charset="0"/>
              </a:rPr>
              <a:t> 2017, </a:t>
            </a:r>
            <a:r>
              <a:rPr lang="en-US" dirty="0" err="1">
                <a:latin typeface="Calibri" panose="020F0502020204030204" pitchFamily="34" charset="0"/>
                <a:ea typeface="Calibri" panose="020F0502020204030204" pitchFamily="34" charset="0"/>
                <a:cs typeface="Calibri" panose="020F0502020204030204" pitchFamily="34" charset="0"/>
              </a:rPr>
              <a:t>Saloné</a:t>
            </a:r>
            <a:r>
              <a:rPr lang="en-US" dirty="0">
                <a:latin typeface="Calibri" panose="020F0502020204030204" pitchFamily="34" charset="0"/>
                <a:ea typeface="Calibri" panose="020F0502020204030204" pitchFamily="34" charset="0"/>
                <a:cs typeface="Calibri" panose="020F0502020204030204" pitchFamily="34" charset="0"/>
              </a:rPr>
              <a:t> 1983a, b</a:t>
            </a:r>
            <a:r>
              <a:rPr lang="en-CA" dirty="0">
                <a:latin typeface="Calibri" panose="020F0502020204030204" pitchFamily="34" charset="0"/>
                <a:ea typeface="Calibri" panose="020F0502020204030204" pitchFamily="34" charset="0"/>
                <a:cs typeface="Calibri" panose="020F0502020204030204" pitchFamily="34" charset="0"/>
              </a:rPr>
              <a:t>)</a:t>
            </a:r>
          </a:p>
          <a:p>
            <a:pPr marL="0" indent="0">
              <a:spcBef>
                <a:spcPts val="600"/>
              </a:spcBef>
              <a:buNone/>
            </a:pPr>
            <a:endParaRPr lang="en-CA" sz="24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b="1" i="1" dirty="0">
                <a:latin typeface="Calibri" panose="020F0502020204030204" pitchFamily="34" charset="0"/>
                <a:ea typeface="Calibri" panose="020F0502020204030204" pitchFamily="34" charset="0"/>
                <a:cs typeface="Calibri" panose="020F0502020204030204" pitchFamily="34" charset="0"/>
              </a:rPr>
              <a:t>Kama</a:t>
            </a:r>
            <a:r>
              <a:rPr lang="en-CA" sz="2400" b="1" dirty="0">
                <a:latin typeface="Calibri" panose="020F0502020204030204" pitchFamily="34" charset="0"/>
                <a:ea typeface="Calibri" panose="020F0502020204030204" pitchFamily="34" charset="0"/>
                <a:cs typeface="Calibri" panose="020F0502020204030204" pitchFamily="34" charset="0"/>
              </a:rPr>
              <a:t>	</a:t>
            </a:r>
            <a:r>
              <a:rPr lang="en-CA" sz="2400" dirty="0">
                <a:latin typeface="Calibri" panose="020F0502020204030204" pitchFamily="34" charset="0"/>
                <a:ea typeface="Calibri" panose="020F0502020204030204" pitchFamily="34" charset="0"/>
                <a:cs typeface="Calibri" panose="020F0502020204030204" pitchFamily="34" charset="0"/>
              </a:rPr>
              <a:t>Subordinating conjunction in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Used alone it usually indicates factual or generic conditions or reason.</a:t>
            </a: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Used in conjunction with verbal prefixes </a:t>
            </a:r>
            <a:r>
              <a:rPr lang="en-CA" sz="2400" i="1" dirty="0" err="1">
                <a:latin typeface="Calibri" panose="020F0502020204030204" pitchFamily="34" charset="0"/>
                <a:ea typeface="Calibri" panose="020F0502020204030204" pitchFamily="34" charset="0"/>
                <a:cs typeface="Calibri" panose="020F0502020204030204" pitchFamily="34" charset="0"/>
              </a:rPr>
              <a:t>kama</a:t>
            </a:r>
            <a:r>
              <a:rPr lang="en-CA" sz="2400" dirty="0">
                <a:latin typeface="Calibri" panose="020F0502020204030204" pitchFamily="34" charset="0"/>
                <a:ea typeface="Calibri" panose="020F0502020204030204" pitchFamily="34" charset="0"/>
                <a:cs typeface="Calibri" panose="020F0502020204030204" pitchFamily="34" charset="0"/>
              </a:rPr>
              <a:t> indicates which clause is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(subordinate) especially with </a:t>
            </a:r>
            <a:r>
              <a:rPr lang="en-CA" sz="2400" i="1" dirty="0" err="1">
                <a:latin typeface="Calibri" panose="020F0502020204030204" pitchFamily="34" charset="0"/>
                <a:ea typeface="Calibri" panose="020F0502020204030204" pitchFamily="34" charset="0"/>
                <a:cs typeface="Calibri" panose="020F0502020204030204" pitchFamily="34" charset="0"/>
              </a:rPr>
              <a:t>nge</a:t>
            </a:r>
            <a:r>
              <a:rPr lang="en-CA" sz="2400" i="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and </a:t>
            </a:r>
            <a:r>
              <a:rPr lang="en-CA" sz="2400" i="1" dirty="0" err="1">
                <a:latin typeface="Calibri" panose="020F0502020204030204" pitchFamily="34" charset="0"/>
                <a:ea typeface="Calibri" panose="020F0502020204030204" pitchFamily="34" charset="0"/>
                <a:cs typeface="Calibri" panose="020F0502020204030204" pitchFamily="34" charset="0"/>
              </a:rPr>
              <a:t>ngali</a:t>
            </a:r>
            <a:r>
              <a:rPr lang="en-CA" sz="2400" i="1" dirty="0">
                <a:latin typeface="Calibri" panose="020F0502020204030204" pitchFamily="34" charset="0"/>
                <a:ea typeface="Calibri" panose="020F0502020204030204" pitchFamily="34" charset="0"/>
                <a:cs typeface="Calibri" panose="020F0502020204030204" pitchFamily="34" charset="0"/>
              </a:rPr>
              <a:t>-</a:t>
            </a:r>
            <a:r>
              <a:rPr lang="en-CA" sz="2400" dirty="0">
                <a:latin typeface="Calibri" panose="020F0502020204030204" pitchFamily="34" charset="0"/>
                <a:ea typeface="Calibri" panose="020F0502020204030204" pitchFamily="34" charset="0"/>
                <a:cs typeface="Calibri" panose="020F0502020204030204" pitchFamily="34" charset="0"/>
              </a:rPr>
              <a:t> (which occur in both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and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and when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precedes </a:t>
            </a:r>
            <a:r>
              <a:rPr lang="en-CA" sz="2400" i="1" dirty="0">
                <a:latin typeface="Calibri" panose="020F0502020204030204" pitchFamily="34" charset="0"/>
                <a:ea typeface="Calibri" panose="020F0502020204030204" pitchFamily="34" charset="0"/>
                <a:cs typeface="Calibri" panose="020F0502020204030204" pitchFamily="34" charset="0"/>
              </a:rPr>
              <a:t>p</a:t>
            </a:r>
            <a:r>
              <a:rPr lang="en-CA"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24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1" dirty="0">
                <a:latin typeface="Calibri" panose="020F0502020204030204" pitchFamily="34" charset="0"/>
                <a:ea typeface="Calibri" panose="020F0502020204030204" pitchFamily="34" charset="0"/>
                <a:cs typeface="Calibri" panose="020F0502020204030204" pitchFamily="34" charset="0"/>
              </a:rPr>
              <a:t>Kama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kengele</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i-na-lia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basi</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saa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sita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kama</a:t>
            </a:r>
            <a:r>
              <a:rPr lang="en-AU" sz="2200" dirty="0">
                <a:latin typeface="Calibri" panose="020F0502020204030204" pitchFamily="34" charset="0"/>
                <a:ea typeface="Calibri" panose="020F0502020204030204" pitchFamily="34" charset="0"/>
                <a:cs typeface="Calibri" panose="020F0502020204030204" pitchFamily="34" charset="0"/>
              </a:rPr>
              <a:t>	    9bell		</a:t>
            </a:r>
            <a:r>
              <a:rPr lang="en-AU" sz="2200" cap="small" dirty="0">
                <a:latin typeface="Calibri" panose="020F0502020204030204" pitchFamily="34" charset="0"/>
                <a:ea typeface="Calibri" panose="020F0502020204030204" pitchFamily="34" charset="0"/>
                <a:cs typeface="Calibri" panose="020F0502020204030204" pitchFamily="34" charset="0"/>
              </a:rPr>
              <a:t>cl9-pres-</a:t>
            </a:r>
            <a:r>
              <a:rPr lang="en-AU" sz="2200" dirty="0">
                <a:latin typeface="Calibri" panose="020F0502020204030204" pitchFamily="34" charset="0"/>
                <a:ea typeface="Calibri" panose="020F0502020204030204" pitchFamily="34" charset="0"/>
                <a:cs typeface="Calibri" panose="020F0502020204030204" pitchFamily="34" charset="0"/>
              </a:rPr>
              <a:t>cry	 then	</a:t>
            </a:r>
            <a:r>
              <a:rPr lang="en-AU" sz="2200" cap="small" dirty="0">
                <a:latin typeface="Calibri" panose="020F0502020204030204" pitchFamily="34" charset="0"/>
                <a:ea typeface="Calibri" panose="020F0502020204030204" pitchFamily="34" charset="0"/>
                <a:cs typeface="Calibri" panose="020F0502020204030204" pitchFamily="34" charset="0"/>
              </a:rPr>
              <a:t>cop  </a:t>
            </a:r>
            <a:r>
              <a:rPr lang="en-AU" sz="2200" dirty="0">
                <a:latin typeface="Calibri" panose="020F0502020204030204" pitchFamily="34" charset="0"/>
                <a:ea typeface="Calibri" panose="020F0502020204030204" pitchFamily="34" charset="0"/>
                <a:cs typeface="Calibri" panose="020F0502020204030204" pitchFamily="34" charset="0"/>
              </a:rPr>
              <a:t>hour  six</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the bell is ringing, then it’s 12 o’clock.’ (</a:t>
            </a:r>
            <a:r>
              <a:rPr lang="en-US" sz="2400" dirty="0" err="1">
                <a:latin typeface="Calibri" panose="020F0502020204030204" pitchFamily="34" charset="0"/>
                <a:ea typeface="Calibri" panose="020F0502020204030204" pitchFamily="34" charset="0"/>
                <a:cs typeface="Calibri" panose="020F0502020204030204" pitchFamily="34" charset="0"/>
              </a:rPr>
              <a:t>Saloné</a:t>
            </a:r>
            <a:r>
              <a:rPr lang="en-US" sz="2400" dirty="0">
                <a:latin typeface="Calibri" panose="020F0502020204030204" pitchFamily="34" charset="0"/>
                <a:ea typeface="Calibri" panose="020F0502020204030204" pitchFamily="34" charset="0"/>
                <a:cs typeface="Calibri" panose="020F0502020204030204" pitchFamily="34" charset="0"/>
              </a:rPr>
              <a:t> 1983b: 23) [factual / generic]</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endParaRPr lang="en-CA"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2400" dirty="0">
                <a:latin typeface="Calibri" panose="020F0502020204030204" pitchFamily="34" charset="0"/>
                <a:ea typeface="Calibri" panose="020F0502020204030204" pitchFamily="34" charset="0"/>
                <a:cs typeface="Calibri" panose="020F0502020204030204" pitchFamily="34" charset="0"/>
              </a:rPr>
              <a:t>When </a:t>
            </a:r>
            <a:r>
              <a:rPr lang="en-CA" sz="2400" i="1" dirty="0" err="1">
                <a:latin typeface="Calibri" panose="020F0502020204030204" pitchFamily="34" charset="0"/>
                <a:ea typeface="Calibri" panose="020F0502020204030204" pitchFamily="34" charset="0"/>
                <a:cs typeface="Calibri" panose="020F0502020204030204" pitchFamily="34" charset="0"/>
              </a:rPr>
              <a:t>kama</a:t>
            </a:r>
            <a:r>
              <a:rPr lang="en-CA" sz="2400" dirty="0">
                <a:latin typeface="Calibri" panose="020F0502020204030204" pitchFamily="34" charset="0"/>
                <a:ea typeface="Calibri" panose="020F0502020204030204" pitchFamily="34" charset="0"/>
                <a:cs typeface="Calibri" panose="020F0502020204030204" pitchFamily="34" charset="0"/>
              </a:rPr>
              <a:t> co-occurs with </a:t>
            </a:r>
            <a:r>
              <a:rPr lang="en-CA" sz="2400" i="1" dirty="0">
                <a:latin typeface="Calibri" panose="020F0502020204030204" pitchFamily="34" charset="0"/>
                <a:ea typeface="Calibri" panose="020F0502020204030204" pitchFamily="34" charset="0"/>
                <a:cs typeface="Calibri" panose="020F0502020204030204" pitchFamily="34" charset="0"/>
              </a:rPr>
              <a:t>ki-</a:t>
            </a:r>
            <a:r>
              <a:rPr lang="en-CA" sz="2400" dirty="0">
                <a:latin typeface="Calibri" panose="020F0502020204030204" pitchFamily="34" charset="0"/>
                <a:ea typeface="Calibri" panose="020F0502020204030204" pitchFamily="34" charset="0"/>
                <a:cs typeface="Calibri" panose="020F0502020204030204" pitchFamily="34" charset="0"/>
              </a:rPr>
              <a:t>, only a conditional interpretation is possible.</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24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b="1" dirty="0">
                <a:latin typeface="Calibri" panose="020F0502020204030204" pitchFamily="34" charset="0"/>
                <a:ea typeface="Calibri" panose="020F0502020204030204" pitchFamily="34" charset="0"/>
                <a:cs typeface="Calibri" panose="020F0502020204030204" pitchFamily="34" charset="0"/>
              </a:rPr>
              <a:t>Kama</a:t>
            </a:r>
            <a:r>
              <a:rPr lang="en-AU" sz="2400" dirty="0">
                <a:latin typeface="Calibri" panose="020F0502020204030204" pitchFamily="34" charset="0"/>
                <a:ea typeface="Calibri" panose="020F0502020204030204" pitchFamily="34" charset="0"/>
                <a:cs typeface="Calibri" panose="020F0502020204030204" pitchFamily="34" charset="0"/>
              </a:rPr>
              <a:t>	Maria	a-</a:t>
            </a:r>
            <a:r>
              <a:rPr lang="en-AU" sz="2400" b="1" dirty="0">
                <a:latin typeface="Calibri" panose="020F0502020204030204" pitchFamily="34" charset="0"/>
                <a:ea typeface="Calibri" panose="020F0502020204030204" pitchFamily="34" charset="0"/>
                <a:cs typeface="Calibri" panose="020F0502020204030204" pitchFamily="34" charset="0"/>
              </a:rPr>
              <a:t>ki</a:t>
            </a: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ja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ni</a:t>
            </a:r>
            <a:r>
              <a:rPr lang="en-AU" sz="2400" dirty="0">
                <a:latin typeface="Calibri" panose="020F0502020204030204" pitchFamily="34" charset="0"/>
                <a:ea typeface="Calibri" panose="020F0502020204030204" pitchFamily="34" charset="0"/>
                <a:cs typeface="Calibri" panose="020F0502020204030204" pitchFamily="34" charset="0"/>
              </a:rPr>
              <a:t>-ta-mw-</a:t>
            </a:r>
            <a:r>
              <a:rPr lang="en-AU" sz="2400" dirty="0" err="1">
                <a:latin typeface="Calibri" panose="020F0502020204030204" pitchFamily="34" charset="0"/>
                <a:ea typeface="Calibri" panose="020F0502020204030204" pitchFamily="34" charset="0"/>
                <a:cs typeface="Calibri" panose="020F0502020204030204" pitchFamily="34" charset="0"/>
              </a:rPr>
              <a:t>ona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kama</a:t>
            </a:r>
            <a:r>
              <a:rPr lang="en-AU" sz="2200" dirty="0">
                <a:latin typeface="Calibri" panose="020F0502020204030204" pitchFamily="34" charset="0"/>
                <a:ea typeface="Calibri" panose="020F0502020204030204" pitchFamily="34" charset="0"/>
                <a:cs typeface="Calibri" panose="020F0502020204030204" pitchFamily="34" charset="0"/>
              </a:rPr>
              <a:t>	Maria	</a:t>
            </a:r>
            <a:r>
              <a:rPr lang="en-AU" sz="2200" cap="small" dirty="0">
                <a:latin typeface="Calibri" panose="020F0502020204030204" pitchFamily="34" charset="0"/>
                <a:ea typeface="Calibri" panose="020F0502020204030204" pitchFamily="34" charset="0"/>
                <a:cs typeface="Calibri" panose="020F0502020204030204" pitchFamily="34" charset="0"/>
              </a:rPr>
              <a:t>3sg-</a:t>
            </a:r>
            <a:r>
              <a:rPr lang="en-AU" sz="2200" b="1" cap="small" dirty="0">
                <a:latin typeface="Calibri" panose="020F0502020204030204" pitchFamily="34" charset="0"/>
                <a:ea typeface="Calibri" panose="020F0502020204030204" pitchFamily="34" charset="0"/>
                <a:cs typeface="Calibri" panose="020F0502020204030204" pitchFamily="34" charset="0"/>
              </a:rPr>
              <a:t>ki</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dirty="0">
                <a:latin typeface="Calibri" panose="020F0502020204030204" pitchFamily="34" charset="0"/>
                <a:ea typeface="Calibri" panose="020F0502020204030204" pitchFamily="34" charset="0"/>
                <a:cs typeface="Calibri" panose="020F0502020204030204" pitchFamily="34" charset="0"/>
              </a:rPr>
              <a:t>come	 </a:t>
            </a:r>
            <a:r>
              <a:rPr lang="en-AU" sz="2200" cap="small" dirty="0">
                <a:latin typeface="Calibri" panose="020F0502020204030204" pitchFamily="34" charset="0"/>
                <a:ea typeface="Calibri" panose="020F0502020204030204" pitchFamily="34" charset="0"/>
                <a:cs typeface="Calibri" panose="020F0502020204030204" pitchFamily="34" charset="0"/>
              </a:rPr>
              <a:t>1sg-fut-3sg</a:t>
            </a:r>
            <a:r>
              <a:rPr lang="en-AU" sz="2200" dirty="0">
                <a:latin typeface="Calibri" panose="020F0502020204030204" pitchFamily="34" charset="0"/>
                <a:ea typeface="Calibri" panose="020F0502020204030204" pitchFamily="34" charset="0"/>
                <a:cs typeface="Calibri" panose="020F0502020204030204" pitchFamily="34" charset="0"/>
              </a:rPr>
              <a:t>-see</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(*When) Maria comes, I will see her.’ (</a:t>
            </a:r>
            <a:r>
              <a:rPr lang="en-US" sz="2400" dirty="0">
                <a:latin typeface="Calibri" panose="020F0502020204030204" pitchFamily="34" charset="0"/>
                <a:ea typeface="Calibri" panose="020F0502020204030204" pitchFamily="34" charset="0"/>
                <a:cs typeface="Calibri" panose="020F0502020204030204" pitchFamily="34" charset="0"/>
              </a:rPr>
              <a:t>based on </a:t>
            </a:r>
            <a:r>
              <a:rPr lang="en-US" sz="2400" dirty="0" err="1">
                <a:latin typeface="Calibri" panose="020F0502020204030204" pitchFamily="34" charset="0"/>
                <a:ea typeface="Calibri" panose="020F0502020204030204" pitchFamily="34" charset="0"/>
                <a:cs typeface="Calibri" panose="020F0502020204030204" pitchFamily="34" charset="0"/>
              </a:rPr>
              <a:t>Saloné</a:t>
            </a:r>
            <a:r>
              <a:rPr lang="en-US" sz="2400" dirty="0">
                <a:latin typeface="Calibri" panose="020F0502020204030204" pitchFamily="34" charset="0"/>
                <a:ea typeface="Calibri" panose="020F0502020204030204" pitchFamily="34" charset="0"/>
                <a:cs typeface="Calibri" panose="020F0502020204030204" pitchFamily="34" charset="0"/>
              </a:rPr>
              <a:t> 1983b: 23)</a:t>
            </a: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230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E3A7B-75AF-2111-63A8-8B82FB18B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4BC6B3-D298-710A-CA03-AB79F48A826A}"/>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pic>
        <p:nvPicPr>
          <p:cNvPr id="5" name="Picture 4">
            <a:extLst>
              <a:ext uri="{FF2B5EF4-FFF2-40B4-BE49-F238E27FC236}">
                <a16:creationId xmlns:a16="http://schemas.microsoft.com/office/drawing/2014/main" id="{695C123F-AE30-3FD6-5925-573694BC71BC}"/>
              </a:ext>
            </a:extLst>
          </p:cNvPr>
          <p:cNvPicPr>
            <a:picLocks noChangeAspect="1"/>
          </p:cNvPicPr>
          <p:nvPr/>
        </p:nvPicPr>
        <p:blipFill>
          <a:blip r:embed="rId3"/>
          <a:stretch>
            <a:fillRect/>
          </a:stretch>
        </p:blipFill>
        <p:spPr>
          <a:xfrm>
            <a:off x="496202" y="1573161"/>
            <a:ext cx="11273394" cy="4168877"/>
          </a:xfrm>
          <a:prstGeom prst="rect">
            <a:avLst/>
          </a:prstGeom>
        </p:spPr>
      </p:pic>
      <p:sp>
        <p:nvSpPr>
          <p:cNvPr id="3" name="Content Placeholder 2">
            <a:extLst>
              <a:ext uri="{FF2B5EF4-FFF2-40B4-BE49-F238E27FC236}">
                <a16:creationId xmlns:a16="http://schemas.microsoft.com/office/drawing/2014/main" id="{67C2657B-A7B4-7A18-660E-C5B9305A930A}"/>
              </a:ext>
            </a:extLst>
          </p:cNvPr>
          <p:cNvSpPr>
            <a:spLocks noGrp="1"/>
          </p:cNvSpPr>
          <p:nvPr>
            <p:ph idx="1"/>
          </p:nvPr>
        </p:nvSpPr>
        <p:spPr>
          <a:xfrm>
            <a:off x="7905135" y="1238866"/>
            <a:ext cx="3706762" cy="2654708"/>
          </a:xfrm>
        </p:spPr>
        <p:txBody>
          <a:bodyPr>
            <a:normAutofit/>
          </a:bodyPr>
          <a:lstStyle/>
          <a:p>
            <a:pPr marL="0" indent="0">
              <a:buNone/>
            </a:pPr>
            <a:r>
              <a:rPr lang="en-CA" sz="2600" dirty="0">
                <a:solidFill>
                  <a:schemeClr val="accent6">
                    <a:lumMod val="75000"/>
                  </a:schemeClr>
                </a:solidFill>
                <a:latin typeface="Calibri" panose="020F0502020204030204" pitchFamily="34" charset="0"/>
                <a:ea typeface="Calibri" panose="020F0502020204030204" pitchFamily="34" charset="0"/>
                <a:cs typeface="Calibri" panose="020F0502020204030204" pitchFamily="34" charset="0"/>
              </a:rPr>
              <a:t>Numbered connecting lines indicate synchronic polyfunctionality or diachronic change of an expression in at least one language.</a:t>
            </a:r>
          </a:p>
        </p:txBody>
      </p:sp>
    </p:spTree>
    <p:extLst>
      <p:ext uri="{BB962C8B-B14F-4D97-AF65-F5344CB8AC3E}">
        <p14:creationId xmlns:p14="http://schemas.microsoft.com/office/powerpoint/2010/main" val="4854528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0C450-2002-FEC0-9241-5D42FB0F3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05B942-4F49-BBB3-1503-B388B185032A}"/>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Swahili</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err="1">
                <a:latin typeface="Calibri" panose="020F0502020204030204" pitchFamily="34" charset="0"/>
                <a:ea typeface="Calibri" panose="020F0502020204030204" pitchFamily="34" charset="0"/>
                <a:cs typeface="Calibri" panose="020F0502020204030204" pitchFamily="34" charset="0"/>
              </a:rPr>
              <a:t>swa</a:t>
            </a:r>
            <a:r>
              <a:rPr lang="en-US" sz="2800" dirty="0">
                <a:latin typeface="Calibri" panose="020F0502020204030204" pitchFamily="34" charset="0"/>
                <a:ea typeface="Calibri" panose="020F0502020204030204" pitchFamily="34" charset="0"/>
                <a:cs typeface="Calibri" panose="020F0502020204030204" pitchFamily="34" charset="0"/>
              </a:rPr>
              <a:t>] (Bantu; East Africa)</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D374839-2A33-707D-ECBA-CA0C7CBA1533}"/>
              </a:ext>
            </a:extLst>
          </p:cNvPr>
          <p:cNvSpPr>
            <a:spLocks noGrp="1"/>
          </p:cNvSpPr>
          <p:nvPr>
            <p:ph idx="1"/>
          </p:nvPr>
        </p:nvSpPr>
        <p:spPr>
          <a:xfrm>
            <a:off x="696686" y="1209369"/>
            <a:ext cx="10657113" cy="5528888"/>
          </a:xfrm>
        </p:spPr>
        <p:txBody>
          <a:bodyPr>
            <a:normAutofit/>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a:t>
            </a:r>
            <a:r>
              <a:rPr lang="en-CA" b="1" i="1" dirty="0">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00B0F0"/>
                </a:solidFill>
                <a:latin typeface="Charis SIL" panose="02000500060000020004" pitchFamily="2" charset="0"/>
                <a:ea typeface="Charis SIL" panose="02000500060000020004" pitchFamily="2" charset="0"/>
                <a:cs typeface="Charis SIL" panose="02000500060000020004" pitchFamily="2" charset="0"/>
              </a:rPr>
              <a:t>ikiwa</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i="1" dirty="0">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b="1" i="1" dirty="0">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92D050"/>
                </a:solidFill>
                <a:latin typeface="Charis SIL" panose="02000500060000020004" pitchFamily="2" charset="0"/>
                <a:ea typeface="Charis SIL" panose="02000500060000020004" pitchFamily="2" charset="0"/>
                <a:cs typeface="Charis SIL" panose="02000500060000020004" pitchFamily="2" charset="0"/>
              </a:rPr>
              <a:t>kama</a:t>
            </a:r>
            <a:r>
              <a:rPr lang="en-CA" b="1" i="1" dirty="0">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nge</a:t>
            </a:r>
            <a:r>
              <a:rPr lang="en-CA"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 	         Hypothetical</a:t>
            </a: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					  (likely/neutral)	            (unlikely)</a:t>
            </a:r>
          </a:p>
          <a:p>
            <a:pPr marL="0" indent="0">
              <a:spcBef>
                <a:spcPts val="0"/>
              </a:spcBef>
              <a:buNone/>
            </a:pP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‘whenever’	          ‘when’		</a:t>
            </a:r>
            <a:r>
              <a:rPr lang="en-CA" b="1"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7030A0"/>
                </a:solidFill>
                <a:latin typeface="Charis SIL" panose="02000500060000020004" pitchFamily="2" charset="0"/>
                <a:ea typeface="Charis SIL" panose="02000500060000020004" pitchFamily="2" charset="0"/>
                <a:cs typeface="Charis SIL" panose="02000500060000020004" pitchFamily="2" charset="0"/>
              </a:rPr>
              <a:t>ki-  </a:t>
            </a: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r>
              <a:rPr lang="en-CA" sz="2600" dirty="0">
                <a:latin typeface="Calibri" panose="020F0502020204030204" pitchFamily="34" charset="0"/>
                <a:ea typeface="Calibri" panose="020F0502020204030204" pitchFamily="34" charset="0"/>
                <a:cs typeface="Calibri" panose="020F0502020204030204" pitchFamily="34" charset="0"/>
              </a:rPr>
              <a:t>  (any time)	     (specific time)</a:t>
            </a:r>
          </a:p>
          <a:p>
            <a:pPr marL="0" indent="0">
              <a:spcBef>
                <a:spcPts val="0"/>
              </a:spcBef>
              <a:buNone/>
            </a:pPr>
            <a:r>
              <a:rPr lang="en-CA" i="1" dirty="0">
                <a:latin typeface="Charis SIL" panose="02000500060000020004" pitchFamily="2" charset="0"/>
                <a:ea typeface="Charis SIL" panose="02000500060000020004" pitchFamily="2" charset="0"/>
                <a:cs typeface="Charis SIL" panose="02000500060000020004" pitchFamily="2" charset="0"/>
              </a:rPr>
              <a:t>									    </a:t>
            </a:r>
            <a:r>
              <a:rPr lang="en-CA"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ngali</a:t>
            </a:r>
            <a:r>
              <a:rPr lang="en-CA"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p>
          <a:p>
            <a:pPr marL="0" indent="0">
              <a:spcBef>
                <a:spcPts val="0"/>
              </a:spcBef>
              <a:buNone/>
            </a:pPr>
            <a:endParaRPr lang="en-CA" dirty="0">
              <a:solidFill>
                <a:srgbClr val="FFC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‘while’ </a:t>
            </a:r>
            <a:r>
              <a:rPr lang="en-CA" sz="2600" dirty="0">
                <a:latin typeface="Calibri" panose="020F0502020204030204" pitchFamily="34" charset="0"/>
                <a:ea typeface="Calibri" panose="020F0502020204030204" pitchFamily="34" charset="0"/>
                <a:cs typeface="Calibri" panose="020F0502020204030204" pitchFamily="34" charset="0"/>
              </a:rPr>
              <a:t>(simultaneous time)</a:t>
            </a:r>
            <a:endParaRPr lang="en-CA" dirty="0">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7317EF84-5352-3F55-677D-BE10B660EAF0}"/>
              </a:ext>
            </a:extLst>
          </p:cNvPr>
          <p:cNvCxnSpPr/>
          <p:nvPr/>
        </p:nvCxnSpPr>
        <p:spPr>
          <a:xfrm>
            <a:off x="1585796" y="2024736"/>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26C95706-C35D-B979-EB99-C375461B7851}"/>
              </a:ext>
            </a:extLst>
          </p:cNvPr>
          <p:cNvCxnSpPr>
            <a:cxnSpLocks/>
          </p:cNvCxnSpPr>
          <p:nvPr/>
        </p:nvCxnSpPr>
        <p:spPr>
          <a:xfrm>
            <a:off x="9621593" y="3898836"/>
            <a:ext cx="0" cy="792909"/>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1AFD1676-8754-46B5-C79E-77628396C153}"/>
              </a:ext>
            </a:extLst>
          </p:cNvPr>
          <p:cNvCxnSpPr>
            <a:cxnSpLocks/>
          </p:cNvCxnSpPr>
          <p:nvPr/>
        </p:nvCxnSpPr>
        <p:spPr>
          <a:xfrm flipH="1" flipV="1">
            <a:off x="2239293" y="3371749"/>
            <a:ext cx="906678" cy="983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461468C3-7648-FFB4-2EF9-0FFD48D3509E}"/>
              </a:ext>
            </a:extLst>
          </p:cNvPr>
          <p:cNvSpPr/>
          <p:nvPr/>
        </p:nvSpPr>
        <p:spPr>
          <a:xfrm>
            <a:off x="696686" y="1387753"/>
            <a:ext cx="7171232" cy="5263418"/>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rgbClr val="7030A0"/>
              </a:solidFill>
            </a:endParaRPr>
          </a:p>
        </p:txBody>
      </p:sp>
      <p:cxnSp>
        <p:nvCxnSpPr>
          <p:cNvPr id="14" name="Straight Connector 13">
            <a:extLst>
              <a:ext uri="{FF2B5EF4-FFF2-40B4-BE49-F238E27FC236}">
                <a16:creationId xmlns:a16="http://schemas.microsoft.com/office/drawing/2014/main" id="{F4EAF014-5CB3-D608-D688-FF847FF5666F}"/>
              </a:ext>
            </a:extLst>
          </p:cNvPr>
          <p:cNvCxnSpPr>
            <a:cxnSpLocks/>
          </p:cNvCxnSpPr>
          <p:nvPr/>
        </p:nvCxnSpPr>
        <p:spPr>
          <a:xfrm flipH="1" flipV="1">
            <a:off x="4626430" y="3371749"/>
            <a:ext cx="968833" cy="983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8" name="Rectangle: Rounded Corners 17">
            <a:extLst>
              <a:ext uri="{FF2B5EF4-FFF2-40B4-BE49-F238E27FC236}">
                <a16:creationId xmlns:a16="http://schemas.microsoft.com/office/drawing/2014/main" id="{66978B48-26E6-18A7-AE3C-40B9C7DB6449}"/>
              </a:ext>
            </a:extLst>
          </p:cNvPr>
          <p:cNvSpPr/>
          <p:nvPr/>
        </p:nvSpPr>
        <p:spPr>
          <a:xfrm>
            <a:off x="8142514" y="1890245"/>
            <a:ext cx="3211285" cy="4286718"/>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20" name="Straight Connector 19">
            <a:extLst>
              <a:ext uri="{FF2B5EF4-FFF2-40B4-BE49-F238E27FC236}">
                <a16:creationId xmlns:a16="http://schemas.microsoft.com/office/drawing/2014/main" id="{9EDCF325-DB46-95DC-0A7B-565B45F96234}"/>
              </a:ext>
            </a:extLst>
          </p:cNvPr>
          <p:cNvCxnSpPr/>
          <p:nvPr/>
        </p:nvCxnSpPr>
        <p:spPr>
          <a:xfrm>
            <a:off x="1585792" y="3526970"/>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C9E10021-6DCA-D89E-1A23-C62D198FC872}"/>
              </a:ext>
            </a:extLst>
          </p:cNvPr>
          <p:cNvCxnSpPr/>
          <p:nvPr/>
        </p:nvCxnSpPr>
        <p:spPr>
          <a:xfrm>
            <a:off x="3893561" y="3537850"/>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2" name="Rectangle: Rounded Corners 21">
            <a:extLst>
              <a:ext uri="{FF2B5EF4-FFF2-40B4-BE49-F238E27FC236}">
                <a16:creationId xmlns:a16="http://schemas.microsoft.com/office/drawing/2014/main" id="{D30FC254-E93D-8329-BD66-791114E84BBB}"/>
              </a:ext>
            </a:extLst>
          </p:cNvPr>
          <p:cNvSpPr/>
          <p:nvPr/>
        </p:nvSpPr>
        <p:spPr>
          <a:xfrm>
            <a:off x="8294914" y="4310743"/>
            <a:ext cx="3485879" cy="2002971"/>
          </a:xfrm>
          <a:prstGeom prst="roundRect">
            <a:avLst/>
          </a:prstGeom>
          <a:noFill/>
          <a:ln w="57150">
            <a:solidFill>
              <a:srgbClr val="FFC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sp>
        <p:nvSpPr>
          <p:cNvPr id="23" name="Rectangle: Rounded Corners 22">
            <a:extLst>
              <a:ext uri="{FF2B5EF4-FFF2-40B4-BE49-F238E27FC236}">
                <a16:creationId xmlns:a16="http://schemas.microsoft.com/office/drawing/2014/main" id="{468F87D0-D062-3724-3A7F-944F52BBFD7F}"/>
              </a:ext>
            </a:extLst>
          </p:cNvPr>
          <p:cNvSpPr/>
          <p:nvPr/>
        </p:nvSpPr>
        <p:spPr>
          <a:xfrm>
            <a:off x="566060" y="1186545"/>
            <a:ext cx="7149457" cy="3124198"/>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sp>
        <p:nvSpPr>
          <p:cNvPr id="24" name="Rectangle: Rounded Corners 23">
            <a:extLst>
              <a:ext uri="{FF2B5EF4-FFF2-40B4-BE49-F238E27FC236}">
                <a16:creationId xmlns:a16="http://schemas.microsoft.com/office/drawing/2014/main" id="{590AC1C7-028B-D704-D304-ABE065439A3E}"/>
              </a:ext>
            </a:extLst>
          </p:cNvPr>
          <p:cNvSpPr/>
          <p:nvPr/>
        </p:nvSpPr>
        <p:spPr>
          <a:xfrm>
            <a:off x="925291" y="1578428"/>
            <a:ext cx="2220677" cy="2398004"/>
          </a:xfrm>
          <a:prstGeom prst="roundRect">
            <a:avLst/>
          </a:prstGeom>
          <a:noFill/>
          <a:ln w="57150">
            <a:solidFill>
              <a:srgbClr val="92D05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cxnSp>
        <p:nvCxnSpPr>
          <p:cNvPr id="25" name="Straight Connector 24">
            <a:extLst>
              <a:ext uri="{FF2B5EF4-FFF2-40B4-BE49-F238E27FC236}">
                <a16:creationId xmlns:a16="http://schemas.microsoft.com/office/drawing/2014/main" id="{E9F7E3A8-29FD-5D1C-47D4-6B51F56C82BB}"/>
              </a:ext>
            </a:extLst>
          </p:cNvPr>
          <p:cNvCxnSpPr>
            <a:cxnSpLocks/>
          </p:cNvCxnSpPr>
          <p:nvPr/>
        </p:nvCxnSpPr>
        <p:spPr>
          <a:xfrm flipH="1">
            <a:off x="2373086" y="4851156"/>
            <a:ext cx="1023266"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4" name="Straight Connector 3">
            <a:extLst>
              <a:ext uri="{FF2B5EF4-FFF2-40B4-BE49-F238E27FC236}">
                <a16:creationId xmlns:a16="http://schemas.microsoft.com/office/drawing/2014/main" id="{B5EBA0DF-0658-B103-E9D1-73A741FDB31A}"/>
              </a:ext>
            </a:extLst>
          </p:cNvPr>
          <p:cNvCxnSpPr>
            <a:cxnSpLocks/>
          </p:cNvCxnSpPr>
          <p:nvPr/>
        </p:nvCxnSpPr>
        <p:spPr>
          <a:xfrm>
            <a:off x="3893559" y="5421076"/>
            <a:ext cx="2" cy="75588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89673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AEF77-08C3-956B-011C-B3C8BDB71CA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88084B-B229-200B-9B8D-AA8831A39E2D}"/>
              </a:ext>
            </a:extLst>
          </p:cNvPr>
          <p:cNvSpPr>
            <a:spLocks noGrp="1"/>
          </p:cNvSpPr>
          <p:nvPr>
            <p:ph idx="1"/>
          </p:nvPr>
        </p:nvSpPr>
        <p:spPr>
          <a:xfrm>
            <a:off x="544286" y="432618"/>
            <a:ext cx="11190514" cy="6425382"/>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Is ‘conditional’ a cross-linguistic generic category?</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Cross-linguistic generic categories need not be instantiated in every language, but are widely attested, notionally coherent semantic categories, such as TAME categories. As such, they can be viewed as “natural kinds”.</a:t>
            </a: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Variation in the expression of conditionality suggests that ‘conditional’ might be better understood as one among a few related cross-linguistic comparative concepts.</a:t>
            </a:r>
          </a:p>
          <a:p>
            <a:pPr marL="0" indent="0">
              <a:spcBef>
                <a:spcPts val="1800"/>
              </a:spcBef>
              <a:buNone/>
            </a:pPr>
            <a:r>
              <a:rPr lang="en" sz="2400" dirty="0">
                <a:solidFill>
                  <a:schemeClr val="dk1"/>
                </a:solidFill>
                <a:latin typeface="Calibri" panose="020F0502020204030204" pitchFamily="34" charset="0"/>
                <a:ea typeface="Calibri" panose="020F0502020204030204" pitchFamily="34" charset="0"/>
                <a:cs typeface="Calibri" panose="020F0502020204030204" pitchFamily="34" charset="0"/>
              </a:rPr>
              <a:t>Comparative concepts:</a:t>
            </a:r>
          </a:p>
          <a:p>
            <a:pPr>
              <a:spcBef>
                <a:spcPts val="600"/>
              </a:spcBef>
            </a:pPr>
            <a:r>
              <a:rPr lang="en" sz="2400" dirty="0">
                <a:solidFill>
                  <a:schemeClr val="dk1"/>
                </a:solidFill>
                <a:latin typeface="Calibri" panose="020F0502020204030204" pitchFamily="34" charset="0"/>
                <a:ea typeface="Calibri" panose="020F0502020204030204" pitchFamily="34" charset="0"/>
                <a:cs typeface="Calibri" panose="020F0502020204030204" pitchFamily="34" charset="0"/>
              </a:rPr>
              <a:t>are “concepts specifically designed for the purpose of comparison that are independent of descriptive categories.” (Haspelmath 2010: 664)</a:t>
            </a:r>
          </a:p>
          <a:p>
            <a:pPr>
              <a:spcBef>
                <a:spcPts val="600"/>
              </a:spcBef>
            </a:pPr>
            <a:r>
              <a:rPr lang="en" sz="2400" dirty="0">
                <a:solidFill>
                  <a:schemeClr val="dk1"/>
                </a:solidFill>
                <a:latin typeface="Calibri" panose="020F0502020204030204" pitchFamily="34" charset="0"/>
                <a:ea typeface="Calibri" panose="020F0502020204030204" pitchFamily="34" charset="0"/>
                <a:cs typeface="Calibri" panose="020F0502020204030204" pitchFamily="34" charset="0"/>
              </a:rPr>
              <a:t>“cannot be right or wrong. They can only be more or less well suited to the task of permitting crosslinguistic comparison.” (Haspelmath 2010: 665)</a:t>
            </a:r>
          </a:p>
          <a:p>
            <a:pPr>
              <a:spcBef>
                <a:spcPts val="600"/>
              </a:spcBef>
            </a:pPr>
            <a:r>
              <a:rPr lang="en" sz="2400" dirty="0">
                <a:solidFill>
                  <a:schemeClr val="dk1"/>
                </a:solidFill>
                <a:latin typeface="Calibri" panose="020F0502020204030204" pitchFamily="34" charset="0"/>
                <a:ea typeface="Calibri" panose="020F0502020204030204" pitchFamily="34" charset="0"/>
                <a:cs typeface="Calibri" panose="020F0502020204030204" pitchFamily="34" charset="0"/>
              </a:rPr>
              <a:t>“are not natural kinds, because they do not recur across languages with identical properties.” (Haspelmath 2018: 109)</a:t>
            </a:r>
            <a:endParaRPr lang="en-AU"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87738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FF76B-03B4-7BA2-9CB4-1886F05D1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CFA85-95BF-B3E5-7DB0-D742F4DBAD1D}"/>
              </a:ext>
            </a:extLst>
          </p:cNvPr>
          <p:cNvSpPr>
            <a:spLocks noGrp="1"/>
          </p:cNvSpPr>
          <p:nvPr>
            <p:ph type="title"/>
          </p:nvPr>
        </p:nvSpPr>
        <p:spPr>
          <a:xfrm>
            <a:off x="838200" y="365125"/>
            <a:ext cx="10515600" cy="627933"/>
          </a:xfrm>
        </p:spPr>
        <p:txBody>
          <a:bodyPr>
            <a:normAutofit/>
          </a:bodyPr>
          <a:lstStyle/>
          <a:p>
            <a:r>
              <a:rPr lang="en-US" sz="3600" b="1" dirty="0">
                <a:latin typeface="Calibri" panose="020F0502020204030204" pitchFamily="34" charset="0"/>
                <a:ea typeface="Calibri" panose="020F0502020204030204" pitchFamily="34" charset="0"/>
                <a:cs typeface="Calibri" panose="020F0502020204030204" pitchFamily="34" charset="0"/>
              </a:rPr>
              <a:t>Conditional template</a:t>
            </a:r>
            <a:endParaRPr lang="en-CA" sz="36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6808B6A-1688-4E05-A15E-A1C5DE039AAD}"/>
              </a:ext>
            </a:extLst>
          </p:cNvPr>
          <p:cNvSpPr>
            <a:spLocks noGrp="1"/>
          </p:cNvSpPr>
          <p:nvPr>
            <p:ph idx="1"/>
          </p:nvPr>
        </p:nvSpPr>
        <p:spPr>
          <a:xfrm>
            <a:off x="838200" y="1209369"/>
            <a:ext cx="10515600" cy="4967594"/>
          </a:xfrm>
        </p:spPr>
        <p:txBody>
          <a:bodyPr>
            <a:normAutofit/>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Marked in </a:t>
            </a:r>
            <a:r>
              <a:rPr lang="en-CA" i="1" dirty="0">
                <a:solidFill>
                  <a:srgbClr val="7030A0"/>
                </a:solidFill>
                <a:latin typeface="Charis SIL" panose="02000500060000020004" pitchFamily="2" charset="0"/>
                <a:ea typeface="Charis SIL" panose="02000500060000020004" pitchFamily="2" charset="0"/>
                <a:cs typeface="Charis SIL" panose="02000500060000020004" pitchFamily="2" charset="0"/>
              </a:rPr>
              <a:t>p</a:t>
            </a: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buNone/>
            </a:pPr>
            <a:endParaRPr lang="en-CA" sz="2400" dirty="0">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35E02856-8E12-ACF4-FE28-DD06AAEF07C4}"/>
              </a:ext>
            </a:extLst>
          </p:cNvPr>
          <p:cNvCxnSpPr/>
          <p:nvPr/>
        </p:nvCxnSpPr>
        <p:spPr>
          <a:xfrm>
            <a:off x="1781739" y="2024736"/>
            <a:ext cx="0" cy="1150374"/>
          </a:xfrm>
          <a:prstGeom prst="line">
            <a:avLst/>
          </a:prstGeom>
          <a:ln>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66F95B64-143A-3915-040B-302A8CBE7609}"/>
              </a:ext>
            </a:extLst>
          </p:cNvPr>
          <p:cNvCxnSpPr/>
          <p:nvPr/>
        </p:nvCxnSpPr>
        <p:spPr>
          <a:xfrm>
            <a:off x="9273246" y="3561377"/>
            <a:ext cx="0" cy="115037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0466DD4A-F1ED-4699-68C3-B1849D73F69D}"/>
              </a:ext>
            </a:extLst>
          </p:cNvPr>
          <p:cNvCxnSpPr>
            <a:cxnSpLocks/>
          </p:cNvCxnSpPr>
          <p:nvPr/>
        </p:nvCxnSpPr>
        <p:spPr>
          <a:xfrm flipH="1" flipV="1">
            <a:off x="2394857" y="3376670"/>
            <a:ext cx="2097426" cy="9832"/>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D6E6FF5C-BFD2-9A4F-9D16-5C715FC7EDE0}"/>
              </a:ext>
            </a:extLst>
          </p:cNvPr>
          <p:cNvCxnSpPr>
            <a:cxnSpLocks/>
          </p:cNvCxnSpPr>
          <p:nvPr/>
        </p:nvCxnSpPr>
        <p:spPr>
          <a:xfrm flipH="1" flipV="1">
            <a:off x="6092833" y="3376670"/>
            <a:ext cx="2069699"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4D74ED9F-1497-7F80-BDF2-736A43B31D5E}"/>
              </a:ext>
            </a:extLst>
          </p:cNvPr>
          <p:cNvSpPr/>
          <p:nvPr/>
        </p:nvSpPr>
        <p:spPr>
          <a:xfrm>
            <a:off x="566057" y="1387753"/>
            <a:ext cx="10632888" cy="4286844"/>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Tree>
    <p:extLst>
      <p:ext uri="{BB962C8B-B14F-4D97-AF65-F5344CB8AC3E}">
        <p14:creationId xmlns:p14="http://schemas.microsoft.com/office/powerpoint/2010/main" val="38162500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0D2EF-EC1D-91C6-BDFC-158DA7586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26A4BA-8509-E0C6-8F9E-6BEB52DB0494}"/>
              </a:ext>
            </a:extLst>
          </p:cNvPr>
          <p:cNvSpPr>
            <a:spLocks noGrp="1"/>
          </p:cNvSpPr>
          <p:nvPr>
            <p:ph type="title"/>
          </p:nvPr>
        </p:nvSpPr>
        <p:spPr>
          <a:xfrm>
            <a:off x="838200" y="365125"/>
            <a:ext cx="10515600" cy="627933"/>
          </a:xfrm>
        </p:spPr>
        <p:txBody>
          <a:bodyPr>
            <a:normAutofit/>
          </a:bodyPr>
          <a:lstStyle/>
          <a:p>
            <a:r>
              <a:rPr lang="en-US" sz="3600" b="1" dirty="0">
                <a:latin typeface="Calibri" panose="020F0502020204030204" pitchFamily="34" charset="0"/>
                <a:ea typeface="Calibri" panose="020F0502020204030204" pitchFamily="34" charset="0"/>
                <a:cs typeface="Calibri" panose="020F0502020204030204" pitchFamily="34" charset="0"/>
              </a:rPr>
              <a:t>Simple Conditional + Imaginary/X-marked Conditional</a:t>
            </a:r>
            <a:endParaRPr lang="en-CA" sz="29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A3C522E-5521-B372-7890-9AE00EBF47A8}"/>
              </a:ext>
            </a:extLst>
          </p:cNvPr>
          <p:cNvSpPr>
            <a:spLocks noGrp="1"/>
          </p:cNvSpPr>
          <p:nvPr>
            <p:ph idx="1"/>
          </p:nvPr>
        </p:nvSpPr>
        <p:spPr>
          <a:xfrm>
            <a:off x="838200" y="1640569"/>
            <a:ext cx="11049000" cy="4852305"/>
          </a:xfrm>
        </p:spPr>
        <p:txBody>
          <a:bodyPr>
            <a:normAutofit/>
          </a:bodyPr>
          <a:lstStyle/>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Factual</a:t>
            </a:r>
            <a:endParaRPr lang="en-CA"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7030A0"/>
                </a:solidFill>
                <a:latin typeface="Calibri" panose="020F0502020204030204" pitchFamily="34" charset="0"/>
                <a:ea typeface="Calibri" panose="020F0502020204030204" pitchFamily="34" charset="0"/>
                <a:cs typeface="Calibri" panose="020F0502020204030204" pitchFamily="34" charset="0"/>
              </a:rPr>
              <a:t>SIMPLE / O-MARKED	       </a:t>
            </a:r>
            <a:r>
              <a:rPr lang="en-CA" b="1" i="1" dirty="0">
                <a:solidFill>
                  <a:srgbClr val="FF0000"/>
                </a:solidFill>
                <a:latin typeface="Calibri" panose="020F0502020204030204" pitchFamily="34" charset="0"/>
                <a:ea typeface="Calibri" panose="020F0502020204030204" pitchFamily="34" charset="0"/>
                <a:cs typeface="Calibri" panose="020F0502020204030204" pitchFamily="34" charset="0"/>
              </a:rPr>
              <a:t>IMAGINARY / X-MARKED</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Marked in </a:t>
            </a: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p </a:t>
            </a: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Marked in </a:t>
            </a:r>
            <a:r>
              <a:rPr lang="en-CA" i="1" dirty="0">
                <a:solidFill>
                  <a:srgbClr val="7030A0"/>
                </a:solidFill>
                <a:latin typeface="Charis SIL" panose="02000500060000020004" pitchFamily="2" charset="0"/>
                <a:ea typeface="Charis SIL" panose="02000500060000020004" pitchFamily="2" charset="0"/>
                <a:cs typeface="Charis SIL" panose="02000500060000020004" pitchFamily="2" charset="0"/>
              </a:rPr>
              <a:t>p </a:t>
            </a: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Marked in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and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endPar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endParaRPr>
          </a:p>
        </p:txBody>
      </p:sp>
      <p:cxnSp>
        <p:nvCxnSpPr>
          <p:cNvPr id="6" name="Straight Connector 5">
            <a:extLst>
              <a:ext uri="{FF2B5EF4-FFF2-40B4-BE49-F238E27FC236}">
                <a16:creationId xmlns:a16="http://schemas.microsoft.com/office/drawing/2014/main" id="{724B0476-2EF9-A98A-280A-5A2BB3EB6F7B}"/>
              </a:ext>
            </a:extLst>
          </p:cNvPr>
          <p:cNvCxnSpPr>
            <a:cxnSpLocks/>
          </p:cNvCxnSpPr>
          <p:nvPr/>
        </p:nvCxnSpPr>
        <p:spPr>
          <a:xfrm>
            <a:off x="8744056" y="3537856"/>
            <a:ext cx="0" cy="849088"/>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5F7C8BCD-6112-899A-964C-082BF6D68C40}"/>
              </a:ext>
            </a:extLst>
          </p:cNvPr>
          <p:cNvCxnSpPr>
            <a:cxnSpLocks/>
          </p:cNvCxnSpPr>
          <p:nvPr/>
        </p:nvCxnSpPr>
        <p:spPr>
          <a:xfrm flipH="1">
            <a:off x="5170715" y="3429000"/>
            <a:ext cx="2590799" cy="0"/>
          </a:xfrm>
          <a:prstGeom prst="line">
            <a:avLst/>
          </a:prstGeom>
          <a:ln>
            <a:solidFill>
              <a:schemeClr val="tx1"/>
            </a:solidFill>
            <a:prstDash val="dash"/>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E0AD7277-804E-8358-5843-7ED770BC7A89}"/>
              </a:ext>
            </a:extLst>
          </p:cNvPr>
          <p:cNvCxnSpPr>
            <a:cxnSpLocks/>
          </p:cNvCxnSpPr>
          <p:nvPr/>
        </p:nvCxnSpPr>
        <p:spPr>
          <a:xfrm flipH="1">
            <a:off x="2634343" y="3429000"/>
            <a:ext cx="101236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96EB801D-D61F-3613-FE0D-1C1DA15D56BC}"/>
              </a:ext>
            </a:extLst>
          </p:cNvPr>
          <p:cNvSpPr/>
          <p:nvPr/>
        </p:nvSpPr>
        <p:spPr>
          <a:xfrm>
            <a:off x="838200" y="1328058"/>
            <a:ext cx="10636043" cy="5061856"/>
          </a:xfrm>
          <a:prstGeom prst="roundRect">
            <a:avLst/>
          </a:prstGeom>
          <a:noFill/>
          <a:ln w="57150">
            <a:solidFill>
              <a:srgbClr val="7030A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12" name="Rectangle: Rounded Corners 11">
            <a:extLst>
              <a:ext uri="{FF2B5EF4-FFF2-40B4-BE49-F238E27FC236}">
                <a16:creationId xmlns:a16="http://schemas.microsoft.com/office/drawing/2014/main" id="{1F3330A9-A04B-874A-A82E-39380F45E992}"/>
              </a:ext>
            </a:extLst>
          </p:cNvPr>
          <p:cNvSpPr/>
          <p:nvPr/>
        </p:nvSpPr>
        <p:spPr>
          <a:xfrm>
            <a:off x="6596745" y="1640571"/>
            <a:ext cx="4539341" cy="4488086"/>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0EDA6014-5E2C-2EFD-A8B4-2E9C801AFFB1}"/>
              </a:ext>
            </a:extLst>
          </p:cNvPr>
          <p:cNvSpPr/>
          <p:nvPr/>
        </p:nvSpPr>
        <p:spPr>
          <a:xfrm>
            <a:off x="1240972" y="1502229"/>
            <a:ext cx="4855028" cy="3715202"/>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 name="Straight Connector 3">
            <a:extLst>
              <a:ext uri="{FF2B5EF4-FFF2-40B4-BE49-F238E27FC236}">
                <a16:creationId xmlns:a16="http://schemas.microsoft.com/office/drawing/2014/main" id="{BD08514D-DE90-2047-16B3-BCE7D277384A}"/>
              </a:ext>
            </a:extLst>
          </p:cNvPr>
          <p:cNvCxnSpPr/>
          <p:nvPr/>
        </p:nvCxnSpPr>
        <p:spPr>
          <a:xfrm>
            <a:off x="2108312" y="2068280"/>
            <a:ext cx="0" cy="1150374"/>
          </a:xfrm>
          <a:prstGeom prst="line">
            <a:avLst/>
          </a:prstGeom>
          <a:ln>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167268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26091-7B13-9354-3BFF-4E6A22260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72667-18C6-724C-E84C-314AB26944FB}"/>
              </a:ext>
            </a:extLst>
          </p:cNvPr>
          <p:cNvSpPr>
            <a:spLocks noGrp="1"/>
          </p:cNvSpPr>
          <p:nvPr>
            <p:ph type="title"/>
          </p:nvPr>
        </p:nvSpPr>
        <p:spPr>
          <a:xfrm>
            <a:off x="838200" y="365125"/>
            <a:ext cx="10515600" cy="627933"/>
          </a:xfrm>
        </p:spPr>
        <p:txBody>
          <a:bodyPr>
            <a:normAutofit/>
          </a:bodyPr>
          <a:lstStyle/>
          <a:p>
            <a:r>
              <a:rPr lang="en-US" sz="3600" b="1" dirty="0">
                <a:latin typeface="Calibri" panose="020F0502020204030204" pitchFamily="34" charset="0"/>
                <a:ea typeface="Calibri" panose="020F0502020204030204" pitchFamily="34" charset="0"/>
                <a:cs typeface="Calibri" panose="020F0502020204030204" pitchFamily="34" charset="0"/>
              </a:rPr>
              <a:t>Situative + Imaginary/X-marked Conditional</a:t>
            </a:r>
            <a:endParaRPr lang="en-CA" sz="29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9A08626-1FBC-72B4-0E66-6DA6E99F4AAB}"/>
              </a:ext>
            </a:extLst>
          </p:cNvPr>
          <p:cNvSpPr>
            <a:spLocks noGrp="1"/>
          </p:cNvSpPr>
          <p:nvPr>
            <p:ph idx="1"/>
          </p:nvPr>
        </p:nvSpPr>
        <p:spPr>
          <a:xfrm>
            <a:off x="838200" y="1640569"/>
            <a:ext cx="11049000" cy="5184773"/>
          </a:xfrm>
        </p:spPr>
        <p:txBody>
          <a:bodyPr>
            <a:normAutofit/>
          </a:bodyPr>
          <a:lstStyle/>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Factual</a:t>
            </a:r>
            <a:endParaRPr lang="en-CA"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7030A0"/>
                </a:solidFill>
                <a:latin typeface="Calibri" panose="020F0502020204030204" pitchFamily="34" charset="0"/>
                <a:ea typeface="Calibri" panose="020F0502020204030204" pitchFamily="34" charset="0"/>
                <a:cs typeface="Calibri" panose="020F0502020204030204" pitchFamily="34" charset="0"/>
              </a:rPr>
              <a:t>SITUATIVE			       </a:t>
            </a:r>
            <a:r>
              <a:rPr lang="en-CA" b="1" i="1" dirty="0">
                <a:solidFill>
                  <a:srgbClr val="FF0000"/>
                </a:solidFill>
                <a:latin typeface="Calibri" panose="020F0502020204030204" pitchFamily="34" charset="0"/>
                <a:ea typeface="Calibri" panose="020F0502020204030204" pitchFamily="34" charset="0"/>
                <a:cs typeface="Calibri" panose="020F0502020204030204" pitchFamily="34" charset="0"/>
              </a:rPr>
              <a:t>IMAGINARY / X-MARKED</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i="1" dirty="0">
                <a:latin typeface="Calibri" panose="020F0502020204030204" pitchFamily="34" charset="0"/>
                <a:ea typeface="Calibri" panose="020F0502020204030204" pitchFamily="34" charset="0"/>
                <a:cs typeface="Calibri" panose="020F0502020204030204" pitchFamily="34"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‘whenever’ 	  ‘when’ 			     Counterfactual</a:t>
            </a: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(any time)     (specific time)</a:t>
            </a:r>
          </a:p>
          <a:p>
            <a:pPr marL="0" indent="0">
              <a:spcBef>
                <a:spcPts val="1800"/>
              </a:spcBef>
              <a:buNone/>
            </a:pP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Marked in </a:t>
            </a:r>
            <a:r>
              <a:rPr lang="en-CA" i="1" dirty="0">
                <a:solidFill>
                  <a:srgbClr val="00B0F0"/>
                </a:solidFill>
                <a:latin typeface="Charis SIL" panose="02000500060000020004" pitchFamily="2" charset="0"/>
                <a:ea typeface="Charis SIL" panose="02000500060000020004" pitchFamily="2" charset="0"/>
                <a:cs typeface="Charis SIL" panose="02000500060000020004" pitchFamily="2" charset="0"/>
              </a:rPr>
              <a:t>p </a:t>
            </a: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Marked in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p</a:t>
            </a:r>
            <a:r>
              <a:rPr lang="en-CA" dirty="0">
                <a:solidFill>
                  <a:srgbClr val="FF0000"/>
                </a:solidFill>
                <a:latin typeface="Charis SIL" panose="02000500060000020004" pitchFamily="2" charset="0"/>
                <a:ea typeface="Charis SIL" panose="02000500060000020004" pitchFamily="2" charset="0"/>
                <a:cs typeface="Charis SIL" panose="02000500060000020004" pitchFamily="2" charset="0"/>
              </a:rPr>
              <a:t> and </a:t>
            </a:r>
            <a:r>
              <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rPr>
              <a:t>q</a:t>
            </a:r>
          </a:p>
          <a:p>
            <a:pPr marL="0" indent="0">
              <a:spcBef>
                <a:spcPts val="0"/>
              </a:spcBef>
              <a:buNone/>
            </a:pPr>
            <a:endParaRPr lang="en-CA" i="1" dirty="0">
              <a:solidFill>
                <a:srgbClr val="FF0000"/>
              </a:solidFill>
              <a:latin typeface="Charis SIL" panose="02000500060000020004" pitchFamily="2" charset="0"/>
              <a:ea typeface="Charis SIL" panose="02000500060000020004" pitchFamily="2" charset="0"/>
              <a:cs typeface="Charis SIL" panose="02000500060000020004" pitchFamily="2" charset="0"/>
            </a:endParaRPr>
          </a:p>
          <a:p>
            <a:pPr marL="0" indent="0">
              <a:spcBef>
                <a:spcPts val="0"/>
              </a:spcBef>
              <a:buNone/>
            </a:pPr>
            <a:r>
              <a:rPr lang="en-CA" dirty="0">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00B0F0"/>
                </a:solidFill>
                <a:latin typeface="Charis SIL" panose="02000500060000020004" pitchFamily="2" charset="0"/>
                <a:ea typeface="Charis SIL" panose="02000500060000020004" pitchFamily="2" charset="0"/>
                <a:cs typeface="Charis SIL" panose="02000500060000020004" pitchFamily="2" charset="0"/>
              </a:rPr>
              <a:t>     </a:t>
            </a:r>
            <a:r>
              <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rPr>
              <a:t>Marked in </a:t>
            </a:r>
            <a:r>
              <a:rPr lang="en-CA" i="1" dirty="0">
                <a:solidFill>
                  <a:srgbClr val="7030A0"/>
                </a:solidFill>
                <a:latin typeface="Charis SIL" panose="02000500060000020004" pitchFamily="2" charset="0"/>
                <a:ea typeface="Charis SIL" panose="02000500060000020004" pitchFamily="2" charset="0"/>
                <a:cs typeface="Charis SIL" panose="02000500060000020004" pitchFamily="2" charset="0"/>
              </a:rPr>
              <a:t>p </a:t>
            </a:r>
            <a:endParaRPr lang="en-CA" dirty="0">
              <a:solidFill>
                <a:srgbClr val="7030A0"/>
              </a:solidFill>
              <a:latin typeface="Charis SIL" panose="02000500060000020004" pitchFamily="2" charset="0"/>
              <a:ea typeface="Charis SIL" panose="02000500060000020004" pitchFamily="2" charset="0"/>
              <a:cs typeface="Charis SIL" panose="02000500060000020004" pitchFamily="2" charset="0"/>
            </a:endParaRPr>
          </a:p>
        </p:txBody>
      </p:sp>
      <p:cxnSp>
        <p:nvCxnSpPr>
          <p:cNvPr id="6" name="Straight Connector 5">
            <a:extLst>
              <a:ext uri="{FF2B5EF4-FFF2-40B4-BE49-F238E27FC236}">
                <a16:creationId xmlns:a16="http://schemas.microsoft.com/office/drawing/2014/main" id="{EE602284-5B8C-AD70-69A9-87418DAC4D57}"/>
              </a:ext>
            </a:extLst>
          </p:cNvPr>
          <p:cNvCxnSpPr>
            <a:cxnSpLocks/>
          </p:cNvCxnSpPr>
          <p:nvPr/>
        </p:nvCxnSpPr>
        <p:spPr>
          <a:xfrm>
            <a:off x="8744056" y="3537856"/>
            <a:ext cx="0" cy="92528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5B0B6818-B9EE-C86C-5AD7-8B44E226C0C4}"/>
              </a:ext>
            </a:extLst>
          </p:cNvPr>
          <p:cNvCxnSpPr>
            <a:cxnSpLocks/>
          </p:cNvCxnSpPr>
          <p:nvPr/>
        </p:nvCxnSpPr>
        <p:spPr>
          <a:xfrm flipH="1">
            <a:off x="5170715" y="3429000"/>
            <a:ext cx="2590799" cy="0"/>
          </a:xfrm>
          <a:prstGeom prst="line">
            <a:avLst/>
          </a:prstGeom>
          <a:ln>
            <a:solidFill>
              <a:schemeClr val="tx1"/>
            </a:solidFill>
            <a:prstDash val="dash"/>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9EC73E0F-0FED-17BE-EFB1-0FFB51B815C5}"/>
              </a:ext>
            </a:extLst>
          </p:cNvPr>
          <p:cNvCxnSpPr>
            <a:cxnSpLocks/>
          </p:cNvCxnSpPr>
          <p:nvPr/>
        </p:nvCxnSpPr>
        <p:spPr>
          <a:xfrm flipH="1">
            <a:off x="2634343" y="3429000"/>
            <a:ext cx="101236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1" name="Rectangle: Rounded Corners 20">
            <a:extLst>
              <a:ext uri="{FF2B5EF4-FFF2-40B4-BE49-F238E27FC236}">
                <a16:creationId xmlns:a16="http://schemas.microsoft.com/office/drawing/2014/main" id="{2FB99072-42C4-81BC-1BD1-C263A550AE0D}"/>
              </a:ext>
            </a:extLst>
          </p:cNvPr>
          <p:cNvSpPr/>
          <p:nvPr/>
        </p:nvSpPr>
        <p:spPr>
          <a:xfrm>
            <a:off x="838200" y="1328058"/>
            <a:ext cx="10636043" cy="5279572"/>
          </a:xfrm>
          <a:prstGeom prst="roundRect">
            <a:avLst/>
          </a:prstGeom>
          <a:noFill/>
          <a:ln w="57150">
            <a:solidFill>
              <a:srgbClr val="7030A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12" name="Rectangle: Rounded Corners 11">
            <a:extLst>
              <a:ext uri="{FF2B5EF4-FFF2-40B4-BE49-F238E27FC236}">
                <a16:creationId xmlns:a16="http://schemas.microsoft.com/office/drawing/2014/main" id="{A471B660-EF8B-3957-ABCC-C98253001FBD}"/>
              </a:ext>
            </a:extLst>
          </p:cNvPr>
          <p:cNvSpPr/>
          <p:nvPr/>
        </p:nvSpPr>
        <p:spPr>
          <a:xfrm>
            <a:off x="6596745" y="1640571"/>
            <a:ext cx="4539341" cy="4349744"/>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406A0BF6-8BF6-52D8-0427-C866222481EF}"/>
              </a:ext>
            </a:extLst>
          </p:cNvPr>
          <p:cNvSpPr/>
          <p:nvPr/>
        </p:nvSpPr>
        <p:spPr>
          <a:xfrm>
            <a:off x="1132114" y="1502229"/>
            <a:ext cx="4539341" cy="4488086"/>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 name="Straight Connector 3">
            <a:extLst>
              <a:ext uri="{FF2B5EF4-FFF2-40B4-BE49-F238E27FC236}">
                <a16:creationId xmlns:a16="http://schemas.microsoft.com/office/drawing/2014/main" id="{D502EBE8-A5D6-F5C7-D03D-7A2C31C75C62}"/>
              </a:ext>
            </a:extLst>
          </p:cNvPr>
          <p:cNvCxnSpPr/>
          <p:nvPr/>
        </p:nvCxnSpPr>
        <p:spPr>
          <a:xfrm>
            <a:off x="2108312" y="2068280"/>
            <a:ext cx="0" cy="1150374"/>
          </a:xfrm>
          <a:prstGeom prst="line">
            <a:avLst/>
          </a:prstGeom>
          <a:ln>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482054E0-F806-8849-A1B2-0A384DD77773}"/>
              </a:ext>
            </a:extLst>
          </p:cNvPr>
          <p:cNvCxnSpPr>
            <a:cxnSpLocks/>
          </p:cNvCxnSpPr>
          <p:nvPr/>
        </p:nvCxnSpPr>
        <p:spPr>
          <a:xfrm>
            <a:off x="2114661" y="3548740"/>
            <a:ext cx="0" cy="92528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1E753F3B-6AEA-BD4D-246F-CEF31170E93B}"/>
              </a:ext>
            </a:extLst>
          </p:cNvPr>
          <p:cNvCxnSpPr>
            <a:cxnSpLocks/>
          </p:cNvCxnSpPr>
          <p:nvPr/>
        </p:nvCxnSpPr>
        <p:spPr>
          <a:xfrm>
            <a:off x="4400660" y="3526966"/>
            <a:ext cx="0" cy="925287"/>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255672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5D1E269-12B2-1688-14C1-B305679CD8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6F5577-298B-8CD0-CD08-F6ED3CB03B34}"/>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Korean </a:t>
            </a:r>
            <a:r>
              <a:rPr lang="en-US" sz="2600" dirty="0">
                <a:latin typeface="Calibri" panose="020F0502020204030204" pitchFamily="34" charset="0"/>
                <a:ea typeface="Calibri" panose="020F0502020204030204" pitchFamily="34" charset="0"/>
                <a:cs typeface="Calibri" panose="020F0502020204030204" pitchFamily="34" charset="0"/>
              </a:rPr>
              <a:t>[kor] (Sohn 2009; Yeom 2004</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800"/>
              </a:spcBef>
              <a:buNone/>
            </a:pPr>
            <a:r>
              <a:rPr lang="en-CA" sz="2400" dirty="0">
                <a:latin typeface="Calibri" panose="020F0502020204030204" pitchFamily="34" charset="0"/>
                <a:ea typeface="Calibri" panose="020F0502020204030204" pitchFamily="34" charset="0"/>
                <a:cs typeface="Calibri" panose="020F0502020204030204" pitchFamily="34" charset="0"/>
              </a:rPr>
              <a:t>The suffix “</a:t>
            </a:r>
            <a:r>
              <a:rPr lang="en-CA" sz="2400" i="1" dirty="0">
                <a:latin typeface="Calibri" panose="020F0502020204030204" pitchFamily="34" charset="0"/>
                <a:ea typeface="Calibri" panose="020F0502020204030204" pitchFamily="34" charset="0"/>
                <a:cs typeface="Calibri" panose="020F0502020204030204" pitchFamily="34" charset="0"/>
              </a:rPr>
              <a:t>-(u)</a:t>
            </a:r>
            <a:r>
              <a:rPr lang="en-CA" sz="2400" i="1" dirty="0" err="1">
                <a:latin typeface="Calibri" panose="020F0502020204030204" pitchFamily="34" charset="0"/>
                <a:ea typeface="Calibri" panose="020F0502020204030204" pitchFamily="34" charset="0"/>
                <a:cs typeface="Calibri" panose="020F0502020204030204" pitchFamily="34" charset="0"/>
              </a:rPr>
              <a:t>myen</a:t>
            </a:r>
            <a:r>
              <a:rPr lang="en-CA" sz="2400" dirty="0">
                <a:latin typeface="Calibri" panose="020F0502020204030204" pitchFamily="34" charset="0"/>
                <a:ea typeface="Calibri" panose="020F0502020204030204" pitchFamily="34" charset="0"/>
                <a:cs typeface="Calibri" panose="020F0502020204030204" pitchFamily="34" charset="0"/>
              </a:rPr>
              <a:t> may refer to both ‘if’ and ‘when’ if not occurring with the modal adverb </a:t>
            </a:r>
            <a:r>
              <a:rPr lang="en-CA" sz="2400" i="1" dirty="0" err="1">
                <a:latin typeface="Calibri" panose="020F0502020204030204" pitchFamily="34" charset="0"/>
                <a:ea typeface="Calibri" panose="020F0502020204030204" pitchFamily="34" charset="0"/>
                <a:cs typeface="Calibri" panose="020F0502020204030204" pitchFamily="34" charset="0"/>
              </a:rPr>
              <a:t>manil</a:t>
            </a:r>
            <a:r>
              <a:rPr lang="en-CA" sz="2400" dirty="0">
                <a:latin typeface="Calibri" panose="020F0502020204030204" pitchFamily="34" charset="0"/>
                <a:ea typeface="Calibri" panose="020F0502020204030204" pitchFamily="34" charset="0"/>
                <a:cs typeface="Calibri" panose="020F0502020204030204" pitchFamily="34" charset="0"/>
              </a:rPr>
              <a:t> ‘by any chance’ in which case only the conditional meaning is possible.” (Sohn 2009: 303)</a:t>
            </a:r>
          </a:p>
          <a:p>
            <a:pPr marL="0" indent="0">
              <a:spcBef>
                <a:spcPts val="1800"/>
              </a:spcBef>
              <a:buNone/>
            </a:pPr>
            <a:r>
              <a:rPr lang="en-CA" sz="2400" dirty="0">
                <a:latin typeface="Calibri" panose="020F0502020204030204" pitchFamily="34" charset="0"/>
                <a:ea typeface="Calibri" panose="020F0502020204030204" pitchFamily="34" charset="0"/>
                <a:cs typeface="Calibri" panose="020F0502020204030204" pitchFamily="34" charset="0"/>
              </a:rPr>
              <a:t>Another suffix </a:t>
            </a:r>
            <a:r>
              <a:rPr lang="en-CA" sz="2400" i="1" dirty="0">
                <a:latin typeface="Calibri" panose="020F0502020204030204" pitchFamily="34" charset="0"/>
                <a:ea typeface="Calibri" panose="020F0502020204030204" pitchFamily="34" charset="0"/>
                <a:cs typeface="Calibri" panose="020F0502020204030204" pitchFamily="34" charset="0"/>
              </a:rPr>
              <a:t>–</a:t>
            </a:r>
            <a:r>
              <a:rPr lang="en-CA" sz="2400" i="1" dirty="0" err="1">
                <a:latin typeface="Calibri" panose="020F0502020204030204" pitchFamily="34" charset="0"/>
                <a:ea typeface="Calibri" panose="020F0502020204030204" pitchFamily="34" charset="0"/>
                <a:cs typeface="Calibri" panose="020F0502020204030204" pitchFamily="34" charset="0"/>
              </a:rPr>
              <a:t>ketun</a:t>
            </a:r>
            <a:r>
              <a:rPr lang="en-CA" sz="2400" dirty="0">
                <a:latin typeface="Calibri" panose="020F0502020204030204" pitchFamily="34" charset="0"/>
                <a:ea typeface="Calibri" panose="020F0502020204030204" pitchFamily="34" charset="0"/>
                <a:cs typeface="Calibri" panose="020F0502020204030204" pitchFamily="34" charset="0"/>
              </a:rPr>
              <a:t> is only used as a conditional, but </a:t>
            </a:r>
            <a:r>
              <a:rPr lang="en-CA" sz="2400" i="1" dirty="0">
                <a:latin typeface="Calibri" panose="020F0502020204030204" pitchFamily="34" charset="0"/>
                <a:ea typeface="Calibri" panose="020F0502020204030204" pitchFamily="34" charset="0"/>
                <a:cs typeface="Calibri" panose="020F0502020204030204" pitchFamily="34" charset="0"/>
              </a:rPr>
              <a:t>q</a:t>
            </a:r>
            <a:r>
              <a:rPr lang="en-CA" sz="2400" dirty="0">
                <a:latin typeface="Calibri" panose="020F0502020204030204" pitchFamily="34" charset="0"/>
                <a:ea typeface="Calibri" panose="020F0502020204030204" pitchFamily="34" charset="0"/>
                <a:cs typeface="Calibri" panose="020F0502020204030204" pitchFamily="34" charset="0"/>
              </a:rPr>
              <a:t> must indicate the speaker’s intention.</a:t>
            </a:r>
          </a:p>
          <a:p>
            <a:pPr marL="0" indent="0">
              <a:spcBef>
                <a:spcPts val="1800"/>
              </a:spcBef>
              <a:buNone/>
            </a:pPr>
            <a:r>
              <a:rPr lang="en-US" sz="2400" dirty="0">
                <a:latin typeface="Calibri" panose="020F0502020204030204" pitchFamily="34" charset="0"/>
                <a:ea typeface="Calibri" panose="020F0502020204030204" pitchFamily="34" charset="0"/>
                <a:cs typeface="Calibri" panose="020F0502020204030204" pitchFamily="34" charset="0"/>
              </a:rPr>
              <a:t>[pi	ka	o-</a:t>
            </a:r>
            <a:r>
              <a:rPr lang="en-US" sz="2400" b="1" dirty="0" err="1">
                <a:latin typeface="Calibri" panose="020F0502020204030204" pitchFamily="34" charset="0"/>
                <a:ea typeface="Calibri" panose="020F0502020204030204" pitchFamily="34" charset="0"/>
                <a:cs typeface="Calibri" panose="020F0502020204030204" pitchFamily="34" charset="0"/>
              </a:rPr>
              <a:t>myen</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dirty="0" err="1">
                <a:latin typeface="Calibri" panose="020F0502020204030204" pitchFamily="34" charset="0"/>
                <a:ea typeface="Calibri" panose="020F0502020204030204" pitchFamily="34" charset="0"/>
                <a:cs typeface="Calibri" panose="020F0502020204030204" pitchFamily="34" charset="0"/>
              </a:rPr>
              <a:t>ketun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de-DE" sz="2400" dirty="0">
                <a:latin typeface="Calibri" panose="020F0502020204030204" pitchFamily="34" charset="0"/>
                <a:ea typeface="Calibri" panose="020F0502020204030204" pitchFamily="34" charset="0"/>
                <a:cs typeface="Calibri" panose="020F0502020204030204" pitchFamily="34" charset="0"/>
              </a:rPr>
              <a:t>	[Mia 	nun	aph-ayo]</a:t>
            </a:r>
            <a:r>
              <a:rPr lang="de-DE" sz="2400" baseline="-25000" dirty="0">
                <a:latin typeface="Calibri" panose="020F0502020204030204" pitchFamily="34" charset="0"/>
                <a:ea typeface="Calibri" panose="020F0502020204030204" pitchFamily="34" charset="0"/>
                <a:cs typeface="Calibri" panose="020F0502020204030204" pitchFamily="34" charset="0"/>
              </a:rPr>
              <a:t>Q</a:t>
            </a:r>
            <a:endParaRPr lang="en-CA" sz="2400" baseline="-250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US" sz="2200" dirty="0">
                <a:latin typeface="Calibri" panose="020F0502020204030204" pitchFamily="34" charset="0"/>
                <a:ea typeface="Calibri" panose="020F0502020204030204" pitchFamily="34" charset="0"/>
                <a:cs typeface="Calibri" panose="020F0502020204030204" pitchFamily="34" charset="0"/>
              </a:rPr>
              <a:t> rain	</a:t>
            </a:r>
            <a:r>
              <a:rPr lang="en-US" sz="2200" cap="small" dirty="0" err="1">
                <a:latin typeface="Calibri" panose="020F0502020204030204" pitchFamily="34" charset="0"/>
                <a:ea typeface="Calibri" panose="020F0502020204030204" pitchFamily="34" charset="0"/>
                <a:cs typeface="Calibri" panose="020F0502020204030204" pitchFamily="34" charset="0"/>
              </a:rPr>
              <a:t>sbj</a:t>
            </a:r>
            <a:r>
              <a:rPr lang="en-US" sz="2200" cap="small" dirty="0">
                <a:latin typeface="Calibri" panose="020F0502020204030204" pitchFamily="34" charset="0"/>
                <a:ea typeface="Calibri" panose="020F0502020204030204" pitchFamily="34" charset="0"/>
                <a:cs typeface="Calibri" panose="020F0502020204030204" pitchFamily="34" charset="0"/>
              </a:rPr>
              <a:t>	</a:t>
            </a:r>
            <a:r>
              <a:rPr lang="en-US" sz="2200" dirty="0">
                <a:latin typeface="Calibri" panose="020F0502020204030204" pitchFamily="34" charset="0"/>
                <a:ea typeface="Calibri" panose="020F0502020204030204" pitchFamily="34" charset="0"/>
                <a:cs typeface="Calibri" panose="020F0502020204030204" pitchFamily="34" charset="0"/>
              </a:rPr>
              <a:t>come-</a:t>
            </a:r>
            <a:r>
              <a:rPr lang="en-US" sz="2200" b="1" dirty="0">
                <a:latin typeface="Calibri" panose="020F0502020204030204" pitchFamily="34" charset="0"/>
                <a:ea typeface="Calibri" panose="020F0502020204030204" pitchFamily="34" charset="0"/>
                <a:cs typeface="Calibri" panose="020F0502020204030204" pitchFamily="34" charset="0"/>
              </a:rPr>
              <a:t>if/when</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if</a:t>
            </a:r>
            <a:r>
              <a:rPr lang="en-US" sz="2200" dirty="0">
                <a:latin typeface="Calibri" panose="020F0502020204030204" pitchFamily="34" charset="0"/>
                <a:ea typeface="Calibri" panose="020F0502020204030204" pitchFamily="34" charset="0"/>
                <a:cs typeface="Calibri" panose="020F0502020204030204" pitchFamily="34" charset="0"/>
              </a:rPr>
              <a:t>		 Mia</a:t>
            </a:r>
            <a:r>
              <a:rPr lang="en-AU" sz="2200" cap="small" dirty="0">
                <a:latin typeface="Calibri" panose="020F0502020204030204" pitchFamily="34" charset="0"/>
                <a:ea typeface="Calibri" panose="020F0502020204030204" pitchFamily="34" charset="0"/>
                <a:cs typeface="Calibri" panose="020F0502020204030204" pitchFamily="34" charset="0"/>
              </a:rPr>
              <a:t>	top	</a:t>
            </a:r>
            <a:r>
              <a:rPr lang="en-US" sz="2200" dirty="0">
                <a:latin typeface="Calibri" panose="020F0502020204030204" pitchFamily="34" charset="0"/>
                <a:ea typeface="Calibri" panose="020F0502020204030204" pitchFamily="34" charset="0"/>
                <a:cs typeface="Calibri" panose="020F0502020204030204" pitchFamily="34" charset="0"/>
              </a:rPr>
              <a:t>sick-</a:t>
            </a:r>
            <a:r>
              <a:rPr lang="en-US" sz="2200" cap="small" dirty="0">
                <a:latin typeface="Calibri" panose="020F0502020204030204" pitchFamily="34" charset="0"/>
                <a:ea typeface="Calibri" panose="020F0502020204030204" pitchFamily="34" charset="0"/>
                <a:cs typeface="Calibri" panose="020F0502020204030204" pitchFamily="34" charset="0"/>
              </a:rPr>
              <a:t>pol</a:t>
            </a:r>
            <a:endParaRPr lang="en-CA"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‘If/When it rains, Mia gets sick</a:t>
            </a:r>
            <a:r>
              <a:rPr lang="en-US" sz="2400" dirty="0">
                <a:latin typeface="Calibri" panose="020F0502020204030204" pitchFamily="34" charset="0"/>
                <a:ea typeface="Calibri" panose="020F0502020204030204" pitchFamily="34" charset="0"/>
                <a:cs typeface="Calibri" panose="020F0502020204030204" pitchFamily="34" charset="0"/>
              </a:rPr>
              <a:t>.</a:t>
            </a:r>
            <a:r>
              <a:rPr lang="en-AU" sz="2400" dirty="0">
                <a:latin typeface="Calibri" panose="020F0502020204030204" pitchFamily="34" charset="0"/>
                <a:ea typeface="Calibri" panose="020F0502020204030204" pitchFamily="34" charset="0"/>
                <a:cs typeface="Calibri" panose="020F0502020204030204" pitchFamily="34" charset="0"/>
              </a:rPr>
              <a:t>’ (Sohn 2009: 305)</a:t>
            </a:r>
          </a:p>
          <a:p>
            <a:pPr marL="0" indent="0">
              <a:spcBef>
                <a:spcPts val="6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Sohn, Ho-Min. 2009. The semantics of clause linking in Korean. In R. M. W. Dixon &amp; Alexandra Y. </a:t>
            </a:r>
            <a:r>
              <a:rPr lang="en-CA" sz="1800" dirty="0" err="1">
                <a:latin typeface="Calibri" panose="020F0502020204030204" pitchFamily="34" charset="0"/>
                <a:ea typeface="Calibri" panose="020F0502020204030204" pitchFamily="34" charset="0"/>
                <a:cs typeface="Calibri" panose="020F0502020204030204" pitchFamily="34" charset="0"/>
              </a:rPr>
              <a:t>Aikhenvald</a:t>
            </a:r>
            <a:r>
              <a:rPr lang="en-CA" sz="1800" dirty="0">
                <a:latin typeface="Calibri" panose="020F0502020204030204" pitchFamily="34" charset="0"/>
                <a:ea typeface="Calibri" panose="020F0502020204030204" pitchFamily="34" charset="0"/>
                <a:cs typeface="Calibri" panose="020F0502020204030204" pitchFamily="34" charset="0"/>
              </a:rPr>
              <a:t> (eds.) </a:t>
            </a:r>
            <a:r>
              <a:rPr lang="en-CA" sz="1800" i="1" dirty="0">
                <a:latin typeface="Calibri" panose="020F0502020204030204" pitchFamily="34" charset="0"/>
                <a:ea typeface="Calibri" panose="020F0502020204030204" pitchFamily="34" charset="0"/>
                <a:cs typeface="Calibri" panose="020F0502020204030204" pitchFamily="34" charset="0"/>
              </a:rPr>
              <a:t>The semantics of clause linking: A cross-linguistic typology,</a:t>
            </a:r>
            <a:r>
              <a:rPr lang="en-CA" sz="1800" dirty="0">
                <a:latin typeface="Calibri" panose="020F0502020204030204" pitchFamily="34" charset="0"/>
                <a:ea typeface="Calibri" panose="020F0502020204030204" pitchFamily="34" charset="0"/>
                <a:cs typeface="Calibri" panose="020F0502020204030204" pitchFamily="34" charset="0"/>
              </a:rPr>
              <a:t> 285–317. Oxford: Oxford University Press.</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Yeom, Jae-Il. 2004. Comparison of two conditional connectives </a:t>
            </a:r>
            <a:r>
              <a:rPr lang="en-CA" sz="1800" i="1" dirty="0">
                <a:latin typeface="Calibri" panose="020F0502020204030204" pitchFamily="34" charset="0"/>
                <a:ea typeface="Calibri" panose="020F0502020204030204" pitchFamily="34" charset="0"/>
                <a:cs typeface="Calibri" panose="020F0502020204030204" pitchFamily="34" charset="0"/>
              </a:rPr>
              <a:t>–(u)</a:t>
            </a:r>
            <a:r>
              <a:rPr lang="en-CA" sz="1800" i="1" dirty="0" err="1">
                <a:latin typeface="Calibri" panose="020F0502020204030204" pitchFamily="34" charset="0"/>
                <a:ea typeface="Calibri" panose="020F0502020204030204" pitchFamily="34" charset="0"/>
                <a:cs typeface="Calibri" panose="020F0502020204030204" pitchFamily="34" charset="0"/>
              </a:rPr>
              <a:t>myen</a:t>
            </a:r>
            <a:r>
              <a:rPr lang="en-CA" sz="1800" dirty="0">
                <a:latin typeface="Calibri" panose="020F0502020204030204" pitchFamily="34" charset="0"/>
                <a:ea typeface="Calibri" panose="020F0502020204030204" pitchFamily="34" charset="0"/>
                <a:cs typeface="Calibri" panose="020F0502020204030204" pitchFamily="34" charset="0"/>
              </a:rPr>
              <a:t> and </a:t>
            </a:r>
            <a:r>
              <a:rPr lang="en-CA" sz="1800" i="1" dirty="0">
                <a:latin typeface="Calibri" panose="020F0502020204030204" pitchFamily="34" charset="0"/>
                <a:ea typeface="Calibri" panose="020F0502020204030204" pitchFamily="34" charset="0"/>
                <a:cs typeface="Calibri" panose="020F0502020204030204" pitchFamily="34" charset="0"/>
              </a:rPr>
              <a:t>–ta/la-</a:t>
            </a:r>
            <a:r>
              <a:rPr lang="en-CA" sz="1800" i="1" dirty="0" err="1">
                <a:latin typeface="Calibri" panose="020F0502020204030204" pitchFamily="34" charset="0"/>
                <a:ea typeface="Calibri" panose="020F0502020204030204" pitchFamily="34" charset="0"/>
                <a:cs typeface="Calibri" panose="020F0502020204030204" pitchFamily="34" charset="0"/>
              </a:rPr>
              <a:t>myen</a:t>
            </a:r>
            <a:r>
              <a:rPr lang="en-CA" sz="1800" dirty="0">
                <a:latin typeface="Calibri" panose="020F0502020204030204" pitchFamily="34" charset="0"/>
                <a:ea typeface="Calibri" panose="020F0502020204030204" pitchFamily="34" charset="0"/>
                <a:cs typeface="Calibri" panose="020F0502020204030204" pitchFamily="34" charset="0"/>
              </a:rPr>
              <a:t> in Korean. </a:t>
            </a:r>
            <a:r>
              <a:rPr lang="en-CA" sz="1800" i="1" dirty="0">
                <a:latin typeface="Calibri" panose="020F0502020204030204" pitchFamily="34" charset="0"/>
                <a:ea typeface="Calibri" panose="020F0502020204030204" pitchFamily="34" charset="0"/>
                <a:cs typeface="Calibri" panose="020F0502020204030204" pitchFamily="34" charset="0"/>
              </a:rPr>
              <a:t>Language and Information</a:t>
            </a:r>
            <a:r>
              <a:rPr lang="en-CA" sz="1800" dirty="0">
                <a:latin typeface="Calibri" panose="020F0502020204030204" pitchFamily="34" charset="0"/>
                <a:ea typeface="Calibri" panose="020F0502020204030204" pitchFamily="34" charset="0"/>
                <a:cs typeface="Calibri" panose="020F0502020204030204" pitchFamily="34" charset="0"/>
              </a:rPr>
              <a:t> 8(1): 137–161.</a:t>
            </a:r>
            <a:endParaRPr lang="en-AU"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82551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5A5DB5C-772C-9190-5B89-4E7A407041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7C6935-329A-8C91-F298-B4AF3C3278FB}"/>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Japanese </a:t>
            </a: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US" sz="2200" dirty="0" err="1">
                <a:latin typeface="Calibri" panose="020F0502020204030204" pitchFamily="34" charset="0"/>
                <a:ea typeface="Calibri" panose="020F0502020204030204" pitchFamily="34" charset="0"/>
                <a:cs typeface="Calibri" panose="020F0502020204030204" pitchFamily="34" charset="0"/>
              </a:rPr>
              <a:t>Salanciová</a:t>
            </a:r>
            <a:r>
              <a:rPr lang="en-US" sz="2200" dirty="0">
                <a:latin typeface="Calibri" panose="020F0502020204030204" pitchFamily="34" charset="0"/>
                <a:ea typeface="Calibri" panose="020F0502020204030204" pitchFamily="34" charset="0"/>
                <a:cs typeface="Calibri" panose="020F0502020204030204" pitchFamily="34" charset="0"/>
              </a:rPr>
              <a:t> 2023 dspace.cuni.cz #130371144</a:t>
            </a:r>
          </a:p>
          <a:p>
            <a:pPr marL="0" indent="0">
              <a:spcBef>
                <a:spcPts val="0"/>
              </a:spcBef>
              <a:buNone/>
            </a:pPr>
            <a:r>
              <a:rPr lang="en-US" sz="2200" dirty="0">
                <a:latin typeface="Calibri" panose="020F0502020204030204" pitchFamily="34" charset="0"/>
                <a:ea typeface="Calibri" panose="020F0502020204030204" pitchFamily="34" charset="0"/>
                <a:cs typeface="Calibri" panose="020F0502020204030204" pitchFamily="34" charset="0"/>
              </a:rPr>
              <a:t> chrome-extension://</a:t>
            </a:r>
            <a:r>
              <a:rPr lang="en-US" sz="2200" dirty="0" err="1">
                <a:latin typeface="Calibri" panose="020F0502020204030204" pitchFamily="34" charset="0"/>
                <a:ea typeface="Calibri" panose="020F0502020204030204" pitchFamily="34" charset="0"/>
                <a:cs typeface="Calibri" panose="020F0502020204030204" pitchFamily="34" charset="0"/>
              </a:rPr>
              <a:t>efaidnbmnnnibpcajpcglclefindmkaj</a:t>
            </a:r>
            <a:r>
              <a:rPr lang="en-US" sz="2200" dirty="0">
                <a:latin typeface="Calibri" panose="020F0502020204030204" pitchFamily="34" charset="0"/>
                <a:ea typeface="Calibri" panose="020F0502020204030204" pitchFamily="34" charset="0"/>
                <a:cs typeface="Calibri" panose="020F0502020204030204" pitchFamily="34" charset="0"/>
              </a:rPr>
              <a:t>/https://dspace.cuni.cz/bitstream/handle/20.500.11956/186560/130371144.pdf?sequence=1&amp;isAllowed=y</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AU" sz="2200" dirty="0" err="1">
                <a:latin typeface="Calibri" panose="020F0502020204030204" pitchFamily="34" charset="0"/>
                <a:ea typeface="Calibri" panose="020F0502020204030204" pitchFamily="34" charset="0"/>
                <a:cs typeface="Calibri" panose="020F0502020204030204" pitchFamily="34" charset="0"/>
              </a:rPr>
              <a:t>Takubo</a:t>
            </a:r>
            <a:r>
              <a:rPr lang="en-AU" sz="2200" dirty="0">
                <a:latin typeface="Calibri" panose="020F0502020204030204" pitchFamily="34" charset="0"/>
                <a:ea typeface="Calibri" panose="020F0502020204030204" pitchFamily="34" charset="0"/>
                <a:cs typeface="Calibri" panose="020F0502020204030204" pitchFamily="34" charset="0"/>
              </a:rPr>
              <a:t> 2020 https://www.researchgate.net/publication/332249939_Conditionals_in_Japanese_in_Handbook_of_Japanese_Semantics_and_Pragmatics_Ed_by_Wesley_Jacobsen_Harvard_U_and_Yukinori_Takubo_NINJAL</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AU" sz="2200" dirty="0">
                <a:latin typeface="Calibri" panose="020F0502020204030204" pitchFamily="34" charset="0"/>
                <a:ea typeface="Calibri" panose="020F0502020204030204" pitchFamily="34" charset="0"/>
                <a:cs typeface="Calibri" panose="020F0502020204030204" pitchFamily="34" charset="0"/>
              </a:rPr>
              <a:t>Yang 2022 chrome-extension://</a:t>
            </a:r>
            <a:r>
              <a:rPr lang="en-AU" sz="2200" dirty="0" err="1">
                <a:latin typeface="Calibri" panose="020F0502020204030204" pitchFamily="34" charset="0"/>
                <a:ea typeface="Calibri" panose="020F0502020204030204" pitchFamily="34" charset="0"/>
                <a:cs typeface="Calibri" panose="020F0502020204030204" pitchFamily="34" charset="0"/>
              </a:rPr>
              <a:t>efaidnbmnnnibpcajpcglclefindmkaj</a:t>
            </a:r>
            <a:r>
              <a:rPr lang="en-AU" sz="2200" dirty="0">
                <a:latin typeface="Calibri" panose="020F0502020204030204" pitchFamily="34" charset="0"/>
                <a:ea typeface="Calibri" panose="020F0502020204030204" pitchFamily="34" charset="0"/>
                <a:cs typeface="Calibri" panose="020F0502020204030204" pitchFamily="34" charset="0"/>
              </a:rPr>
              <a:t>/https://par.nsf.gov/servlets/purl/10350235</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87929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745F3-D7EE-7D16-C623-B5849D37A0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E3B8BC-A82A-A98F-804A-7681587A28F2}"/>
              </a:ext>
            </a:extLst>
          </p:cNvPr>
          <p:cNvSpPr>
            <a:spLocks noGrp="1"/>
          </p:cNvSpPr>
          <p:nvPr>
            <p:ph idx="1"/>
          </p:nvPr>
        </p:nvSpPr>
        <p:spPr>
          <a:xfrm>
            <a:off x="544286" y="432618"/>
            <a:ext cx="11136085"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Appendix: Japanese</a:t>
            </a:r>
            <a:endParaRPr lang="en-CA" sz="2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Leaving aside the optional adverb </a:t>
            </a:r>
            <a:r>
              <a:rPr lang="en-AU" sz="2400" i="1" dirty="0" err="1">
                <a:latin typeface="Calibri" panose="020F0502020204030204" pitchFamily="34" charset="0"/>
                <a:ea typeface="Calibri" panose="020F0502020204030204" pitchFamily="34" charset="0"/>
                <a:cs typeface="Calibri" panose="020F0502020204030204" pitchFamily="34" charset="0"/>
              </a:rPr>
              <a:t>moshi</a:t>
            </a:r>
            <a:r>
              <a:rPr lang="en-AU" sz="2400" dirty="0">
                <a:latin typeface="Calibri" panose="020F0502020204030204" pitchFamily="34" charset="0"/>
                <a:ea typeface="Calibri" panose="020F0502020204030204" pitchFamily="34" charset="0"/>
                <a:cs typeface="Calibri" panose="020F0502020204030204" pitchFamily="34" charset="0"/>
              </a:rPr>
              <a:t> in </a:t>
            </a:r>
            <a:r>
              <a:rPr lang="en-AU" sz="2400" i="1"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(Yang 2022), Japanese has four primary markers of conditionality: suffixes </a:t>
            </a:r>
            <a:r>
              <a:rPr lang="en-AU" sz="2400" b="1" i="1" dirty="0">
                <a:latin typeface="Calibri" panose="020F0502020204030204" pitchFamily="34" charset="0"/>
                <a:ea typeface="Calibri" panose="020F0502020204030204" pitchFamily="34" charset="0"/>
                <a:cs typeface="Calibri" panose="020F0502020204030204" pitchFamily="34" charset="0"/>
              </a:rPr>
              <a:t>-</a:t>
            </a:r>
            <a:r>
              <a:rPr lang="en-AU" sz="2400" b="1" i="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and </a:t>
            </a:r>
            <a:r>
              <a:rPr lang="en-AU" sz="2400" b="1" dirty="0">
                <a:latin typeface="Calibri" panose="020F0502020204030204" pitchFamily="34" charset="0"/>
                <a:ea typeface="Calibri" panose="020F0502020204030204" pitchFamily="34" charset="0"/>
                <a:cs typeface="Calibri" panose="020F0502020204030204" pitchFamily="34" charset="0"/>
              </a:rPr>
              <a:t>-</a:t>
            </a:r>
            <a:r>
              <a:rPr lang="en-AU" sz="2400" b="1" i="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and clitics </a:t>
            </a:r>
            <a:r>
              <a:rPr lang="en-AU" sz="2400" b="1" i="1" dirty="0" err="1">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and </a:t>
            </a:r>
            <a:r>
              <a:rPr lang="en-AU" sz="2400" b="1" i="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Masuoka (1993) proposes prototypical uses for each marker:</a:t>
            </a:r>
          </a:p>
          <a:p>
            <a:pPr marL="0" indent="0">
              <a:spcBef>
                <a:spcPts val="1200"/>
              </a:spcBef>
              <a:buNone/>
            </a:pPr>
            <a:r>
              <a:rPr lang="en-AU" sz="2400" b="1" i="1" dirty="0">
                <a:latin typeface="Calibri" panose="020F0502020204030204" pitchFamily="34" charset="0"/>
                <a:ea typeface="Calibri" panose="020F0502020204030204" pitchFamily="34" charset="0"/>
                <a:cs typeface="Calibri" panose="020F0502020204030204" pitchFamily="34" charset="0"/>
              </a:rPr>
              <a:t>-</a:t>
            </a:r>
            <a:r>
              <a:rPr lang="en-AU" sz="2400" b="1" i="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general causal relation</a:t>
            </a:r>
          </a:p>
          <a:p>
            <a:pPr marL="0" indent="0">
              <a:spcBef>
                <a:spcPts val="1200"/>
              </a:spcBef>
              <a:buNone/>
            </a:pPr>
            <a:r>
              <a:rPr lang="en-AU" sz="2400" b="1" i="1" dirty="0">
                <a:latin typeface="Calibri" panose="020F0502020204030204" pitchFamily="34" charset="0"/>
                <a:ea typeface="Calibri" panose="020F0502020204030204" pitchFamily="34" charset="0"/>
                <a:cs typeface="Calibri" panose="020F0502020204030204" pitchFamily="34" charset="0"/>
              </a:rPr>
              <a:t>-</a:t>
            </a:r>
            <a:r>
              <a:rPr lang="en-AU" sz="2400" b="1" i="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temporal dependency</a:t>
            </a:r>
          </a:p>
          <a:p>
            <a:pPr marL="0" indent="0">
              <a:spcBef>
                <a:spcPts val="1200"/>
              </a:spcBef>
              <a:buNone/>
            </a:pPr>
            <a:r>
              <a:rPr lang="en-AU" sz="2400" b="1" i="1" dirty="0" err="1">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the situation in </a:t>
            </a:r>
            <a:r>
              <a:rPr lang="en-AU" sz="2400" i="1"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is true; </a:t>
            </a:r>
            <a:r>
              <a:rPr lang="en-AU" sz="2400" i="1" dirty="0">
                <a:latin typeface="Calibri" panose="020F0502020204030204" pitchFamily="34" charset="0"/>
                <a:ea typeface="Calibri" panose="020F0502020204030204" pitchFamily="34" charset="0"/>
                <a:cs typeface="Calibri" panose="020F0502020204030204" pitchFamily="34" charset="0"/>
              </a:rPr>
              <a:t>q</a:t>
            </a:r>
            <a:r>
              <a:rPr lang="en-AU" sz="2400" dirty="0">
                <a:latin typeface="Calibri" panose="020F0502020204030204" pitchFamily="34" charset="0"/>
                <a:ea typeface="Calibri" panose="020F0502020204030204" pitchFamily="34" charset="0"/>
                <a:cs typeface="Calibri" panose="020F0502020204030204" pitchFamily="34" charset="0"/>
              </a:rPr>
              <a:t> expresses the speaker’s judgment/attitude about </a:t>
            </a:r>
            <a:r>
              <a:rPr lang="en-AU" sz="2400" i="1" dirty="0">
                <a:latin typeface="Calibri" panose="020F0502020204030204" pitchFamily="34" charset="0"/>
                <a:ea typeface="Calibri" panose="020F0502020204030204" pitchFamily="34" charset="0"/>
                <a:cs typeface="Calibri" panose="020F0502020204030204" pitchFamily="34" charset="0"/>
              </a:rPr>
              <a:t>p</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AU" sz="2400" b="1" i="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	“typically does not express a hypothetical or unreal situation, but it rather 	depicts a situation usually observed in reality” </a:t>
            </a:r>
          </a:p>
          <a:p>
            <a:pPr marL="0" indent="0" algn="r">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lgn="r">
              <a:spcBef>
                <a:spcPts val="0"/>
              </a:spcBef>
              <a:buNone/>
            </a:pPr>
            <a:r>
              <a:rPr lang="en-AU" sz="2200" dirty="0">
                <a:latin typeface="Calibri" panose="020F0502020204030204" pitchFamily="34" charset="0"/>
                <a:ea typeface="Calibri" panose="020F0502020204030204" pitchFamily="34" charset="0"/>
                <a:cs typeface="Calibri" panose="020F0502020204030204" pitchFamily="34" charset="0"/>
              </a:rPr>
              <a:t>(Masuoka 1993: 14, cited in </a:t>
            </a:r>
            <a:r>
              <a:rPr lang="en-US" sz="2200" dirty="0" err="1">
                <a:latin typeface="Calibri" panose="020F0502020204030204" pitchFamily="34" charset="0"/>
                <a:ea typeface="Calibri" panose="020F0502020204030204" pitchFamily="34" charset="0"/>
                <a:cs typeface="Calibri" panose="020F0502020204030204" pitchFamily="34" charset="0"/>
              </a:rPr>
              <a:t>Salanciová</a:t>
            </a:r>
            <a:r>
              <a:rPr lang="en-US" sz="2200" dirty="0">
                <a:latin typeface="Calibri" panose="020F0502020204030204" pitchFamily="34" charset="0"/>
                <a:ea typeface="Calibri" panose="020F0502020204030204" pitchFamily="34" charset="0"/>
                <a:cs typeface="Calibri" panose="020F0502020204030204" pitchFamily="34" charset="0"/>
              </a:rPr>
              <a:t> 2023: 29)</a:t>
            </a:r>
            <a:endParaRPr lang="en-AU" sz="2200" b="1" i="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60114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C5E0D-2EB3-5FB4-0499-D6EDF185530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AEC2AF-328B-2EE4-B7A5-FC88501314DB}"/>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Japanese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Takubo</a:t>
            </a:r>
            <a:r>
              <a:rPr lang="en-US" sz="2600" dirty="0">
                <a:latin typeface="Calibri" panose="020F0502020204030204" pitchFamily="34" charset="0"/>
                <a:ea typeface="Calibri" panose="020F0502020204030204" pitchFamily="34" charset="0"/>
                <a:cs typeface="Calibri" panose="020F0502020204030204" pitchFamily="34" charset="0"/>
              </a:rPr>
              <a:t> 2020</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b="1" dirty="0">
                <a:latin typeface="Calibri" panose="020F0502020204030204" pitchFamily="34" charset="0"/>
                <a:ea typeface="Calibri" panose="020F0502020204030204" pitchFamily="34" charset="0"/>
                <a:cs typeface="Calibri" panose="020F0502020204030204" pitchFamily="34" charset="0"/>
              </a:rPr>
              <a:t>Factual (all except </a:t>
            </a:r>
            <a:r>
              <a:rPr lang="en-AU" sz="2400" b="1" i="1" dirty="0">
                <a:latin typeface="Calibri" panose="020F0502020204030204" pitchFamily="34" charset="0"/>
                <a:ea typeface="Calibri" panose="020F0502020204030204" pitchFamily="34" charset="0"/>
                <a:cs typeface="Calibri" panose="020F0502020204030204" pitchFamily="34" charset="0"/>
              </a:rPr>
              <a:t>to</a:t>
            </a:r>
            <a:r>
              <a:rPr lang="en-AU" sz="2400" b="1" dirty="0">
                <a:latin typeface="Calibri" panose="020F0502020204030204" pitchFamily="34" charset="0"/>
                <a:ea typeface="Calibri" panose="020F0502020204030204" pitchFamily="34" charset="0"/>
                <a:cs typeface="Calibri" panose="020F0502020204030204" pitchFamily="34" charset="0"/>
              </a:rPr>
              <a:t>)</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Context: I see Taro’s car in the parking lot.</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Taroo</a:t>
            </a:r>
            <a:r>
              <a:rPr lang="en-AU" sz="2400" dirty="0">
                <a:latin typeface="Calibri" panose="020F0502020204030204" pitchFamily="34" charset="0"/>
                <a:ea typeface="Calibri" panose="020F0502020204030204" pitchFamily="34" charset="0"/>
                <a:cs typeface="Calibri" panose="020F0502020204030204" pitchFamily="34" charset="0"/>
              </a:rPr>
              <a:t>	  ga 	{ki-</a:t>
            </a:r>
            <a:r>
              <a:rPr lang="en-AU" sz="2400" dirty="0" err="1">
                <a:latin typeface="Calibri" panose="020F0502020204030204" pitchFamily="34" charset="0"/>
                <a:ea typeface="Calibri" panose="020F0502020204030204" pitchFamily="34" charset="0"/>
                <a:cs typeface="Calibri" panose="020F0502020204030204" pitchFamily="34" charset="0"/>
              </a:rPr>
              <a:t>te</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iru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err="1">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i-</a:t>
            </a:r>
            <a:r>
              <a:rPr lang="en-AU" sz="2400" b="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i-</a:t>
            </a:r>
            <a:r>
              <a:rPr lang="en-AU" sz="2400" b="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AU" sz="2400" b="1" dirty="0">
                <a:solidFill>
                  <a:srgbClr val="FF0000"/>
                </a:solidFill>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 </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Taro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come-</a:t>
            </a:r>
            <a:r>
              <a:rPr lang="en-AU" sz="2200" cap="small" dirty="0">
                <a:latin typeface="Calibri" panose="020F0502020204030204" pitchFamily="34" charset="0"/>
                <a:ea typeface="Calibri" panose="020F0502020204030204" pitchFamily="34" charset="0"/>
                <a:cs typeface="Calibri" panose="020F0502020204030204" pitchFamily="34" charset="0"/>
              </a:rPr>
              <a:t>res </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nara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latin typeface="Calibri" panose="020F0502020204030204" pitchFamily="34" charset="0"/>
                <a:ea typeface="Calibri" panose="020F0502020204030204" pitchFamily="34" charset="0"/>
                <a:cs typeface="Calibri" panose="020F0502020204030204" pitchFamily="34" charset="0"/>
              </a:rPr>
              <a:t>reba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a:solidFill>
                  <a:srgbClr val="FF0000"/>
                </a:solidFill>
                <a:latin typeface="Calibri" panose="020F0502020204030204" pitchFamily="34" charset="0"/>
                <a:ea typeface="Calibri" panose="020F0502020204030204" pitchFamily="34" charset="0"/>
                <a:cs typeface="Calibri" panose="020F0502020204030204" pitchFamily="34" charset="0"/>
              </a:rPr>
              <a:t>to</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Taro is already here …’</a:t>
            </a:r>
          </a:p>
          <a:p>
            <a:pPr marL="0" indent="0">
              <a:spcBef>
                <a:spcPts val="18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i="1" dirty="0">
                <a:latin typeface="Calibri" panose="020F0502020204030204" pitchFamily="34" charset="0"/>
                <a:ea typeface="Calibri" panose="020F0502020204030204" pitchFamily="34" charset="0"/>
                <a:cs typeface="Calibri" panose="020F0502020204030204" pitchFamily="34" charset="0"/>
              </a:rPr>
              <a:t>-</a:t>
            </a:r>
            <a:r>
              <a:rPr lang="en-AU" sz="2400" i="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and </a:t>
            </a:r>
            <a:r>
              <a:rPr lang="en-AU" sz="2400" i="1" dirty="0">
                <a:latin typeface="Calibri" panose="020F0502020204030204" pitchFamily="34" charset="0"/>
                <a:ea typeface="Calibri" panose="020F0502020204030204" pitchFamily="34" charset="0"/>
                <a:cs typeface="Calibri" panose="020F0502020204030204" pitchFamily="34" charset="0"/>
              </a:rPr>
              <a:t>-(r)</a:t>
            </a:r>
            <a:r>
              <a:rPr lang="en-AU" sz="2400" i="1" dirty="0" err="1">
                <a:latin typeface="Calibri" panose="020F0502020204030204" pitchFamily="34" charset="0"/>
                <a:ea typeface="Calibri" panose="020F0502020204030204" pitchFamily="34" charset="0"/>
                <a:cs typeface="Calibri" panose="020F0502020204030204" pitchFamily="34" charset="0"/>
              </a:rPr>
              <a:t>eba</a:t>
            </a:r>
            <a:r>
              <a:rPr lang="en-AU" sz="2400" dirty="0">
                <a:latin typeface="Calibri" panose="020F0502020204030204" pitchFamily="34" charset="0"/>
                <a:ea typeface="Calibri" panose="020F0502020204030204" pitchFamily="34" charset="0"/>
                <a:cs typeface="Calibri" panose="020F0502020204030204" pitchFamily="34" charset="0"/>
              </a:rPr>
              <a:t> can’t be used if the information in </a:t>
            </a:r>
            <a:r>
              <a:rPr lang="en-AU" sz="2400" i="1"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comes from another person rather than, say, a schedule or the speaker’s observation:</a:t>
            </a:r>
          </a:p>
          <a:p>
            <a:pPr marL="0" indent="0">
              <a:spcBef>
                <a:spcPts val="1800"/>
              </a:spcBef>
              <a:buNone/>
            </a:pPr>
            <a:r>
              <a:rPr lang="en-AU" sz="2400" dirty="0">
                <a:latin typeface="Calibri" panose="020F0502020204030204" pitchFamily="34" charset="0"/>
                <a:ea typeface="Calibri" panose="020F0502020204030204" pitchFamily="34" charset="0"/>
                <a:cs typeface="Calibri" panose="020F0502020204030204" pitchFamily="34" charset="0"/>
              </a:rPr>
              <a:t>Context: John has told me that Taro is here.</a:t>
            </a: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Taroo</a:t>
            </a:r>
            <a:r>
              <a:rPr lang="en-AU" sz="2400" dirty="0">
                <a:latin typeface="Calibri" panose="020F0502020204030204" pitchFamily="34" charset="0"/>
                <a:ea typeface="Calibri" panose="020F0502020204030204" pitchFamily="34" charset="0"/>
                <a:cs typeface="Calibri" panose="020F0502020204030204" pitchFamily="34" charset="0"/>
              </a:rPr>
              <a:t>	  ga 	{ki-</a:t>
            </a:r>
            <a:r>
              <a:rPr lang="en-AU" sz="2400" dirty="0" err="1">
                <a:latin typeface="Calibri" panose="020F0502020204030204" pitchFamily="34" charset="0"/>
                <a:ea typeface="Calibri" panose="020F0502020204030204" pitchFamily="34" charset="0"/>
                <a:cs typeface="Calibri" panose="020F0502020204030204" pitchFamily="34" charset="0"/>
              </a:rPr>
              <a:t>te</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iru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err="1">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#i-</a:t>
            </a:r>
            <a:r>
              <a:rPr lang="en-AU" sz="2400" b="1" dirty="0">
                <a:solidFill>
                  <a:srgbClr val="FF0000"/>
                </a:solidFill>
                <a:latin typeface="Calibri" panose="020F0502020204030204" pitchFamily="34" charset="0"/>
                <a:ea typeface="Calibri" panose="020F0502020204030204" pitchFamily="34" charset="0"/>
                <a:cs typeface="Calibri" panose="020F0502020204030204" pitchFamily="34" charset="0"/>
              </a:rPr>
              <a:t>tara</a:t>
            </a:r>
            <a:r>
              <a:rPr lang="en-AU" sz="2400" b="1" dirty="0">
                <a:latin typeface="Calibri" panose="020F0502020204030204" pitchFamily="34" charset="0"/>
                <a:ea typeface="Calibri" panose="020F0502020204030204" pitchFamily="34" charset="0"/>
                <a:cs typeface="Calibri" panose="020F0502020204030204" pitchFamily="34" charset="0"/>
              </a:rPr>
              <a:t>	</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#i-</a:t>
            </a:r>
            <a:r>
              <a:rPr lang="en-AU" sz="2400" b="1" dirty="0">
                <a:solidFill>
                  <a:srgbClr val="FF0000"/>
                </a:solidFill>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r>
              <a:rPr lang="en-US" sz="2400" dirty="0">
                <a:latin typeface="Calibri" panose="020F0502020204030204" pitchFamily="34" charset="0"/>
                <a:ea typeface="Calibri" panose="020F0502020204030204" pitchFamily="34" charset="0"/>
                <a:cs typeface="Calibri" panose="020F0502020204030204" pitchFamily="34" charset="0"/>
              </a:rPr>
              <a:t> </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Taro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come-</a:t>
            </a:r>
            <a:r>
              <a:rPr lang="en-AU" sz="2200" cap="small" dirty="0">
                <a:latin typeface="Calibri" panose="020F0502020204030204" pitchFamily="34" charset="0"/>
                <a:ea typeface="Calibri" panose="020F0502020204030204" pitchFamily="34" charset="0"/>
                <a:cs typeface="Calibri" panose="020F0502020204030204" pitchFamily="34" charset="0"/>
              </a:rPr>
              <a:t>res </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nara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reba</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Taro is already here …’						</a:t>
            </a:r>
            <a:r>
              <a:rPr lang="en-AU" sz="2200" dirty="0">
                <a:latin typeface="Calibri" panose="020F0502020204030204" pitchFamily="34" charset="0"/>
                <a:ea typeface="Calibri" panose="020F0502020204030204" pitchFamily="34" charset="0"/>
                <a:cs typeface="Calibri" panose="020F0502020204030204" pitchFamily="34" charset="0"/>
              </a:rPr>
              <a:t>(</a:t>
            </a:r>
            <a:r>
              <a:rPr lang="en-AU" sz="2200" dirty="0" err="1">
                <a:latin typeface="Calibri" panose="020F0502020204030204" pitchFamily="34" charset="0"/>
                <a:ea typeface="Calibri" panose="020F0502020204030204" pitchFamily="34" charset="0"/>
                <a:cs typeface="Calibri" panose="020F0502020204030204" pitchFamily="34" charset="0"/>
              </a:rPr>
              <a:t>Takubo</a:t>
            </a:r>
            <a:r>
              <a:rPr lang="en-AU" sz="2200" dirty="0">
                <a:latin typeface="Calibri" panose="020F0502020204030204" pitchFamily="34" charset="0"/>
                <a:ea typeface="Calibri" panose="020F0502020204030204" pitchFamily="34" charset="0"/>
                <a:cs typeface="Calibri" panose="020F0502020204030204" pitchFamily="34" charset="0"/>
              </a:rPr>
              <a:t> 2020: 470)</a:t>
            </a:r>
            <a:endParaRPr lang="en-AU" sz="2200"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8224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A3A91-C491-DF1D-87FD-B21FAD9ADF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787D06-1984-D132-AEE9-E08393054E4C}"/>
              </a:ext>
            </a:extLst>
          </p:cNvPr>
          <p:cNvSpPr>
            <a:spLocks noGrp="1"/>
          </p:cNvSpPr>
          <p:nvPr>
            <p:ph idx="1"/>
          </p:nvPr>
        </p:nvSpPr>
        <p:spPr>
          <a:xfrm>
            <a:off x="544286" y="432618"/>
            <a:ext cx="11114314" cy="6338296"/>
          </a:xfrm>
        </p:spPr>
        <p:txBody>
          <a:bodyPr>
            <a:normAutofit/>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Japanese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Takubo</a:t>
            </a:r>
            <a:r>
              <a:rPr lang="en-US" sz="2600" dirty="0">
                <a:latin typeface="Calibri" panose="020F0502020204030204" pitchFamily="34" charset="0"/>
                <a:ea typeface="Calibri" panose="020F0502020204030204" pitchFamily="34" charset="0"/>
                <a:cs typeface="Calibri" panose="020F0502020204030204" pitchFamily="34" charset="0"/>
              </a:rPr>
              <a:t> 2020</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b="1" dirty="0">
                <a:latin typeface="Calibri" panose="020F0502020204030204" pitchFamily="34" charset="0"/>
                <a:ea typeface="Calibri" panose="020F0502020204030204" pitchFamily="34" charset="0"/>
                <a:cs typeface="Calibri" panose="020F0502020204030204" pitchFamily="34" charset="0"/>
              </a:rPr>
              <a:t>Generic (all except </a:t>
            </a:r>
            <a:r>
              <a:rPr lang="en-AU" sz="2400" b="1" i="1" dirty="0" err="1">
                <a:latin typeface="Calibri" panose="020F0502020204030204" pitchFamily="34" charset="0"/>
                <a:ea typeface="Calibri" panose="020F0502020204030204" pitchFamily="34" charset="0"/>
                <a:cs typeface="Calibri" panose="020F0502020204030204" pitchFamily="34" charset="0"/>
              </a:rPr>
              <a:t>nara</a:t>
            </a:r>
            <a:r>
              <a:rPr lang="en-AU" sz="2400" b="1" dirty="0">
                <a:latin typeface="Calibri" panose="020F0502020204030204" pitchFamily="34" charset="0"/>
                <a:ea typeface="Calibri" panose="020F0502020204030204" pitchFamily="34" charset="0"/>
                <a:cs typeface="Calibri" panose="020F0502020204030204" pitchFamily="34" charset="0"/>
              </a:rPr>
              <a:t>)</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[En	  ga 	agar-u	  {-</a:t>
            </a:r>
            <a:r>
              <a:rPr lang="en-AU" sz="2400" b="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b="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AU" sz="2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b="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keiki	     ga	 </a:t>
            </a:r>
            <a:r>
              <a:rPr lang="en-AU" sz="2400" dirty="0" err="1">
                <a:latin typeface="Calibri" panose="020F0502020204030204" pitchFamily="34" charset="0"/>
                <a:ea typeface="Calibri" panose="020F0502020204030204" pitchFamily="34" charset="0"/>
                <a:cs typeface="Calibri" panose="020F0502020204030204" pitchFamily="34" charset="0"/>
              </a:rPr>
              <a:t>warukunar</a:t>
            </a:r>
            <a:r>
              <a:rPr lang="en-AU" sz="2400" dirty="0">
                <a:latin typeface="Calibri" panose="020F0502020204030204" pitchFamily="34" charset="0"/>
                <a:ea typeface="Calibri" panose="020F0502020204030204" pitchFamily="34" charset="0"/>
                <a:cs typeface="Calibri" panose="020F0502020204030204" pitchFamily="34" charset="0"/>
              </a:rPr>
              <a:t>-u</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Yen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rise-</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latin typeface="Calibri" panose="020F0502020204030204" pitchFamily="34" charset="0"/>
                <a:ea typeface="Calibri" panose="020F0502020204030204" pitchFamily="34" charset="0"/>
                <a:cs typeface="Calibri" panose="020F0502020204030204" pitchFamily="34" charset="0"/>
              </a:rPr>
              <a:t>reba</a:t>
            </a:r>
            <a:r>
              <a:rPr lang="en-AU" sz="2200" dirty="0">
                <a:latin typeface="Calibri" panose="020F0502020204030204" pitchFamily="34" charset="0"/>
                <a:ea typeface="Calibri" panose="020F0502020204030204" pitchFamily="34" charset="0"/>
                <a:cs typeface="Calibri" panose="020F0502020204030204" pitchFamily="34" charset="0"/>
              </a:rPr>
              <a:t>	/   </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b="1" cap="small" dirty="0">
                <a:latin typeface="Calibri" panose="020F0502020204030204" pitchFamily="34" charset="0"/>
                <a:ea typeface="Calibri" panose="020F0502020204030204" pitchFamily="34" charset="0"/>
                <a:cs typeface="Calibri" panose="020F0502020204030204" pitchFamily="34" charset="0"/>
              </a:rPr>
              <a:t>to</a:t>
            </a:r>
            <a:r>
              <a:rPr lang="en-AU" sz="2200" dirty="0">
                <a:latin typeface="Calibri" panose="020F0502020204030204" pitchFamily="34" charset="0"/>
                <a:ea typeface="Calibri" panose="020F0502020204030204" pitchFamily="34" charset="0"/>
                <a:cs typeface="Calibri" panose="020F0502020204030204" pitchFamily="34" charset="0"/>
              </a:rPr>
              <a:t>       economy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dirty="0" err="1">
                <a:latin typeface="Calibri" panose="020F0502020204030204" pitchFamily="34" charset="0"/>
                <a:ea typeface="Calibri" panose="020F0502020204030204" pitchFamily="34" charset="0"/>
                <a:cs typeface="Calibri" panose="020F0502020204030204" pitchFamily="34" charset="0"/>
              </a:rPr>
              <a:t>become.bad-</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the yen rises, the economy slows down.’ </a:t>
            </a:r>
            <a:r>
              <a:rPr lang="en-AU" sz="2200" dirty="0">
                <a:latin typeface="Calibri" panose="020F0502020204030204" pitchFamily="34" charset="0"/>
                <a:ea typeface="Calibri" panose="020F0502020204030204" pitchFamily="34" charset="0"/>
                <a:cs typeface="Calibri" panose="020F0502020204030204" pitchFamily="34" charset="0"/>
              </a:rPr>
              <a:t>(based on </a:t>
            </a:r>
            <a:r>
              <a:rPr lang="en-AU" sz="2200" dirty="0" err="1">
                <a:latin typeface="Calibri" panose="020F0502020204030204" pitchFamily="34" charset="0"/>
                <a:ea typeface="Calibri" panose="020F0502020204030204" pitchFamily="34" charset="0"/>
                <a:cs typeface="Calibri" panose="020F0502020204030204" pitchFamily="34" charset="0"/>
              </a:rPr>
              <a:t>Takubo</a:t>
            </a:r>
            <a:r>
              <a:rPr lang="en-AU" sz="2200" dirty="0">
                <a:latin typeface="Calibri" panose="020F0502020204030204" pitchFamily="34" charset="0"/>
                <a:ea typeface="Calibri" panose="020F0502020204030204" pitchFamily="34" charset="0"/>
                <a:cs typeface="Calibri" panose="020F0502020204030204" pitchFamily="34" charset="0"/>
              </a:rPr>
              <a:t> 2020: 483)</a:t>
            </a:r>
          </a:p>
          <a:p>
            <a:pPr marL="0" indent="0">
              <a:spcBef>
                <a:spcPts val="18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b="1" dirty="0">
                <a:latin typeface="Calibri" panose="020F0502020204030204" pitchFamily="34" charset="0"/>
                <a:ea typeface="Calibri" panose="020F0502020204030204" pitchFamily="34" charset="0"/>
                <a:cs typeface="Calibri" panose="020F0502020204030204" pitchFamily="34" charset="0"/>
              </a:rPr>
              <a:t>Temporal (</a:t>
            </a:r>
            <a:r>
              <a:rPr lang="en-AU" sz="2400" b="1" i="1" dirty="0">
                <a:latin typeface="Calibri" panose="020F0502020204030204" pitchFamily="34" charset="0"/>
                <a:ea typeface="Calibri" panose="020F0502020204030204" pitchFamily="34" charset="0"/>
                <a:cs typeface="Calibri" panose="020F0502020204030204" pitchFamily="34" charset="0"/>
              </a:rPr>
              <a:t>-</a:t>
            </a:r>
            <a:r>
              <a:rPr lang="en-AU" sz="2400" b="1" i="1" dirty="0" err="1">
                <a:latin typeface="Calibri" panose="020F0502020204030204" pitchFamily="34" charset="0"/>
                <a:ea typeface="Calibri" panose="020F0502020204030204" pitchFamily="34" charset="0"/>
                <a:cs typeface="Calibri" panose="020F0502020204030204" pitchFamily="34" charset="0"/>
              </a:rPr>
              <a:t>tara</a:t>
            </a:r>
            <a:r>
              <a:rPr lang="en-AU" sz="2400" b="1" i="1" dirty="0">
                <a:latin typeface="Calibri" panose="020F0502020204030204" pitchFamily="34" charset="0"/>
                <a:ea typeface="Calibri" panose="020F0502020204030204" pitchFamily="34" charset="0"/>
                <a:cs typeface="Calibri" panose="020F0502020204030204" pitchFamily="34" charset="0"/>
              </a:rPr>
              <a:t> </a:t>
            </a:r>
            <a:r>
              <a:rPr lang="en-AU" sz="2400" b="1" dirty="0">
                <a:latin typeface="Calibri" panose="020F0502020204030204" pitchFamily="34" charset="0"/>
                <a:ea typeface="Calibri" panose="020F0502020204030204" pitchFamily="34" charset="0"/>
                <a:cs typeface="Calibri" panose="020F0502020204030204" pitchFamily="34" charset="0"/>
              </a:rPr>
              <a:t>and </a:t>
            </a:r>
            <a:r>
              <a:rPr lang="en-AU" sz="2400" b="1" i="1" dirty="0">
                <a:latin typeface="Calibri" panose="020F0502020204030204" pitchFamily="34" charset="0"/>
                <a:ea typeface="Calibri" panose="020F0502020204030204" pitchFamily="34" charset="0"/>
                <a:cs typeface="Calibri" panose="020F0502020204030204" pitchFamily="34" charset="0"/>
              </a:rPr>
              <a:t>to</a:t>
            </a:r>
            <a:r>
              <a:rPr lang="en-AU" sz="2400" b="1" dirty="0">
                <a:latin typeface="Calibri" panose="020F0502020204030204" pitchFamily="34" charset="0"/>
                <a:ea typeface="Calibri" panose="020F0502020204030204" pitchFamily="34" charset="0"/>
                <a:cs typeface="Calibri" panose="020F0502020204030204" pitchFamily="34" charset="0"/>
              </a:rPr>
              <a:t> only)</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[Ano </a:t>
            </a:r>
            <a:r>
              <a:rPr lang="en-AU" sz="2400" dirty="0" err="1">
                <a:latin typeface="Calibri" panose="020F0502020204030204" pitchFamily="34" charset="0"/>
                <a:ea typeface="Calibri" panose="020F0502020204030204" pitchFamily="34" charset="0"/>
                <a:cs typeface="Calibri" panose="020F0502020204030204" pitchFamily="34" charset="0"/>
              </a:rPr>
              <a:t>toki</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koohii</a:t>
            </a:r>
            <a:r>
              <a:rPr lang="en-AU" sz="2400" dirty="0">
                <a:latin typeface="Calibri" panose="020F0502020204030204" pitchFamily="34" charset="0"/>
                <a:ea typeface="Calibri" panose="020F0502020204030204" pitchFamily="34" charset="0"/>
                <a:cs typeface="Calibri" panose="020F0502020204030204" pitchFamily="34" charset="0"/>
              </a:rPr>
              <a:t>  o 	{non-</a:t>
            </a:r>
            <a:r>
              <a:rPr lang="en-AU" sz="2400" b="1" dirty="0" err="1">
                <a:latin typeface="Calibri" panose="020F0502020204030204" pitchFamily="34" charset="0"/>
                <a:ea typeface="Calibri" panose="020F0502020204030204" pitchFamily="34" charset="0"/>
                <a:cs typeface="Calibri" panose="020F0502020204030204" pitchFamily="34" charset="0"/>
              </a:rPr>
              <a:t>dara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*nom-</a:t>
            </a:r>
            <a:r>
              <a:rPr lang="en-AU" sz="2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eba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*nom-u </a:t>
            </a:r>
            <a:r>
              <a:rPr lang="en-AU" sz="2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400" b="1" dirty="0">
                <a:latin typeface="Calibri" panose="020F0502020204030204" pitchFamily="34" charset="0"/>
                <a:ea typeface="Calibri" panose="020F0502020204030204" pitchFamily="34" charset="0"/>
                <a:cs typeface="Calibri" panose="020F0502020204030204" pitchFamily="34" charset="0"/>
              </a:rPr>
              <a:t>  </a:t>
            </a:r>
            <a:r>
              <a:rPr lang="en-AU" sz="2400" dirty="0">
                <a:latin typeface="Calibri" panose="020F0502020204030204" pitchFamily="34" charset="0"/>
                <a:ea typeface="Calibri" panose="020F0502020204030204" pitchFamily="34" charset="0"/>
                <a:cs typeface="Calibri" panose="020F0502020204030204" pitchFamily="34" charset="0"/>
              </a:rPr>
              <a:t>/  nom-u </a:t>
            </a:r>
            <a:r>
              <a:rPr lang="en-AU" sz="2400" b="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that  time coffee   </a:t>
            </a:r>
            <a:r>
              <a:rPr lang="en-AU" sz="2200" cap="small" dirty="0">
                <a:latin typeface="Calibri" panose="020F0502020204030204" pitchFamily="34" charset="0"/>
                <a:ea typeface="Calibri" panose="020F0502020204030204" pitchFamily="34" charset="0"/>
                <a:cs typeface="Calibri" panose="020F0502020204030204" pitchFamily="34" charset="0"/>
              </a:rPr>
              <a:t>acc</a:t>
            </a:r>
            <a:r>
              <a:rPr lang="en-AU" sz="2200" dirty="0">
                <a:latin typeface="Calibri" panose="020F0502020204030204" pitchFamily="34" charset="0"/>
                <a:ea typeface="Calibri" panose="020F0502020204030204" pitchFamily="34" charset="0"/>
                <a:cs typeface="Calibri" panose="020F0502020204030204" pitchFamily="34" charset="0"/>
              </a:rPr>
              <a:t> 	 drink-</a:t>
            </a:r>
            <a:r>
              <a:rPr lang="en-AU" sz="2200" b="1" cap="small" dirty="0" err="1">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dirty="0">
                <a:latin typeface="Calibri" panose="020F0502020204030204" pitchFamily="34" charset="0"/>
                <a:ea typeface="Calibri" panose="020F0502020204030204" pitchFamily="34" charset="0"/>
                <a:cs typeface="Calibri" panose="020F0502020204030204" pitchFamily="34" charset="0"/>
              </a:rPr>
              <a:t>  </a:t>
            </a:r>
            <a:r>
              <a:rPr lang="en-AU" sz="2200" dirty="0">
                <a:solidFill>
                  <a:srgbClr val="FF0000"/>
                </a:solidFill>
                <a:latin typeface="Calibri" panose="020F0502020204030204" pitchFamily="34" charset="0"/>
                <a:ea typeface="Calibri" panose="020F0502020204030204" pitchFamily="34" charset="0"/>
                <a:cs typeface="Calibri" panose="020F0502020204030204" pitchFamily="34" charset="0"/>
              </a:rPr>
              <a:t>drink</a:t>
            </a:r>
            <a:r>
              <a:rPr lang="en-AU" sz="2200" cap="small"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reba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dirty="0">
                <a:solidFill>
                  <a:srgbClr val="FF0000"/>
                </a:solidFill>
                <a:latin typeface="Calibri" panose="020F0502020204030204" pitchFamily="34" charset="0"/>
                <a:ea typeface="Calibri" panose="020F0502020204030204" pitchFamily="34" charset="0"/>
                <a:cs typeface="Calibri" panose="020F0502020204030204" pitchFamily="34" charset="0"/>
              </a:rPr>
              <a:t>drink-</a:t>
            </a:r>
            <a:r>
              <a:rPr lang="en-AU" sz="2200"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npst</a:t>
            </a:r>
            <a:r>
              <a:rPr lang="en-AU" sz="2200" cap="small"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200" b="1" cap="small"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dirty="0">
                <a:latin typeface="Calibri" panose="020F0502020204030204" pitchFamily="34" charset="0"/>
                <a:ea typeface="Calibri" panose="020F0502020204030204" pitchFamily="34" charset="0"/>
                <a:cs typeface="Calibri" panose="020F0502020204030204" pitchFamily="34" charset="0"/>
              </a:rPr>
              <a:t>drink-</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a:latin typeface="Calibri" panose="020F0502020204030204" pitchFamily="34" charset="0"/>
                <a:ea typeface="Calibri" panose="020F0502020204030204" pitchFamily="34" charset="0"/>
                <a:cs typeface="Calibri" panose="020F0502020204030204" pitchFamily="34" charset="0"/>
              </a:rPr>
              <a:t>to</a:t>
            </a:r>
            <a:endParaRPr lang="en-AU" sz="2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yoru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nemur</a:t>
            </a:r>
            <a:r>
              <a:rPr lang="en-AU" sz="2400" dirty="0">
                <a:latin typeface="Calibri" panose="020F0502020204030204" pitchFamily="34" charset="0"/>
                <a:ea typeface="Calibri" panose="020F0502020204030204" pitchFamily="34" charset="0"/>
                <a:cs typeface="Calibri" panose="020F0502020204030204" pitchFamily="34" charset="0"/>
              </a:rPr>
              <a:t>-e-</a:t>
            </a:r>
            <a:r>
              <a:rPr lang="en-AU" sz="2400" dirty="0" err="1">
                <a:latin typeface="Calibri" panose="020F0502020204030204" pitchFamily="34" charset="0"/>
                <a:ea typeface="Calibri" panose="020F0502020204030204" pitchFamily="34" charset="0"/>
                <a:cs typeface="Calibri" panose="020F0502020204030204" pitchFamily="34" charset="0"/>
              </a:rPr>
              <a:t>naku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nat</a:t>
            </a:r>
            <a:r>
              <a:rPr lang="en-AU" sz="2400" dirty="0">
                <a:latin typeface="Calibri" panose="020F0502020204030204" pitchFamily="34" charset="0"/>
                <a:ea typeface="Calibri" panose="020F0502020204030204" pitchFamily="34" charset="0"/>
                <a:cs typeface="Calibri" panose="020F0502020204030204" pitchFamily="34" charset="0"/>
              </a:rPr>
              <a:t>-ta</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night 	sleep-</a:t>
            </a:r>
            <a:r>
              <a:rPr lang="en-AU" sz="2200" cap="small" dirty="0">
                <a:latin typeface="Calibri" panose="020F0502020204030204" pitchFamily="34" charset="0"/>
                <a:ea typeface="Calibri" panose="020F0502020204030204" pitchFamily="34" charset="0"/>
                <a:cs typeface="Calibri" panose="020F0502020204030204" pitchFamily="34" charset="0"/>
              </a:rPr>
              <a:t>pot-neg.inf</a:t>
            </a:r>
            <a:r>
              <a:rPr lang="en-AU" sz="2200" dirty="0">
                <a:latin typeface="Calibri" panose="020F0502020204030204" pitchFamily="34" charset="0"/>
                <a:ea typeface="Calibri" panose="020F0502020204030204" pitchFamily="34" charset="0"/>
                <a:cs typeface="Calibri" panose="020F0502020204030204" pitchFamily="34" charset="0"/>
              </a:rPr>
              <a:t>   become-</a:t>
            </a:r>
            <a:r>
              <a:rPr lang="en-AU" sz="2200" cap="small" dirty="0" err="1">
                <a:latin typeface="Calibri" panose="020F0502020204030204" pitchFamily="34" charset="0"/>
                <a:ea typeface="Calibri" panose="020F0502020204030204" pitchFamily="34" charset="0"/>
                <a:cs typeface="Calibri" panose="020F0502020204030204" pitchFamily="34" charset="0"/>
              </a:rPr>
              <a:t>pst</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‘When I drank coffee at that time, I would not be able to sleep at night.’ </a:t>
            </a:r>
            <a:r>
              <a:rPr lang="en-AU" sz="2200" dirty="0">
                <a:latin typeface="Calibri" panose="020F0502020204030204" pitchFamily="34" charset="0"/>
                <a:ea typeface="Calibri" panose="020F0502020204030204" pitchFamily="34" charset="0"/>
                <a:cs typeface="Calibri" panose="020F0502020204030204" pitchFamily="34" charset="0"/>
              </a:rPr>
              <a:t>(ibid. 466)</a:t>
            </a:r>
          </a:p>
        </p:txBody>
      </p:sp>
    </p:spTree>
    <p:extLst>
      <p:ext uri="{BB962C8B-B14F-4D97-AF65-F5344CB8AC3E}">
        <p14:creationId xmlns:p14="http://schemas.microsoft.com/office/powerpoint/2010/main" val="1246383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51735-45B7-2FD0-5056-A13451A6A0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63C8BF-E893-66DA-2C76-EE5438586CAE}"/>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sp>
        <p:nvSpPr>
          <p:cNvPr id="3" name="Content Placeholder 2">
            <a:extLst>
              <a:ext uri="{FF2B5EF4-FFF2-40B4-BE49-F238E27FC236}">
                <a16:creationId xmlns:a16="http://schemas.microsoft.com/office/drawing/2014/main" id="{F1D1B80F-9FDD-D503-D6D9-82D6EC42FF91}"/>
              </a:ext>
            </a:extLst>
          </p:cNvPr>
          <p:cNvSpPr>
            <a:spLocks noGrp="1"/>
          </p:cNvSpPr>
          <p:nvPr>
            <p:ph idx="1"/>
          </p:nvPr>
        </p:nvSpPr>
        <p:spPr>
          <a:xfrm>
            <a:off x="838200" y="1140542"/>
            <a:ext cx="10773697" cy="985324"/>
          </a:xfrm>
        </p:spPr>
        <p:txBody>
          <a:bodyPr>
            <a:normAutofit fontScale="92500"/>
          </a:bodyPr>
          <a:lstStyle/>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Connected meanings form a cross-linguistic category or ‘domain’, e.g. </a:t>
            </a:r>
            <a:r>
              <a:rPr lang="en-CA" sz="2600" dirty="0" err="1">
                <a:latin typeface="Calibri" panose="020F0502020204030204" pitchFamily="34" charset="0"/>
                <a:ea typeface="Calibri" panose="020F0502020204030204" pitchFamily="34" charset="0"/>
                <a:cs typeface="Calibri" panose="020F0502020204030204" pitchFamily="34" charset="0"/>
              </a:rPr>
              <a:t>epistemicity</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buNone/>
            </a:pPr>
            <a:r>
              <a:rPr lang="en-CA" sz="2400" dirty="0">
                <a:latin typeface="Calibri" panose="020F0502020204030204" pitchFamily="34" charset="0"/>
                <a:ea typeface="Calibri" panose="020F0502020204030204" pitchFamily="34" charset="0"/>
                <a:cs typeface="Calibri" panose="020F0502020204030204" pitchFamily="34" charset="0"/>
              </a:rPr>
              <a:t>(However, the analyst must limit the category to a “notionally coherent” semantic space.)</a:t>
            </a:r>
          </a:p>
        </p:txBody>
      </p:sp>
      <p:pic>
        <p:nvPicPr>
          <p:cNvPr id="6" name="Picture 5">
            <a:extLst>
              <a:ext uri="{FF2B5EF4-FFF2-40B4-BE49-F238E27FC236}">
                <a16:creationId xmlns:a16="http://schemas.microsoft.com/office/drawing/2014/main" id="{F3A1648B-DA54-CDBD-6699-5F7B2D1540CE}"/>
              </a:ext>
            </a:extLst>
          </p:cNvPr>
          <p:cNvPicPr>
            <a:picLocks noChangeAspect="1"/>
          </p:cNvPicPr>
          <p:nvPr/>
        </p:nvPicPr>
        <p:blipFill>
          <a:blip r:embed="rId3"/>
          <a:stretch>
            <a:fillRect/>
          </a:stretch>
        </p:blipFill>
        <p:spPr>
          <a:xfrm>
            <a:off x="696681" y="2363355"/>
            <a:ext cx="10515601" cy="4077478"/>
          </a:xfrm>
          <a:prstGeom prst="rect">
            <a:avLst/>
          </a:prstGeom>
        </p:spPr>
      </p:pic>
    </p:spTree>
    <p:extLst>
      <p:ext uri="{BB962C8B-B14F-4D97-AF65-F5344CB8AC3E}">
        <p14:creationId xmlns:p14="http://schemas.microsoft.com/office/powerpoint/2010/main" val="24832908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A5167-D772-6276-CE41-45F85CD933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80611A-6CFA-47AF-3EA3-B2B2C6BDFDA1}"/>
              </a:ext>
            </a:extLst>
          </p:cNvPr>
          <p:cNvSpPr>
            <a:spLocks noGrp="1"/>
          </p:cNvSpPr>
          <p:nvPr>
            <p:ph idx="1"/>
          </p:nvPr>
        </p:nvSpPr>
        <p:spPr>
          <a:xfrm>
            <a:off x="544286" y="432618"/>
            <a:ext cx="11114314" cy="6338296"/>
          </a:xfrm>
        </p:spPr>
        <p:txBody>
          <a:bodyPr>
            <a:normAutofit lnSpcReduction="10000"/>
          </a:bodyPr>
          <a:lstStyle/>
          <a:p>
            <a:pPr marL="0" indent="0">
              <a:buNone/>
            </a:pPr>
            <a:r>
              <a:rPr lang="en-CA" b="1" dirty="0">
                <a:latin typeface="Calibri" panose="020F0502020204030204" pitchFamily="34" charset="0"/>
                <a:ea typeface="Calibri" panose="020F0502020204030204" pitchFamily="34" charset="0"/>
                <a:cs typeface="Calibri" panose="020F0502020204030204" pitchFamily="34" charset="0"/>
              </a:rPr>
              <a:t>Japanese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err="1">
                <a:latin typeface="Calibri" panose="020F0502020204030204" pitchFamily="34" charset="0"/>
                <a:ea typeface="Calibri" panose="020F0502020204030204" pitchFamily="34" charset="0"/>
                <a:cs typeface="Calibri" panose="020F0502020204030204" pitchFamily="34" charset="0"/>
              </a:rPr>
              <a:t>Takubo</a:t>
            </a:r>
            <a:r>
              <a:rPr lang="en-US" sz="2600" dirty="0">
                <a:latin typeface="Calibri" panose="020F0502020204030204" pitchFamily="34" charset="0"/>
                <a:ea typeface="Calibri" panose="020F0502020204030204" pitchFamily="34" charset="0"/>
                <a:cs typeface="Calibri" panose="020F0502020204030204" pitchFamily="34" charset="0"/>
              </a:rPr>
              <a:t> 2020</a:t>
            </a:r>
            <a:r>
              <a:rPr lang="en-CA" sz="2600" dirty="0">
                <a:latin typeface="Calibri" panose="020F0502020204030204" pitchFamily="34" charset="0"/>
                <a:ea typeface="Calibri" panose="020F0502020204030204" pitchFamily="34" charset="0"/>
                <a:cs typeface="Calibri" panose="020F0502020204030204" pitchFamily="34" charset="0"/>
              </a:rPr>
              <a:t>)</a:t>
            </a:r>
          </a:p>
          <a:p>
            <a:pPr marL="0" indent="0">
              <a:spcBef>
                <a:spcPts val="0"/>
              </a:spcBef>
              <a:buNone/>
            </a:pP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b="1" dirty="0">
                <a:latin typeface="Calibri" panose="020F0502020204030204" pitchFamily="34" charset="0"/>
                <a:ea typeface="Calibri" panose="020F0502020204030204" pitchFamily="34" charset="0"/>
                <a:cs typeface="Calibri" panose="020F0502020204030204" pitchFamily="34" charset="0"/>
              </a:rPr>
              <a:t>Predictive (all 4)</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[Keiki	  ga 	</a:t>
            </a:r>
            <a:r>
              <a:rPr lang="en-AU" sz="2400" dirty="0" err="1">
                <a:latin typeface="Calibri" panose="020F0502020204030204" pitchFamily="34" charset="0"/>
                <a:ea typeface="Calibri" panose="020F0502020204030204" pitchFamily="34" charset="0"/>
                <a:cs typeface="Calibri" panose="020F0502020204030204" pitchFamily="34" charset="0"/>
              </a:rPr>
              <a:t>kaihuku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si-</a:t>
            </a:r>
            <a:r>
              <a:rPr lang="en-AU" sz="2400" b="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su-</a:t>
            </a:r>
            <a:r>
              <a:rPr lang="en-AU" sz="2400" b="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su-ru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err="1">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su-ru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Taro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recover	      do</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b="1" cap="small" dirty="0" err="1">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dirty="0">
                <a:latin typeface="Calibri" panose="020F0502020204030204" pitchFamily="34" charset="0"/>
                <a:ea typeface="Calibri" panose="020F0502020204030204" pitchFamily="34" charset="0"/>
                <a:cs typeface="Calibri" panose="020F0502020204030204" pitchFamily="34" charset="0"/>
              </a:rPr>
              <a:t>do</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b="1" cap="small" dirty="0" err="1">
                <a:latin typeface="Calibri" panose="020F0502020204030204" pitchFamily="34" charset="0"/>
                <a:ea typeface="Calibri" panose="020F0502020204030204" pitchFamily="34" charset="0"/>
                <a:cs typeface="Calibri" panose="020F0502020204030204" pitchFamily="34" charset="0"/>
              </a:rPr>
              <a:t>reba</a:t>
            </a:r>
            <a:r>
              <a:rPr lang="en-AU" sz="2200" dirty="0">
                <a:latin typeface="Calibri" panose="020F0502020204030204" pitchFamily="34" charset="0"/>
                <a:ea typeface="Calibri" panose="020F0502020204030204" pitchFamily="34" charset="0"/>
                <a:cs typeface="Calibri" panose="020F0502020204030204" pitchFamily="34" charset="0"/>
              </a:rPr>
              <a:t>    / do-</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err="1">
                <a:latin typeface="Calibri" panose="020F0502020204030204" pitchFamily="34" charset="0"/>
                <a:ea typeface="Calibri" panose="020F0502020204030204" pitchFamily="34" charset="0"/>
                <a:cs typeface="Calibri" panose="020F0502020204030204" pitchFamily="34" charset="0"/>
              </a:rPr>
              <a:t>nara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dirty="0">
                <a:latin typeface="Calibri" panose="020F0502020204030204" pitchFamily="34" charset="0"/>
                <a:ea typeface="Calibri" panose="020F0502020204030204" pitchFamily="34" charset="0"/>
                <a:cs typeface="Calibri" panose="020F0502020204030204" pitchFamily="34" charset="0"/>
              </a:rPr>
              <a:t>do-</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a:latin typeface="Calibri" panose="020F0502020204030204" pitchFamily="34" charset="0"/>
                <a:ea typeface="Calibri" panose="020F0502020204030204" pitchFamily="34" charset="0"/>
                <a:cs typeface="Calibri" panose="020F0502020204030204" pitchFamily="34" charset="0"/>
              </a:rPr>
              <a:t>to</a:t>
            </a:r>
            <a:r>
              <a:rPr lang="en-AU" sz="2200" cap="small" dirty="0">
                <a:latin typeface="Calibri" panose="020F0502020204030204" pitchFamily="34" charset="0"/>
                <a:ea typeface="Calibri" panose="020F0502020204030204" pitchFamily="34" charset="0"/>
                <a:cs typeface="Calibri" panose="020F0502020204030204" pitchFamily="34" charset="0"/>
              </a:rPr>
              <a:t> </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kozin</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syoohi</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wa</a:t>
            </a:r>
            <a:r>
              <a:rPr lang="en-AU" sz="2400" dirty="0">
                <a:latin typeface="Calibri" panose="020F0502020204030204" pitchFamily="34" charset="0"/>
                <a:ea typeface="Calibri" panose="020F0502020204030204" pitchFamily="34" charset="0"/>
                <a:cs typeface="Calibri" panose="020F0502020204030204" pitchFamily="34" charset="0"/>
              </a:rPr>
              <a:t>     nobi-</a:t>
            </a:r>
            <a:r>
              <a:rPr lang="en-AU" sz="2400" u="sng" dirty="0" err="1">
                <a:latin typeface="Calibri" panose="020F0502020204030204" pitchFamily="34" charset="0"/>
                <a:ea typeface="Calibri" panose="020F0502020204030204" pitchFamily="34" charset="0"/>
                <a:cs typeface="Calibri" panose="020F0502020204030204" pitchFamily="34" charset="0"/>
              </a:rPr>
              <a:t>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daroo</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individual   spending	</a:t>
            </a:r>
            <a:r>
              <a:rPr lang="en-AU" sz="2200" cap="small" dirty="0">
                <a:latin typeface="Calibri" panose="020F0502020204030204" pitchFamily="34" charset="0"/>
                <a:ea typeface="Calibri" panose="020F0502020204030204" pitchFamily="34" charset="0"/>
                <a:cs typeface="Calibri" panose="020F0502020204030204" pitchFamily="34" charset="0"/>
              </a:rPr>
              <a:t>top</a:t>
            </a:r>
            <a:r>
              <a:rPr lang="en-AU" sz="2200" dirty="0">
                <a:latin typeface="Calibri" panose="020F0502020204030204" pitchFamily="34" charset="0"/>
                <a:ea typeface="Calibri" panose="020F0502020204030204" pitchFamily="34" charset="0"/>
                <a:cs typeface="Calibri" panose="020F0502020204030204" pitchFamily="34" charset="0"/>
              </a:rPr>
              <a:t>     increase-</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u="sng"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tentative</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the economy recovers, individual consumption will undoubtedly increase.’</a:t>
            </a:r>
          </a:p>
          <a:p>
            <a:pPr marL="0" indent="0">
              <a:spcBef>
                <a:spcPts val="1800"/>
              </a:spcBef>
              <a:buNone/>
            </a:pP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b="1" dirty="0">
                <a:latin typeface="Calibri" panose="020F0502020204030204" pitchFamily="34" charset="0"/>
                <a:ea typeface="Calibri" panose="020F0502020204030204" pitchFamily="34" charset="0"/>
                <a:cs typeface="Calibri" panose="020F0502020204030204" pitchFamily="34" charset="0"/>
              </a:rPr>
              <a:t>Counterfactual (all except </a:t>
            </a:r>
            <a:r>
              <a:rPr lang="en-AU" sz="2400" b="1" i="1" dirty="0" err="1">
                <a:latin typeface="Calibri" panose="020F0502020204030204" pitchFamily="34" charset="0"/>
                <a:ea typeface="Calibri" panose="020F0502020204030204" pitchFamily="34" charset="0"/>
                <a:cs typeface="Calibri" panose="020F0502020204030204" pitchFamily="34" charset="0"/>
              </a:rPr>
              <a:t>nara</a:t>
            </a:r>
            <a:r>
              <a:rPr lang="en-AU" sz="2400" b="1" dirty="0">
                <a:latin typeface="Calibri" panose="020F0502020204030204" pitchFamily="34" charset="0"/>
                <a:ea typeface="Calibri" panose="020F0502020204030204" pitchFamily="34" charset="0"/>
                <a:cs typeface="Calibri" panose="020F0502020204030204" pitchFamily="34" charset="0"/>
              </a:rPr>
              <a:t>)</a:t>
            </a: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[Keiki	  ga 	</a:t>
            </a:r>
            <a:r>
              <a:rPr lang="en-AU" sz="2400" dirty="0" err="1">
                <a:latin typeface="Calibri" panose="020F0502020204030204" pitchFamily="34" charset="0"/>
                <a:ea typeface="Calibri" panose="020F0502020204030204" pitchFamily="34" charset="0"/>
                <a:cs typeface="Calibri" panose="020F0502020204030204" pitchFamily="34" charset="0"/>
              </a:rPr>
              <a:t>kaihuku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si-</a:t>
            </a:r>
            <a:r>
              <a:rPr lang="en-AU" sz="2400" b="1" dirty="0" err="1">
                <a:latin typeface="Calibri" panose="020F0502020204030204" pitchFamily="34" charset="0"/>
                <a:ea typeface="Calibri" panose="020F0502020204030204" pitchFamily="34" charset="0"/>
                <a:cs typeface="Calibri" panose="020F0502020204030204" pitchFamily="34" charset="0"/>
              </a:rPr>
              <a:t>tara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su-</a:t>
            </a:r>
            <a:r>
              <a:rPr lang="en-AU" sz="2400" b="1" dirty="0" err="1">
                <a:latin typeface="Calibri" panose="020F0502020204030204" pitchFamily="34" charset="0"/>
                <a:ea typeface="Calibri" panose="020F0502020204030204" pitchFamily="34" charset="0"/>
                <a:cs typeface="Calibri" panose="020F0502020204030204" pitchFamily="34" charset="0"/>
              </a:rPr>
              <a:t>reba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AU" sz="2400" dirty="0" err="1">
                <a:solidFill>
                  <a:srgbClr val="FF0000"/>
                </a:solidFill>
                <a:latin typeface="Calibri" panose="020F0502020204030204" pitchFamily="34" charset="0"/>
                <a:ea typeface="Calibri" panose="020F0502020204030204" pitchFamily="34" charset="0"/>
                <a:cs typeface="Calibri" panose="020F0502020204030204" pitchFamily="34" charset="0"/>
              </a:rPr>
              <a:t>su-ru</a:t>
            </a:r>
            <a:r>
              <a:rPr lang="en-AU" sz="2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AU" sz="2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400" dirty="0">
                <a:latin typeface="Calibri" panose="020F0502020204030204" pitchFamily="34" charset="0"/>
                <a:ea typeface="Calibri" panose="020F0502020204030204" pitchFamily="34" charset="0"/>
                <a:cs typeface="Calibri" panose="020F0502020204030204" pitchFamily="34" charset="0"/>
              </a:rPr>
              <a:t>  /  </a:t>
            </a:r>
            <a:r>
              <a:rPr lang="en-AU" sz="2400" dirty="0" err="1">
                <a:latin typeface="Calibri" panose="020F0502020204030204" pitchFamily="34" charset="0"/>
                <a:ea typeface="Calibri" panose="020F0502020204030204" pitchFamily="34" charset="0"/>
                <a:cs typeface="Calibri" panose="020F0502020204030204" pitchFamily="34" charset="0"/>
              </a:rPr>
              <a:t>su-ru</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b="1" dirty="0">
                <a:latin typeface="Calibri" panose="020F0502020204030204" pitchFamily="34" charset="0"/>
                <a:ea typeface="Calibri" panose="020F0502020204030204" pitchFamily="34" charset="0"/>
                <a:cs typeface="Calibri" panose="020F0502020204030204" pitchFamily="34" charset="0"/>
              </a:rPr>
              <a:t>to</a:t>
            </a:r>
            <a:r>
              <a:rPr lang="en-AU"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P</a:t>
            </a:r>
            <a:r>
              <a:rPr lang="en-AU" sz="24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Taro 	  </a:t>
            </a:r>
            <a:r>
              <a:rPr lang="en-AU" sz="2200" cap="small" dirty="0">
                <a:latin typeface="Calibri" panose="020F0502020204030204" pitchFamily="34" charset="0"/>
                <a:ea typeface="Calibri" panose="020F0502020204030204" pitchFamily="34" charset="0"/>
                <a:cs typeface="Calibri" panose="020F0502020204030204" pitchFamily="34" charset="0"/>
              </a:rPr>
              <a:t>nom</a:t>
            </a:r>
            <a:r>
              <a:rPr lang="en-AU" sz="2200" dirty="0">
                <a:latin typeface="Calibri" panose="020F0502020204030204" pitchFamily="34" charset="0"/>
                <a:ea typeface="Calibri" panose="020F0502020204030204" pitchFamily="34" charset="0"/>
                <a:cs typeface="Calibri" panose="020F0502020204030204" pitchFamily="34" charset="0"/>
              </a:rPr>
              <a:t> 	recover	      do</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b="1" cap="small" dirty="0" err="1">
                <a:latin typeface="Calibri" panose="020F0502020204030204" pitchFamily="34" charset="0"/>
                <a:ea typeface="Calibri" panose="020F0502020204030204" pitchFamily="34" charset="0"/>
                <a:cs typeface="Calibri" panose="020F0502020204030204" pitchFamily="34" charset="0"/>
              </a:rPr>
              <a:t>tara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dirty="0">
                <a:latin typeface="Calibri" panose="020F0502020204030204" pitchFamily="34" charset="0"/>
                <a:ea typeface="Calibri" panose="020F0502020204030204" pitchFamily="34" charset="0"/>
                <a:cs typeface="Calibri" panose="020F0502020204030204" pitchFamily="34" charset="0"/>
              </a:rPr>
              <a:t>do</a:t>
            </a:r>
            <a:r>
              <a:rPr lang="en-AU" sz="2200" cap="small" dirty="0">
                <a:latin typeface="Calibri" panose="020F0502020204030204" pitchFamily="34" charset="0"/>
                <a:ea typeface="Calibri" panose="020F0502020204030204" pitchFamily="34" charset="0"/>
                <a:cs typeface="Calibri" panose="020F0502020204030204" pitchFamily="34" charset="0"/>
              </a:rPr>
              <a:t>-</a:t>
            </a:r>
            <a:r>
              <a:rPr lang="en-AU" sz="2200" b="1" cap="small" dirty="0" err="1">
                <a:latin typeface="Calibri" panose="020F0502020204030204" pitchFamily="34" charset="0"/>
                <a:ea typeface="Calibri" panose="020F0502020204030204" pitchFamily="34" charset="0"/>
                <a:cs typeface="Calibri" panose="020F0502020204030204" pitchFamily="34" charset="0"/>
              </a:rPr>
              <a:t>reba</a:t>
            </a:r>
            <a:r>
              <a:rPr lang="en-AU" sz="2200" dirty="0">
                <a:latin typeface="Calibri" panose="020F0502020204030204" pitchFamily="34" charset="0"/>
                <a:ea typeface="Calibri" panose="020F0502020204030204" pitchFamily="34" charset="0"/>
                <a:cs typeface="Calibri" panose="020F0502020204030204" pitchFamily="34" charset="0"/>
              </a:rPr>
              <a:t> 	/  </a:t>
            </a:r>
            <a:r>
              <a:rPr lang="en-AU" sz="2200" dirty="0">
                <a:solidFill>
                  <a:srgbClr val="FF0000"/>
                </a:solidFill>
                <a:latin typeface="Calibri" panose="020F0502020204030204" pitchFamily="34" charset="0"/>
                <a:ea typeface="Calibri" panose="020F0502020204030204" pitchFamily="34" charset="0"/>
                <a:cs typeface="Calibri" panose="020F0502020204030204" pitchFamily="34" charset="0"/>
              </a:rPr>
              <a:t>do-</a:t>
            </a:r>
            <a:r>
              <a:rPr lang="en-AU" sz="2200"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npst</a:t>
            </a:r>
            <a:r>
              <a:rPr lang="en-AU" sz="2200" cap="small"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AU" sz="2200" b="1" cap="small" dirty="0" err="1">
                <a:solidFill>
                  <a:srgbClr val="FF0000"/>
                </a:solidFill>
                <a:latin typeface="Calibri" panose="020F0502020204030204" pitchFamily="34" charset="0"/>
                <a:ea typeface="Calibri" panose="020F0502020204030204" pitchFamily="34" charset="0"/>
                <a:cs typeface="Calibri" panose="020F0502020204030204" pitchFamily="34" charset="0"/>
              </a:rPr>
              <a:t>nara</a:t>
            </a:r>
            <a:r>
              <a:rPr lang="en-AU" sz="2200" cap="small" dirty="0">
                <a:latin typeface="Calibri" panose="020F0502020204030204" pitchFamily="34" charset="0"/>
                <a:ea typeface="Calibri" panose="020F0502020204030204" pitchFamily="34" charset="0"/>
                <a:cs typeface="Calibri" panose="020F0502020204030204" pitchFamily="34" charset="0"/>
              </a:rPr>
              <a:t>  /  </a:t>
            </a:r>
            <a:r>
              <a:rPr lang="en-AU" sz="2200" dirty="0">
                <a:latin typeface="Calibri" panose="020F0502020204030204" pitchFamily="34" charset="0"/>
                <a:ea typeface="Calibri" panose="020F0502020204030204" pitchFamily="34" charset="0"/>
                <a:cs typeface="Calibri" panose="020F0502020204030204" pitchFamily="34" charset="0"/>
              </a:rPr>
              <a:t>do-</a:t>
            </a:r>
            <a:r>
              <a:rPr lang="en-AU" sz="2200" cap="small" dirty="0" err="1">
                <a:latin typeface="Calibri" panose="020F0502020204030204" pitchFamily="34" charset="0"/>
                <a:ea typeface="Calibri" panose="020F0502020204030204" pitchFamily="34" charset="0"/>
                <a:cs typeface="Calibri" panose="020F0502020204030204" pitchFamily="34" charset="0"/>
              </a:rPr>
              <a:t>npst</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b="1" cap="small" dirty="0">
                <a:latin typeface="Calibri" panose="020F0502020204030204" pitchFamily="34" charset="0"/>
                <a:ea typeface="Calibri" panose="020F0502020204030204" pitchFamily="34" charset="0"/>
                <a:cs typeface="Calibri" panose="020F0502020204030204" pitchFamily="34" charset="0"/>
              </a:rPr>
              <a:t>to</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200"/>
              </a:spcBef>
              <a:buNone/>
            </a:pPr>
            <a:r>
              <a:rPr lang="en-AU" sz="2400" dirty="0">
                <a:latin typeface="Calibri" panose="020F0502020204030204" pitchFamily="34" charset="0"/>
                <a:ea typeface="Calibri" panose="020F0502020204030204" pitchFamily="34" charset="0"/>
                <a:cs typeface="Calibri" panose="020F0502020204030204" pitchFamily="34" charset="0"/>
              </a:rPr>
              <a:t>[</a:t>
            </a:r>
            <a:r>
              <a:rPr lang="en-AU" sz="2400" dirty="0" err="1">
                <a:latin typeface="Calibri" panose="020F0502020204030204" pitchFamily="34" charset="0"/>
                <a:ea typeface="Calibri" panose="020F0502020204030204" pitchFamily="34" charset="0"/>
                <a:cs typeface="Calibri" panose="020F0502020204030204" pitchFamily="34" charset="0"/>
              </a:rPr>
              <a:t>kozin</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syoohi</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wa</a:t>
            </a:r>
            <a:r>
              <a:rPr lang="en-AU" sz="2400" dirty="0">
                <a:latin typeface="Calibri" panose="020F0502020204030204" pitchFamily="34" charset="0"/>
                <a:ea typeface="Calibri" panose="020F0502020204030204" pitchFamily="34" charset="0"/>
                <a:cs typeface="Calibri" panose="020F0502020204030204" pitchFamily="34" charset="0"/>
              </a:rPr>
              <a:t>     nobi-</a:t>
            </a:r>
            <a:r>
              <a:rPr lang="en-AU" sz="2400" u="sng" dirty="0">
                <a:latin typeface="Calibri" panose="020F0502020204030204" pitchFamily="34" charset="0"/>
                <a:ea typeface="Calibri" panose="020F0502020204030204" pitchFamily="34" charset="0"/>
                <a:cs typeface="Calibri" panose="020F0502020204030204" pitchFamily="34" charset="0"/>
              </a:rPr>
              <a:t>ta</a:t>
            </a:r>
            <a:r>
              <a:rPr lang="en-AU" sz="2400" dirty="0">
                <a:latin typeface="Calibri" panose="020F0502020204030204" pitchFamily="34" charset="0"/>
                <a:ea typeface="Calibri" panose="020F0502020204030204" pitchFamily="34" charset="0"/>
                <a:cs typeface="Calibri" panose="020F0502020204030204" pitchFamily="34" charset="0"/>
              </a:rPr>
              <a:t>	      </a:t>
            </a:r>
            <a:r>
              <a:rPr lang="en-AU" sz="2400" dirty="0" err="1">
                <a:latin typeface="Calibri" panose="020F0502020204030204" pitchFamily="34" charset="0"/>
                <a:ea typeface="Calibri" panose="020F0502020204030204" pitchFamily="34" charset="0"/>
                <a:cs typeface="Calibri" panose="020F0502020204030204" pitchFamily="34" charset="0"/>
              </a:rPr>
              <a:t>daroo</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baseline="-25000" dirty="0">
                <a:latin typeface="Calibri" panose="020F0502020204030204" pitchFamily="34" charset="0"/>
                <a:ea typeface="Calibri" panose="020F0502020204030204" pitchFamily="34" charset="0"/>
                <a:cs typeface="Calibri" panose="020F0502020204030204" pitchFamily="34" charset="0"/>
              </a:rPr>
              <a:t>Q</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 individual   spending	</a:t>
            </a:r>
            <a:r>
              <a:rPr lang="en-AU" sz="2200" cap="small" dirty="0">
                <a:latin typeface="Calibri" panose="020F0502020204030204" pitchFamily="34" charset="0"/>
                <a:ea typeface="Calibri" panose="020F0502020204030204" pitchFamily="34" charset="0"/>
                <a:cs typeface="Calibri" panose="020F0502020204030204" pitchFamily="34" charset="0"/>
              </a:rPr>
              <a:t>top</a:t>
            </a:r>
            <a:r>
              <a:rPr lang="en-AU" sz="2200" dirty="0">
                <a:latin typeface="Calibri" panose="020F0502020204030204" pitchFamily="34" charset="0"/>
                <a:ea typeface="Calibri" panose="020F0502020204030204" pitchFamily="34" charset="0"/>
                <a:cs typeface="Calibri" panose="020F0502020204030204" pitchFamily="34" charset="0"/>
              </a:rPr>
              <a:t>     increase-</a:t>
            </a:r>
            <a:r>
              <a:rPr lang="en-AU" sz="2200" cap="small" dirty="0">
                <a:latin typeface="Calibri" panose="020F0502020204030204" pitchFamily="34" charset="0"/>
                <a:ea typeface="Calibri" panose="020F0502020204030204" pitchFamily="34" charset="0"/>
                <a:cs typeface="Calibri" panose="020F0502020204030204" pitchFamily="34" charset="0"/>
              </a:rPr>
              <a:t> </a:t>
            </a:r>
            <a:r>
              <a:rPr lang="en-AU" sz="2200" u="sng" cap="small" dirty="0" err="1">
                <a:latin typeface="Calibri" panose="020F0502020204030204" pitchFamily="34" charset="0"/>
                <a:ea typeface="Calibri" panose="020F0502020204030204" pitchFamily="34" charset="0"/>
                <a:cs typeface="Calibri" panose="020F0502020204030204" pitchFamily="34" charset="0"/>
              </a:rPr>
              <a:t>pst</a:t>
            </a:r>
            <a:r>
              <a:rPr lang="en-AU" sz="2200" cap="small" dirty="0">
                <a:latin typeface="Calibri" panose="020F0502020204030204" pitchFamily="34" charset="0"/>
                <a:ea typeface="Calibri" panose="020F0502020204030204" pitchFamily="34" charset="0"/>
                <a:cs typeface="Calibri" panose="020F0502020204030204" pitchFamily="34" charset="0"/>
              </a:rPr>
              <a:t>  tentative</a:t>
            </a:r>
            <a:endParaRPr lang="en-AU" sz="2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AU" sz="2400" dirty="0">
                <a:latin typeface="Calibri" panose="020F0502020204030204" pitchFamily="34" charset="0"/>
                <a:ea typeface="Calibri" panose="020F0502020204030204" pitchFamily="34" charset="0"/>
                <a:cs typeface="Calibri" panose="020F0502020204030204" pitchFamily="34" charset="0"/>
              </a:rPr>
              <a:t>‘If the economy had recovered, individual consumption would have increased.’ </a:t>
            </a:r>
          </a:p>
          <a:p>
            <a:pPr marL="0" indent="0" algn="r">
              <a:spcBef>
                <a:spcPts val="600"/>
              </a:spcBef>
              <a:buNone/>
            </a:pPr>
            <a:r>
              <a:rPr lang="en-AU" sz="2200" dirty="0">
                <a:latin typeface="Calibri" panose="020F0502020204030204" pitchFamily="34" charset="0"/>
                <a:ea typeface="Calibri" panose="020F0502020204030204" pitchFamily="34" charset="0"/>
                <a:cs typeface="Calibri" panose="020F0502020204030204" pitchFamily="34" charset="0"/>
              </a:rPr>
              <a:t>(based on </a:t>
            </a:r>
            <a:r>
              <a:rPr lang="en-AU" sz="2200" dirty="0" err="1">
                <a:latin typeface="Calibri" panose="020F0502020204030204" pitchFamily="34" charset="0"/>
                <a:ea typeface="Calibri" panose="020F0502020204030204" pitchFamily="34" charset="0"/>
                <a:cs typeface="Calibri" panose="020F0502020204030204" pitchFamily="34" charset="0"/>
              </a:rPr>
              <a:t>Takubo</a:t>
            </a:r>
            <a:r>
              <a:rPr lang="en-AU" sz="2200" dirty="0">
                <a:latin typeface="Calibri" panose="020F0502020204030204" pitchFamily="34" charset="0"/>
                <a:ea typeface="Calibri" panose="020F0502020204030204" pitchFamily="34" charset="0"/>
                <a:cs typeface="Calibri" panose="020F0502020204030204" pitchFamily="34" charset="0"/>
              </a:rPr>
              <a:t> 2020: 467)</a:t>
            </a:r>
          </a:p>
        </p:txBody>
      </p:sp>
    </p:spTree>
    <p:extLst>
      <p:ext uri="{BB962C8B-B14F-4D97-AF65-F5344CB8AC3E}">
        <p14:creationId xmlns:p14="http://schemas.microsoft.com/office/powerpoint/2010/main" val="41239175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B121D-500A-F9BD-44CD-322874120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94CD4-6D81-A6C1-8E9B-DB67FABFC53A}"/>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Japanese:</a:t>
            </a:r>
            <a:r>
              <a:rPr lang="en-US" sz="2800" dirty="0">
                <a:latin typeface="Calibri" panose="020F0502020204030204" pitchFamily="34" charset="0"/>
                <a:ea typeface="Calibri" panose="020F0502020204030204" pitchFamily="34" charset="0"/>
                <a:cs typeface="Calibri" panose="020F0502020204030204" pitchFamily="34" charset="0"/>
              </a:rPr>
              <a:t> </a:t>
            </a:r>
            <a:r>
              <a:rPr lang="en-AU" sz="2800" b="1" i="1" dirty="0">
                <a:latin typeface="Calibri" panose="020F0502020204030204" pitchFamily="34" charset="0"/>
                <a:ea typeface="Calibri" panose="020F0502020204030204" pitchFamily="34" charset="0"/>
                <a:cs typeface="Calibri" panose="020F0502020204030204" pitchFamily="34" charset="0"/>
              </a:rPr>
              <a:t>-</a:t>
            </a:r>
            <a:r>
              <a:rPr lang="en-AU" sz="2800" b="1" i="1" dirty="0" err="1">
                <a:latin typeface="Calibri" panose="020F0502020204030204" pitchFamily="34" charset="0"/>
                <a:ea typeface="Calibri" panose="020F0502020204030204" pitchFamily="34" charset="0"/>
                <a:cs typeface="Calibri" panose="020F0502020204030204" pitchFamily="34" charset="0"/>
              </a:rPr>
              <a:t>reba</a:t>
            </a:r>
            <a:r>
              <a:rPr lang="en-AU" sz="2800" b="1" i="1" dirty="0">
                <a:latin typeface="Calibri" panose="020F0502020204030204" pitchFamily="34" charset="0"/>
                <a:ea typeface="Calibri" panose="020F0502020204030204" pitchFamily="34" charset="0"/>
                <a:cs typeface="Calibri" panose="020F0502020204030204" pitchFamily="34" charset="0"/>
              </a:rPr>
              <a:t> </a:t>
            </a:r>
            <a:r>
              <a:rPr lang="en-AU" sz="2800" dirty="0">
                <a:latin typeface="Calibri" panose="020F0502020204030204" pitchFamily="34" charset="0"/>
                <a:ea typeface="Calibri" panose="020F0502020204030204" pitchFamily="34" charset="0"/>
                <a:cs typeface="Calibri" panose="020F0502020204030204" pitchFamily="34" charset="0"/>
              </a:rPr>
              <a:t>(general causal relation)</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9BDF516-0878-2079-B72C-971FE6FC8D4D}"/>
              </a:ext>
            </a:extLst>
          </p:cNvPr>
          <p:cNvSpPr>
            <a:spLocks noGrp="1"/>
          </p:cNvSpPr>
          <p:nvPr>
            <p:ph idx="1"/>
          </p:nvPr>
        </p:nvSpPr>
        <p:spPr>
          <a:xfrm>
            <a:off x="838200" y="1209369"/>
            <a:ext cx="10515600" cy="4967594"/>
          </a:xfrm>
        </p:spPr>
        <p:txBody>
          <a:bodyPr>
            <a:normAutofit lnSpcReduction="10000"/>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CA" b="1" i="1" dirty="0">
                <a:solidFill>
                  <a:srgbClr val="7030A0"/>
                </a:solidFill>
                <a:latin typeface="Calibri" panose="020F0502020204030204" pitchFamily="34" charset="0"/>
                <a:ea typeface="Calibri" panose="020F0502020204030204" pitchFamily="34" charset="0"/>
                <a:cs typeface="Calibri" panose="020F0502020204030204" pitchFamily="34" charset="0"/>
              </a:rPr>
              <a:t>-</a:t>
            </a:r>
            <a:r>
              <a:rPr lang="en-CA" b="1" i="1" dirty="0" err="1">
                <a:solidFill>
                  <a:srgbClr val="7030A0"/>
                </a:solidFill>
                <a:latin typeface="Calibri" panose="020F0502020204030204" pitchFamily="34" charset="0"/>
                <a:ea typeface="Calibri" panose="020F0502020204030204" pitchFamily="34" charset="0"/>
                <a:cs typeface="Calibri" panose="020F0502020204030204" pitchFamily="34" charset="0"/>
              </a:rPr>
              <a:t>reba</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a:t>
            </a:r>
            <a:r>
              <a:rPr lang="en-CA" b="1" dirty="0">
                <a:latin typeface="Calibri" panose="020F0502020204030204" pitchFamily="34" charset="0"/>
                <a:ea typeface="Calibri" panose="020F0502020204030204" pitchFamily="34" charset="0"/>
                <a:cs typeface="Calibri" panose="020F0502020204030204" pitchFamily="34" charset="0"/>
              </a:rPr>
              <a:t>Predictive</a:t>
            </a:r>
            <a:r>
              <a:rPr lang="en-CA" dirty="0">
                <a:latin typeface="Calibri" panose="020F0502020204030204" pitchFamily="34" charset="0"/>
                <a:ea typeface="Calibri" panose="020F0502020204030204" pitchFamily="34" charset="0"/>
                <a:cs typeface="Calibri" panose="020F0502020204030204" pitchFamily="34" charset="0"/>
              </a:rPr>
              <a:t>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Temporal	</a:t>
            </a:r>
            <a:endParaRPr lang="en-CA"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 </a:t>
            </a:r>
          </a:p>
        </p:txBody>
      </p:sp>
      <p:cxnSp>
        <p:nvCxnSpPr>
          <p:cNvPr id="6" name="Straight Connector 5">
            <a:extLst>
              <a:ext uri="{FF2B5EF4-FFF2-40B4-BE49-F238E27FC236}">
                <a16:creationId xmlns:a16="http://schemas.microsoft.com/office/drawing/2014/main" id="{6BCAB82A-EA32-F62C-D8C3-0488368AD5F9}"/>
              </a:ext>
            </a:extLst>
          </p:cNvPr>
          <p:cNvCxnSpPr>
            <a:cxnSpLocks/>
          </p:cNvCxnSpPr>
          <p:nvPr/>
        </p:nvCxnSpPr>
        <p:spPr>
          <a:xfrm>
            <a:off x="9273246" y="3635829"/>
            <a:ext cx="0" cy="69668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80FA7732-49A8-1085-47DB-E8BF3E3BB9C8}"/>
              </a:ext>
            </a:extLst>
          </p:cNvPr>
          <p:cNvCxnSpPr>
            <a:cxnSpLocks/>
          </p:cNvCxnSpPr>
          <p:nvPr/>
        </p:nvCxnSpPr>
        <p:spPr>
          <a:xfrm flipH="1">
            <a:off x="3026226" y="3462704"/>
            <a:ext cx="1520483"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9D99BF79-9B81-9353-070A-47462E047768}"/>
              </a:ext>
            </a:extLst>
          </p:cNvPr>
          <p:cNvCxnSpPr>
            <a:cxnSpLocks/>
          </p:cNvCxnSpPr>
          <p:nvPr/>
        </p:nvCxnSpPr>
        <p:spPr>
          <a:xfrm flipH="1" flipV="1">
            <a:off x="6092833" y="3463758"/>
            <a:ext cx="2069699"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361757A6-268F-5684-FCB3-97B70748F43E}"/>
              </a:ext>
            </a:extLst>
          </p:cNvPr>
          <p:cNvSpPr/>
          <p:nvPr/>
        </p:nvSpPr>
        <p:spPr>
          <a:xfrm>
            <a:off x="718461" y="1387753"/>
            <a:ext cx="10632888" cy="3652333"/>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cxnSp>
        <p:nvCxnSpPr>
          <p:cNvPr id="23" name="Straight Connector 22">
            <a:extLst>
              <a:ext uri="{FF2B5EF4-FFF2-40B4-BE49-F238E27FC236}">
                <a16:creationId xmlns:a16="http://schemas.microsoft.com/office/drawing/2014/main" id="{233F2E04-6201-F61C-A97F-47C14E391DB1}"/>
              </a:ext>
            </a:extLst>
          </p:cNvPr>
          <p:cNvCxnSpPr>
            <a:cxnSpLocks/>
          </p:cNvCxnSpPr>
          <p:nvPr/>
        </p:nvCxnSpPr>
        <p:spPr>
          <a:xfrm>
            <a:off x="5299960" y="1894114"/>
            <a:ext cx="0" cy="1371596"/>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136936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6A9A7-4D8D-AD02-FBFE-DE6F0AC344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EEB03D-AFE8-2FB9-9C0A-268024F2D747}"/>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Japanese: </a:t>
            </a:r>
            <a:r>
              <a:rPr lang="en-AU" sz="2800" b="1" i="1" dirty="0">
                <a:latin typeface="Calibri" panose="020F0502020204030204" pitchFamily="34" charset="0"/>
                <a:ea typeface="Calibri" panose="020F0502020204030204" pitchFamily="34" charset="0"/>
                <a:cs typeface="Calibri" panose="020F0502020204030204" pitchFamily="34" charset="0"/>
              </a:rPr>
              <a:t>-</a:t>
            </a:r>
            <a:r>
              <a:rPr lang="en-AU" sz="2800" b="1" i="1" dirty="0" err="1">
                <a:latin typeface="Calibri" panose="020F0502020204030204" pitchFamily="34" charset="0"/>
                <a:ea typeface="Calibri" panose="020F0502020204030204" pitchFamily="34" charset="0"/>
                <a:cs typeface="Calibri" panose="020F0502020204030204" pitchFamily="34" charset="0"/>
              </a:rPr>
              <a:t>tara</a:t>
            </a:r>
            <a:r>
              <a:rPr lang="en-AU" sz="2800" b="1" i="1" dirty="0">
                <a:latin typeface="Calibri" panose="020F0502020204030204" pitchFamily="34" charset="0"/>
                <a:ea typeface="Calibri" panose="020F0502020204030204" pitchFamily="34" charset="0"/>
                <a:cs typeface="Calibri" panose="020F0502020204030204" pitchFamily="34" charset="0"/>
              </a:rPr>
              <a:t> </a:t>
            </a:r>
            <a:r>
              <a:rPr lang="en-AU" sz="2800" dirty="0">
                <a:latin typeface="Calibri" panose="020F0502020204030204" pitchFamily="34" charset="0"/>
                <a:ea typeface="Calibri" panose="020F0502020204030204" pitchFamily="34" charset="0"/>
                <a:cs typeface="Calibri" panose="020F0502020204030204" pitchFamily="34" charset="0"/>
              </a:rPr>
              <a:t>(temporal dependency)</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AEB846FB-B2CB-AE8B-76EB-DAEDD9B1FAEC}"/>
              </a:ext>
            </a:extLst>
          </p:cNvPr>
          <p:cNvSpPr>
            <a:spLocks noGrp="1"/>
          </p:cNvSpPr>
          <p:nvPr>
            <p:ph idx="1"/>
          </p:nvPr>
        </p:nvSpPr>
        <p:spPr>
          <a:xfrm>
            <a:off x="838200" y="1209369"/>
            <a:ext cx="10515600" cy="4967594"/>
          </a:xfrm>
        </p:spPr>
        <p:txBody>
          <a:bodyPr>
            <a:normAutofit lnSpcReduction="10000"/>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dirty="0">
                <a:latin typeface="Calibri" panose="020F0502020204030204" pitchFamily="34" charset="0"/>
                <a:ea typeface="Calibri" panose="020F0502020204030204" pitchFamily="34" charset="0"/>
                <a:cs typeface="Calibri" panose="020F0502020204030204" pitchFamily="34" charset="0"/>
              </a:rPr>
              <a:t>Temporal		</a:t>
            </a:r>
            <a:r>
              <a:rPr lang="en-CA" b="1" i="1" dirty="0">
                <a:solidFill>
                  <a:srgbClr val="00B0F0"/>
                </a:solidFill>
                <a:latin typeface="Calibri" panose="020F0502020204030204" pitchFamily="34" charset="0"/>
                <a:ea typeface="Calibri" panose="020F0502020204030204" pitchFamily="34" charset="0"/>
                <a:cs typeface="Calibri" panose="020F0502020204030204" pitchFamily="34" charset="0"/>
              </a:rPr>
              <a:t>-</a:t>
            </a:r>
            <a:r>
              <a:rPr lang="en-CA" b="1" i="1" dirty="0" err="1">
                <a:solidFill>
                  <a:srgbClr val="00B0F0"/>
                </a:solidFill>
                <a:latin typeface="Calibri" panose="020F0502020204030204" pitchFamily="34" charset="0"/>
                <a:ea typeface="Calibri" panose="020F0502020204030204" pitchFamily="34" charset="0"/>
                <a:cs typeface="Calibri" panose="020F0502020204030204" pitchFamily="34" charset="0"/>
              </a:rPr>
              <a:t>tara</a:t>
            </a:r>
            <a:endParaRPr lang="en-CA" b="1"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b="1" dirty="0">
                <a:latin typeface="Calibri" panose="020F0502020204030204" pitchFamily="34" charset="0"/>
                <a:ea typeface="Calibri" panose="020F0502020204030204" pitchFamily="34" charset="0"/>
                <a:cs typeface="Calibri" panose="020F0502020204030204" pitchFamily="34" charset="0"/>
              </a:rPr>
              <a:t>				  (‘when’) </a:t>
            </a:r>
          </a:p>
        </p:txBody>
      </p:sp>
      <p:cxnSp>
        <p:nvCxnSpPr>
          <p:cNvPr id="5" name="Straight Connector 4">
            <a:extLst>
              <a:ext uri="{FF2B5EF4-FFF2-40B4-BE49-F238E27FC236}">
                <a16:creationId xmlns:a16="http://schemas.microsoft.com/office/drawing/2014/main" id="{18C161A3-631C-615B-72CC-944EA13DF551}"/>
              </a:ext>
            </a:extLst>
          </p:cNvPr>
          <p:cNvCxnSpPr>
            <a:cxnSpLocks/>
          </p:cNvCxnSpPr>
          <p:nvPr/>
        </p:nvCxnSpPr>
        <p:spPr>
          <a:xfrm>
            <a:off x="5276053" y="3635829"/>
            <a:ext cx="0" cy="174171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D6FCDE29-DD89-1ADA-127F-07A1961FF8CE}"/>
              </a:ext>
            </a:extLst>
          </p:cNvPr>
          <p:cNvCxnSpPr>
            <a:cxnSpLocks/>
          </p:cNvCxnSpPr>
          <p:nvPr/>
        </p:nvCxnSpPr>
        <p:spPr>
          <a:xfrm>
            <a:off x="9273246" y="3635829"/>
            <a:ext cx="0" cy="69668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EBAAE722-2B39-C616-42A3-44F2D4ABC627}"/>
              </a:ext>
            </a:extLst>
          </p:cNvPr>
          <p:cNvCxnSpPr>
            <a:cxnSpLocks/>
          </p:cNvCxnSpPr>
          <p:nvPr/>
        </p:nvCxnSpPr>
        <p:spPr>
          <a:xfrm flipH="1">
            <a:off x="3026226" y="3462704"/>
            <a:ext cx="1520483"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8845F15C-8F99-1F83-A976-259BA44BE3AB}"/>
              </a:ext>
            </a:extLst>
          </p:cNvPr>
          <p:cNvCxnSpPr>
            <a:cxnSpLocks/>
          </p:cNvCxnSpPr>
          <p:nvPr/>
        </p:nvCxnSpPr>
        <p:spPr>
          <a:xfrm flipH="1" flipV="1">
            <a:off x="6092833" y="3463758"/>
            <a:ext cx="2069699"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1" name="Rectangle: Rounded Corners 10">
            <a:extLst>
              <a:ext uri="{FF2B5EF4-FFF2-40B4-BE49-F238E27FC236}">
                <a16:creationId xmlns:a16="http://schemas.microsoft.com/office/drawing/2014/main" id="{17B18318-4060-0BC8-16EF-BBDD27628583}"/>
              </a:ext>
            </a:extLst>
          </p:cNvPr>
          <p:cNvSpPr/>
          <p:nvPr/>
        </p:nvSpPr>
        <p:spPr>
          <a:xfrm>
            <a:off x="1621971" y="1121229"/>
            <a:ext cx="9154886" cy="5055734"/>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6" name="Straight Connector 15">
            <a:extLst>
              <a:ext uri="{FF2B5EF4-FFF2-40B4-BE49-F238E27FC236}">
                <a16:creationId xmlns:a16="http://schemas.microsoft.com/office/drawing/2014/main" id="{C8475E4E-D6AB-DBDF-CEA2-0A99711F2454}"/>
              </a:ext>
            </a:extLst>
          </p:cNvPr>
          <p:cNvCxnSpPr>
            <a:cxnSpLocks/>
          </p:cNvCxnSpPr>
          <p:nvPr/>
        </p:nvCxnSpPr>
        <p:spPr>
          <a:xfrm>
            <a:off x="5278188" y="1894114"/>
            <a:ext cx="0" cy="1371596"/>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623112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F3546-F1AB-8AB0-B7B6-40C069C9DC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B5C19C-0B7B-64B5-12B6-8949B8F40875}"/>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Japanese: </a:t>
            </a:r>
            <a:r>
              <a:rPr lang="en-AU" sz="2800" b="1" i="1" dirty="0" err="1">
                <a:latin typeface="Calibri" panose="020F0502020204030204" pitchFamily="34" charset="0"/>
                <a:ea typeface="Calibri" panose="020F0502020204030204" pitchFamily="34" charset="0"/>
                <a:cs typeface="Calibri" panose="020F0502020204030204" pitchFamily="34" charset="0"/>
              </a:rPr>
              <a:t>nara</a:t>
            </a:r>
            <a:r>
              <a:rPr lang="en-AU" sz="2800" b="1" i="1" dirty="0">
                <a:latin typeface="Calibri" panose="020F0502020204030204" pitchFamily="34" charset="0"/>
                <a:ea typeface="Calibri" panose="020F0502020204030204" pitchFamily="34" charset="0"/>
                <a:cs typeface="Calibri" panose="020F0502020204030204" pitchFamily="34" charset="0"/>
              </a:rPr>
              <a:t> </a:t>
            </a:r>
            <a:r>
              <a:rPr lang="en-AU" sz="2800" dirty="0">
                <a:latin typeface="Calibri" panose="020F0502020204030204" pitchFamily="34" charset="0"/>
                <a:ea typeface="Calibri" panose="020F0502020204030204" pitchFamily="34" charset="0"/>
                <a:cs typeface="Calibri" panose="020F0502020204030204" pitchFamily="34" charset="0"/>
              </a:rPr>
              <a:t>(the situation in </a:t>
            </a:r>
            <a:r>
              <a:rPr lang="en-AU" sz="2800" i="1" dirty="0">
                <a:latin typeface="Calibri" panose="020F0502020204030204" pitchFamily="34" charset="0"/>
                <a:ea typeface="Calibri" panose="020F0502020204030204" pitchFamily="34" charset="0"/>
                <a:cs typeface="Calibri" panose="020F0502020204030204" pitchFamily="34" charset="0"/>
              </a:rPr>
              <a:t>p</a:t>
            </a:r>
            <a:r>
              <a:rPr lang="en-AU" sz="2800" dirty="0">
                <a:latin typeface="Calibri" panose="020F0502020204030204" pitchFamily="34" charset="0"/>
                <a:ea typeface="Calibri" panose="020F0502020204030204" pitchFamily="34" charset="0"/>
                <a:cs typeface="Calibri" panose="020F0502020204030204" pitchFamily="34" charset="0"/>
              </a:rPr>
              <a:t> is true)</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C3D6829-36E0-AA6D-7DC9-20C974782AAA}"/>
              </a:ext>
            </a:extLst>
          </p:cNvPr>
          <p:cNvSpPr>
            <a:spLocks noGrp="1"/>
          </p:cNvSpPr>
          <p:nvPr>
            <p:ph idx="1"/>
          </p:nvPr>
        </p:nvSpPr>
        <p:spPr>
          <a:xfrm>
            <a:off x="838200" y="1209369"/>
            <a:ext cx="10515600" cy="4967594"/>
          </a:xfrm>
        </p:spPr>
        <p:txBody>
          <a:bodyPr>
            <a:normAutofit lnSpcReduction="10000"/>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dirty="0">
                <a:latin typeface="Calibri" panose="020F0502020204030204" pitchFamily="34" charset="0"/>
                <a:ea typeface="Calibri" panose="020F0502020204030204" pitchFamily="34" charset="0"/>
                <a:cs typeface="Calibri" panose="020F0502020204030204" pitchFamily="34" charset="0"/>
              </a:rPr>
              <a:t>Factual</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err="1">
                <a:solidFill>
                  <a:srgbClr val="92D050"/>
                </a:solidFill>
                <a:latin typeface="Calibri" panose="020F0502020204030204" pitchFamily="34" charset="0"/>
                <a:ea typeface="Calibri" panose="020F0502020204030204" pitchFamily="34" charset="0"/>
                <a:cs typeface="Calibri" panose="020F0502020204030204" pitchFamily="34" charset="0"/>
              </a:rPr>
              <a:t>nara</a:t>
            </a: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Temporal</a:t>
            </a:r>
            <a:endParaRPr lang="en-CA"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 </a:t>
            </a:r>
          </a:p>
        </p:txBody>
      </p:sp>
      <p:cxnSp>
        <p:nvCxnSpPr>
          <p:cNvPr id="6" name="Straight Connector 5">
            <a:extLst>
              <a:ext uri="{FF2B5EF4-FFF2-40B4-BE49-F238E27FC236}">
                <a16:creationId xmlns:a16="http://schemas.microsoft.com/office/drawing/2014/main" id="{4676D5B8-9964-6CC7-33C6-3672301FFA57}"/>
              </a:ext>
            </a:extLst>
          </p:cNvPr>
          <p:cNvCxnSpPr>
            <a:cxnSpLocks/>
          </p:cNvCxnSpPr>
          <p:nvPr/>
        </p:nvCxnSpPr>
        <p:spPr>
          <a:xfrm>
            <a:off x="9273246" y="3635829"/>
            <a:ext cx="0" cy="69668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C1F8F609-1B0F-3897-53E7-C11A3DB75648}"/>
              </a:ext>
            </a:extLst>
          </p:cNvPr>
          <p:cNvCxnSpPr>
            <a:cxnSpLocks/>
          </p:cNvCxnSpPr>
          <p:nvPr/>
        </p:nvCxnSpPr>
        <p:spPr>
          <a:xfrm>
            <a:off x="5278188" y="1894114"/>
            <a:ext cx="0" cy="1371596"/>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0" name="Rectangle: Rounded Corners 19">
            <a:extLst>
              <a:ext uri="{FF2B5EF4-FFF2-40B4-BE49-F238E27FC236}">
                <a16:creationId xmlns:a16="http://schemas.microsoft.com/office/drawing/2014/main" id="{37D66880-4816-BBE4-0D17-A7B5E1D030DB}"/>
              </a:ext>
            </a:extLst>
          </p:cNvPr>
          <p:cNvSpPr/>
          <p:nvPr/>
        </p:nvSpPr>
        <p:spPr>
          <a:xfrm>
            <a:off x="3483428" y="1099457"/>
            <a:ext cx="3995049" cy="3407229"/>
          </a:xfrm>
          <a:prstGeom prst="roundRect">
            <a:avLst/>
          </a:prstGeom>
          <a:noFill/>
          <a:ln w="57150">
            <a:solidFill>
              <a:srgbClr val="92D05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spTree>
    <p:extLst>
      <p:ext uri="{BB962C8B-B14F-4D97-AF65-F5344CB8AC3E}">
        <p14:creationId xmlns:p14="http://schemas.microsoft.com/office/powerpoint/2010/main" val="27432450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CAB0E-0BB2-8157-A305-172716066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03E28-321F-B89C-3DE8-3EC08499B27F}"/>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Japanese: </a:t>
            </a:r>
            <a:r>
              <a:rPr lang="en-US" sz="2800" b="1" i="1" dirty="0">
                <a:latin typeface="Calibri" panose="020F0502020204030204" pitchFamily="34" charset="0"/>
                <a:ea typeface="Calibri" panose="020F0502020204030204" pitchFamily="34" charset="0"/>
                <a:cs typeface="Calibri" panose="020F0502020204030204" pitchFamily="34" charset="0"/>
              </a:rPr>
              <a:t>to</a:t>
            </a:r>
            <a:r>
              <a:rPr lang="en-US" sz="2800" dirty="0">
                <a:latin typeface="Calibri" panose="020F0502020204030204" pitchFamily="34" charset="0"/>
                <a:ea typeface="Calibri" panose="020F0502020204030204" pitchFamily="34" charset="0"/>
                <a:cs typeface="Calibri" panose="020F0502020204030204" pitchFamily="34" charset="0"/>
              </a:rPr>
              <a:t> (</a:t>
            </a:r>
            <a:r>
              <a:rPr lang="en-AU" sz="2800" dirty="0">
                <a:latin typeface="Calibri" panose="020F0502020204030204" pitchFamily="34" charset="0"/>
                <a:ea typeface="Calibri" panose="020F0502020204030204" pitchFamily="34" charset="0"/>
                <a:cs typeface="Calibri" panose="020F0502020204030204" pitchFamily="34" charset="0"/>
              </a:rPr>
              <a:t>a situation usually observed in reality)</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9DF4CA1-328A-4F0C-D6EE-5A6F0F706D4A}"/>
              </a:ext>
            </a:extLst>
          </p:cNvPr>
          <p:cNvSpPr>
            <a:spLocks noGrp="1"/>
          </p:cNvSpPr>
          <p:nvPr>
            <p:ph idx="1"/>
          </p:nvPr>
        </p:nvSpPr>
        <p:spPr>
          <a:xfrm>
            <a:off x="838200" y="1209369"/>
            <a:ext cx="10515600" cy="4967594"/>
          </a:xfrm>
        </p:spPr>
        <p:txBody>
          <a:bodyPr>
            <a:normAutofit lnSpcReduction="10000"/>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dirty="0">
                <a:latin typeface="Calibri" panose="020F0502020204030204" pitchFamily="34" charset="0"/>
                <a:ea typeface="Calibri" panose="020F0502020204030204" pitchFamily="34" charset="0"/>
                <a:cs typeface="Calibri" panose="020F0502020204030204" pitchFamily="34" charset="0"/>
              </a:rPr>
              <a:t>Generic</a:t>
            </a:r>
            <a:r>
              <a:rPr lang="en-CA" dirty="0">
                <a:latin typeface="Calibri" panose="020F0502020204030204" pitchFamily="34" charset="0"/>
                <a:ea typeface="Calibri" panose="020F0502020204030204" pitchFamily="34" charset="0"/>
                <a:cs typeface="Calibri" panose="020F0502020204030204" pitchFamily="34" charset="0"/>
              </a:rPr>
              <a:t>		Predictive			Hypothetical ??</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FF0000"/>
                </a:solidFill>
                <a:latin typeface="Calibri" panose="020F0502020204030204" pitchFamily="34" charset="0"/>
                <a:ea typeface="Calibri" panose="020F0502020204030204" pitchFamily="34" charset="0"/>
                <a:cs typeface="Calibri" panose="020F0502020204030204" pitchFamily="34" charset="0"/>
              </a:rPr>
              <a:t>to</a:t>
            </a:r>
            <a:r>
              <a:rPr lang="en-CA" dirty="0">
                <a:latin typeface="Calibri" panose="020F0502020204030204" pitchFamily="34" charset="0"/>
                <a:ea typeface="Calibri" panose="020F0502020204030204" pitchFamily="34" charset="0"/>
                <a:cs typeface="Calibri" panose="020F0502020204030204" pitchFamily="34" charset="0"/>
              </a:rPr>
              <a:t>							Counterfactual ??</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Temporal</a:t>
            </a:r>
            <a:endParaRPr lang="en-CA"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 </a:t>
            </a:r>
          </a:p>
        </p:txBody>
      </p:sp>
      <p:cxnSp>
        <p:nvCxnSpPr>
          <p:cNvPr id="5" name="Straight Connector 4">
            <a:extLst>
              <a:ext uri="{FF2B5EF4-FFF2-40B4-BE49-F238E27FC236}">
                <a16:creationId xmlns:a16="http://schemas.microsoft.com/office/drawing/2014/main" id="{2683C513-2F78-A4A8-9246-7628CB1FCC5B}"/>
              </a:ext>
            </a:extLst>
          </p:cNvPr>
          <p:cNvCxnSpPr>
            <a:cxnSpLocks/>
          </p:cNvCxnSpPr>
          <p:nvPr/>
        </p:nvCxnSpPr>
        <p:spPr>
          <a:xfrm>
            <a:off x="5276053" y="3635829"/>
            <a:ext cx="0" cy="174171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A798ED0F-D47C-3754-5360-76A63C8B5E4E}"/>
              </a:ext>
            </a:extLst>
          </p:cNvPr>
          <p:cNvCxnSpPr>
            <a:cxnSpLocks/>
          </p:cNvCxnSpPr>
          <p:nvPr/>
        </p:nvCxnSpPr>
        <p:spPr>
          <a:xfrm>
            <a:off x="9273246" y="3635829"/>
            <a:ext cx="0" cy="69668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051B73A9-2B45-5684-C6CE-EC5F68CC266F}"/>
              </a:ext>
            </a:extLst>
          </p:cNvPr>
          <p:cNvCxnSpPr>
            <a:cxnSpLocks/>
          </p:cNvCxnSpPr>
          <p:nvPr/>
        </p:nvCxnSpPr>
        <p:spPr>
          <a:xfrm flipH="1">
            <a:off x="3026226" y="3462704"/>
            <a:ext cx="1520483"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49707079-A23C-C7C7-7CEC-D68A1B9C6B2B}"/>
              </a:ext>
            </a:extLst>
          </p:cNvPr>
          <p:cNvCxnSpPr>
            <a:cxnSpLocks/>
          </p:cNvCxnSpPr>
          <p:nvPr/>
        </p:nvCxnSpPr>
        <p:spPr>
          <a:xfrm flipH="1" flipV="1">
            <a:off x="6092833" y="3463758"/>
            <a:ext cx="2069699"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847F05C5-E33E-4B11-3395-71EE4AF81E31}"/>
              </a:ext>
            </a:extLst>
          </p:cNvPr>
          <p:cNvSpPr/>
          <p:nvPr/>
        </p:nvSpPr>
        <p:spPr>
          <a:xfrm>
            <a:off x="1238526" y="2590801"/>
            <a:ext cx="9712490" cy="3902073"/>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spTree>
    <p:extLst>
      <p:ext uri="{BB962C8B-B14F-4D97-AF65-F5344CB8AC3E}">
        <p14:creationId xmlns:p14="http://schemas.microsoft.com/office/powerpoint/2010/main" val="249091242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30A13-F4D1-B36F-DAED-6DD37BB30A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D30E22-26C1-0BC8-1B06-1F7B0921CE1F}"/>
              </a:ext>
            </a:extLst>
          </p:cNvPr>
          <p:cNvSpPr>
            <a:spLocks noGrp="1"/>
          </p:cNvSpPr>
          <p:nvPr>
            <p:ph type="title"/>
          </p:nvPr>
        </p:nvSpPr>
        <p:spPr>
          <a:xfrm>
            <a:off x="838200" y="365125"/>
            <a:ext cx="10515600" cy="627933"/>
          </a:xfrm>
        </p:spPr>
        <p:txBody>
          <a:bodyPr>
            <a:norm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Japanese</a:t>
            </a:r>
            <a:endParaRPr lang="en-CA"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6A1C4BE-66D5-DCDE-81E4-281862F0CCB5}"/>
              </a:ext>
            </a:extLst>
          </p:cNvPr>
          <p:cNvSpPr>
            <a:spLocks noGrp="1"/>
          </p:cNvSpPr>
          <p:nvPr>
            <p:ph idx="1"/>
          </p:nvPr>
        </p:nvSpPr>
        <p:spPr>
          <a:xfrm>
            <a:off x="838200" y="1209369"/>
            <a:ext cx="10515600" cy="4967594"/>
          </a:xfrm>
        </p:spPr>
        <p:txBody>
          <a:bodyPr>
            <a:normAutofit lnSpcReduction="10000"/>
          </a:bodyPr>
          <a:lstStyle/>
          <a:p>
            <a:pPr marL="0" indent="0">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Factual			</a:t>
            </a:r>
            <a:r>
              <a:rPr lang="en-CA" b="1" i="1" dirty="0">
                <a:solidFill>
                  <a:srgbClr val="7030A0"/>
                </a:solidFill>
                <a:latin typeface="Calibri" panose="020F0502020204030204" pitchFamily="34" charset="0"/>
                <a:ea typeface="Calibri" panose="020F0502020204030204" pitchFamily="34" charset="0"/>
                <a:cs typeface="Calibri" panose="020F0502020204030204" pitchFamily="34" charset="0"/>
              </a:rPr>
              <a:t>-</a:t>
            </a:r>
            <a:r>
              <a:rPr lang="en-CA" b="1" i="1" dirty="0" err="1">
                <a:solidFill>
                  <a:srgbClr val="7030A0"/>
                </a:solidFill>
                <a:latin typeface="Calibri" panose="020F0502020204030204" pitchFamily="34" charset="0"/>
                <a:ea typeface="Calibri" panose="020F0502020204030204" pitchFamily="34" charset="0"/>
                <a:cs typeface="Calibri" panose="020F0502020204030204" pitchFamily="34" charset="0"/>
              </a:rPr>
              <a:t>reba</a:t>
            </a:r>
            <a:endParaRPr lang="en-CA" b="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err="1">
                <a:solidFill>
                  <a:srgbClr val="92D050"/>
                </a:solidFill>
                <a:latin typeface="Calibri" panose="020F0502020204030204" pitchFamily="34" charset="0"/>
                <a:ea typeface="Calibri" panose="020F0502020204030204" pitchFamily="34" charset="0"/>
                <a:cs typeface="Calibri" panose="020F0502020204030204" pitchFamily="34" charset="0"/>
              </a:rPr>
              <a:t>nara</a:t>
            </a:r>
            <a:endParaRPr lang="en-CA" dirty="0">
              <a:solidFill>
                <a:srgbClr val="92D05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Generic		Predictive			Hypothetical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a:t>
            </a:r>
            <a:r>
              <a:rPr lang="en-CA" b="1" i="1" dirty="0">
                <a:solidFill>
                  <a:srgbClr val="FF0000"/>
                </a:solidFill>
                <a:latin typeface="Calibri" panose="020F0502020204030204" pitchFamily="34" charset="0"/>
                <a:ea typeface="Calibri" panose="020F0502020204030204" pitchFamily="34" charset="0"/>
                <a:cs typeface="Calibri" panose="020F0502020204030204" pitchFamily="34" charset="0"/>
              </a:rPr>
              <a:t>to</a:t>
            </a:r>
            <a:r>
              <a:rPr lang="en-CA" dirty="0">
                <a:latin typeface="Calibri" panose="020F0502020204030204" pitchFamily="34" charset="0"/>
                <a:ea typeface="Calibri" panose="020F0502020204030204" pitchFamily="34" charset="0"/>
                <a:cs typeface="Calibri" panose="020F0502020204030204" pitchFamily="34" charset="0"/>
              </a:rPr>
              <a:t>							Counterfactual</a:t>
            </a: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CA"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Temporal		</a:t>
            </a:r>
            <a:r>
              <a:rPr lang="en-CA" b="1" i="1" dirty="0">
                <a:solidFill>
                  <a:srgbClr val="00B0F0"/>
                </a:solidFill>
                <a:latin typeface="Calibri" panose="020F0502020204030204" pitchFamily="34" charset="0"/>
                <a:ea typeface="Calibri" panose="020F0502020204030204" pitchFamily="34" charset="0"/>
                <a:cs typeface="Calibri" panose="020F0502020204030204" pitchFamily="34" charset="0"/>
              </a:rPr>
              <a:t>-</a:t>
            </a:r>
            <a:r>
              <a:rPr lang="en-CA" b="1" i="1" dirty="0" err="1">
                <a:solidFill>
                  <a:srgbClr val="00B0F0"/>
                </a:solidFill>
                <a:latin typeface="Calibri" panose="020F0502020204030204" pitchFamily="34" charset="0"/>
                <a:ea typeface="Calibri" panose="020F0502020204030204" pitchFamily="34" charset="0"/>
                <a:cs typeface="Calibri" panose="020F0502020204030204" pitchFamily="34" charset="0"/>
              </a:rPr>
              <a:t>tara</a:t>
            </a:r>
            <a:endParaRPr lang="en-CA"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CA" dirty="0">
                <a:latin typeface="Calibri" panose="020F0502020204030204" pitchFamily="34" charset="0"/>
                <a:ea typeface="Calibri" panose="020F0502020204030204" pitchFamily="34" charset="0"/>
                <a:cs typeface="Calibri" panose="020F0502020204030204" pitchFamily="34" charset="0"/>
              </a:rPr>
              <a:t>				  (‘when’) </a:t>
            </a:r>
          </a:p>
        </p:txBody>
      </p:sp>
      <p:cxnSp>
        <p:nvCxnSpPr>
          <p:cNvPr id="5" name="Straight Connector 4">
            <a:extLst>
              <a:ext uri="{FF2B5EF4-FFF2-40B4-BE49-F238E27FC236}">
                <a16:creationId xmlns:a16="http://schemas.microsoft.com/office/drawing/2014/main" id="{6909FFEE-DF86-D8C2-4683-7F9EA75DB8C5}"/>
              </a:ext>
            </a:extLst>
          </p:cNvPr>
          <p:cNvCxnSpPr>
            <a:cxnSpLocks/>
          </p:cNvCxnSpPr>
          <p:nvPr/>
        </p:nvCxnSpPr>
        <p:spPr>
          <a:xfrm>
            <a:off x="5276053" y="3635829"/>
            <a:ext cx="0" cy="1741714"/>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4808BA30-C793-D003-F66B-648E057B9885}"/>
              </a:ext>
            </a:extLst>
          </p:cNvPr>
          <p:cNvCxnSpPr>
            <a:cxnSpLocks/>
          </p:cNvCxnSpPr>
          <p:nvPr/>
        </p:nvCxnSpPr>
        <p:spPr>
          <a:xfrm>
            <a:off x="9273246" y="3635829"/>
            <a:ext cx="0" cy="696685"/>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B8BAF82D-1022-C49F-9BAF-8A8136BF88CC}"/>
              </a:ext>
            </a:extLst>
          </p:cNvPr>
          <p:cNvCxnSpPr>
            <a:cxnSpLocks/>
          </p:cNvCxnSpPr>
          <p:nvPr/>
        </p:nvCxnSpPr>
        <p:spPr>
          <a:xfrm flipH="1">
            <a:off x="3026226" y="3462704"/>
            <a:ext cx="1520483"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EAFC6A43-86FB-3D6C-0A8F-8067B7ECFB9B}"/>
              </a:ext>
            </a:extLst>
          </p:cNvPr>
          <p:cNvCxnSpPr>
            <a:cxnSpLocks/>
          </p:cNvCxnSpPr>
          <p:nvPr/>
        </p:nvCxnSpPr>
        <p:spPr>
          <a:xfrm flipH="1" flipV="1">
            <a:off x="6092833" y="3463758"/>
            <a:ext cx="2069699" cy="49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10" name="Rectangle: Rounded Corners 9">
            <a:extLst>
              <a:ext uri="{FF2B5EF4-FFF2-40B4-BE49-F238E27FC236}">
                <a16:creationId xmlns:a16="http://schemas.microsoft.com/office/drawing/2014/main" id="{90D21015-9E9C-1D61-3DCA-0AC632453006}"/>
              </a:ext>
            </a:extLst>
          </p:cNvPr>
          <p:cNvSpPr/>
          <p:nvPr/>
        </p:nvSpPr>
        <p:spPr>
          <a:xfrm>
            <a:off x="718461" y="1387753"/>
            <a:ext cx="10632888" cy="3652333"/>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noFill/>
            </a:endParaRPr>
          </a:p>
        </p:txBody>
      </p:sp>
      <p:sp>
        <p:nvSpPr>
          <p:cNvPr id="11" name="Rectangle: Rounded Corners 10">
            <a:extLst>
              <a:ext uri="{FF2B5EF4-FFF2-40B4-BE49-F238E27FC236}">
                <a16:creationId xmlns:a16="http://schemas.microsoft.com/office/drawing/2014/main" id="{D0C4D206-E795-77D4-7785-33C9D190FE89}"/>
              </a:ext>
            </a:extLst>
          </p:cNvPr>
          <p:cNvSpPr/>
          <p:nvPr/>
        </p:nvSpPr>
        <p:spPr>
          <a:xfrm>
            <a:off x="1621971" y="1121229"/>
            <a:ext cx="9154886" cy="5055734"/>
          </a:xfrm>
          <a:prstGeom prst="roundRect">
            <a:avLst/>
          </a:prstGeom>
          <a:noFill/>
          <a:ln w="57150">
            <a:solidFill>
              <a:srgbClr val="00B0F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ectangle: Rounded Corners 11">
            <a:extLst>
              <a:ext uri="{FF2B5EF4-FFF2-40B4-BE49-F238E27FC236}">
                <a16:creationId xmlns:a16="http://schemas.microsoft.com/office/drawing/2014/main" id="{DE1B55C4-3F2F-6184-98FC-BC841921E897}"/>
              </a:ext>
            </a:extLst>
          </p:cNvPr>
          <p:cNvSpPr/>
          <p:nvPr/>
        </p:nvSpPr>
        <p:spPr>
          <a:xfrm>
            <a:off x="1238526" y="2590801"/>
            <a:ext cx="9712490" cy="3902073"/>
          </a:xfrm>
          <a:prstGeom prst="roundRect">
            <a:avLst/>
          </a:prstGeom>
          <a:noFill/>
          <a:ln w="5715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cxnSp>
        <p:nvCxnSpPr>
          <p:cNvPr id="16" name="Straight Connector 15">
            <a:extLst>
              <a:ext uri="{FF2B5EF4-FFF2-40B4-BE49-F238E27FC236}">
                <a16:creationId xmlns:a16="http://schemas.microsoft.com/office/drawing/2014/main" id="{ADD9D6BF-C4E5-5C94-A81F-756CA9BFDA21}"/>
              </a:ext>
            </a:extLst>
          </p:cNvPr>
          <p:cNvCxnSpPr>
            <a:cxnSpLocks/>
          </p:cNvCxnSpPr>
          <p:nvPr/>
        </p:nvCxnSpPr>
        <p:spPr>
          <a:xfrm>
            <a:off x="5278188" y="1894114"/>
            <a:ext cx="0" cy="1371596"/>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20" name="Rectangle: Rounded Corners 19">
            <a:extLst>
              <a:ext uri="{FF2B5EF4-FFF2-40B4-BE49-F238E27FC236}">
                <a16:creationId xmlns:a16="http://schemas.microsoft.com/office/drawing/2014/main" id="{A28C2947-2493-AA95-8BD8-983F644E5E86}"/>
              </a:ext>
            </a:extLst>
          </p:cNvPr>
          <p:cNvSpPr/>
          <p:nvPr/>
        </p:nvSpPr>
        <p:spPr>
          <a:xfrm>
            <a:off x="3483428" y="993060"/>
            <a:ext cx="3995049" cy="3448312"/>
          </a:xfrm>
          <a:prstGeom prst="roundRect">
            <a:avLst/>
          </a:prstGeom>
          <a:noFill/>
          <a:ln w="57150">
            <a:solidFill>
              <a:srgbClr val="92D05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C000"/>
              </a:solidFill>
            </a:endParaRPr>
          </a:p>
        </p:txBody>
      </p:sp>
    </p:spTree>
    <p:extLst>
      <p:ext uri="{BB962C8B-B14F-4D97-AF65-F5344CB8AC3E}">
        <p14:creationId xmlns:p14="http://schemas.microsoft.com/office/powerpoint/2010/main" val="23646927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25778B-C3D1-18DD-F394-3C3090738ADB}"/>
              </a:ext>
            </a:extLst>
          </p:cNvPr>
          <p:cNvSpPr>
            <a:spLocks noGrp="1"/>
          </p:cNvSpPr>
          <p:nvPr>
            <p:ph idx="1"/>
          </p:nvPr>
        </p:nvSpPr>
        <p:spPr>
          <a:xfrm>
            <a:off x="489857" y="250371"/>
            <a:ext cx="11212286" cy="6466116"/>
          </a:xfrm>
        </p:spPr>
        <p:txBody>
          <a:bodyPr>
            <a:normAutofit lnSpcReduction="10000"/>
          </a:bodyPr>
          <a:lstStyle/>
          <a:p>
            <a:pPr marL="0" indent="0">
              <a:buNone/>
            </a:pPr>
            <a:r>
              <a:rPr lang="en-CA" dirty="0">
                <a:latin typeface="Calibri" panose="020F0502020204030204" pitchFamily="34" charset="0"/>
                <a:ea typeface="Calibri" panose="020F0502020204030204" pitchFamily="34" charset="0"/>
                <a:cs typeface="Calibri" panose="020F0502020204030204" pitchFamily="34" charset="0"/>
              </a:rPr>
              <a:t>References</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Allison, Sean. 2017. Conditional constructions in Makary Kotoko. </a:t>
            </a:r>
            <a:r>
              <a:rPr lang="en-CA"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CA" sz="1800" dirty="0">
                <a:latin typeface="Calibri" panose="020F0502020204030204" pitchFamily="34" charset="0"/>
                <a:ea typeface="Calibri" panose="020F0502020204030204" pitchFamily="34" charset="0"/>
                <a:cs typeface="Calibri" panose="020F0502020204030204" pitchFamily="34" charset="0"/>
              </a:rPr>
              <a:t> 46: 33–49.</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Boye, Kasper. 2010. Semantic maps and the identification of cross-linguistic generic categories: Evidentiality and its relation to epistemic modality. </a:t>
            </a:r>
            <a:r>
              <a:rPr lang="en-CA" sz="1800" i="1" dirty="0">
                <a:latin typeface="Calibri" panose="020F0502020204030204" pitchFamily="34" charset="0"/>
                <a:ea typeface="Calibri" panose="020F0502020204030204" pitchFamily="34" charset="0"/>
                <a:cs typeface="Calibri" panose="020F0502020204030204" pitchFamily="34" charset="0"/>
              </a:rPr>
              <a:t>Linguistic Discovery</a:t>
            </a:r>
            <a:r>
              <a:rPr lang="en-CA" sz="1800" dirty="0">
                <a:latin typeface="Calibri" panose="020F0502020204030204" pitchFamily="34" charset="0"/>
                <a:ea typeface="Calibri" panose="020F0502020204030204" pitchFamily="34" charset="0"/>
                <a:cs typeface="Calibri" panose="020F0502020204030204" pitchFamily="34" charset="0"/>
              </a:rPr>
              <a:t> 8.1: 4–22.</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Caron, Bernard. 2006. Condition, topic and focus in African languages: Why conditionals are not topics. </a:t>
            </a:r>
            <a:r>
              <a:rPr lang="en-CA" sz="1800" i="1" dirty="0">
                <a:latin typeface="Calibri" panose="020F0502020204030204" pitchFamily="34" charset="0"/>
                <a:ea typeface="Calibri" panose="020F0502020204030204" pitchFamily="34" charset="0"/>
                <a:cs typeface="Calibri" panose="020F0502020204030204" pitchFamily="34" charset="0"/>
              </a:rPr>
              <a:t>ZAS Papers in Linguistics</a:t>
            </a:r>
            <a:r>
              <a:rPr lang="en-CA" sz="1800" dirty="0">
                <a:latin typeface="Calibri" panose="020F0502020204030204" pitchFamily="34" charset="0"/>
                <a:ea typeface="Calibri" panose="020F0502020204030204" pitchFamily="34" charset="0"/>
                <a:cs typeface="Calibri" panose="020F0502020204030204" pitchFamily="34" charset="0"/>
              </a:rPr>
              <a:t> 46: 69–82.</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Dixon, R. M. W. 2009. The semantics of clause linking in typological perspective. In R. M. W. Dixon &amp; Alexandra Y. </a:t>
            </a:r>
            <a:r>
              <a:rPr lang="en-CA" sz="1800" dirty="0" err="1">
                <a:latin typeface="Calibri" panose="020F0502020204030204" pitchFamily="34" charset="0"/>
                <a:ea typeface="Calibri" panose="020F0502020204030204" pitchFamily="34" charset="0"/>
                <a:cs typeface="Calibri" panose="020F0502020204030204" pitchFamily="34" charset="0"/>
              </a:rPr>
              <a:t>Aikhenvald</a:t>
            </a:r>
            <a:r>
              <a:rPr lang="en-CA" sz="1800" dirty="0">
                <a:latin typeface="Calibri" panose="020F0502020204030204" pitchFamily="34" charset="0"/>
                <a:ea typeface="Calibri" panose="020F0502020204030204" pitchFamily="34" charset="0"/>
                <a:cs typeface="Calibri" panose="020F0502020204030204" pitchFamily="34" charset="0"/>
              </a:rPr>
              <a:t> (eds.) </a:t>
            </a:r>
            <a:r>
              <a:rPr lang="en-CA" sz="1800" i="1" dirty="0">
                <a:latin typeface="Calibri" panose="020F0502020204030204" pitchFamily="34" charset="0"/>
                <a:ea typeface="Calibri" panose="020F0502020204030204" pitchFamily="34" charset="0"/>
                <a:cs typeface="Calibri" panose="020F0502020204030204" pitchFamily="34" charset="0"/>
              </a:rPr>
              <a:t>The semantics of clause linking: A cross-linguistic typology,</a:t>
            </a:r>
            <a:r>
              <a:rPr lang="en-CA" sz="1800" dirty="0">
                <a:latin typeface="Calibri" panose="020F0502020204030204" pitchFamily="34" charset="0"/>
                <a:ea typeface="Calibri" panose="020F0502020204030204" pitchFamily="34" charset="0"/>
                <a:cs typeface="Calibri" panose="020F0502020204030204" pitchFamily="34" charset="0"/>
              </a:rPr>
              <a:t> 1–55. Oxford: Oxford University Press.</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Doke, Clement M. 1935. </a:t>
            </a:r>
            <a:r>
              <a:rPr lang="en-CA" sz="1800" i="1" dirty="0">
                <a:latin typeface="Calibri" panose="020F0502020204030204" pitchFamily="34" charset="0"/>
                <a:ea typeface="Calibri" panose="020F0502020204030204" pitchFamily="34" charset="0"/>
                <a:cs typeface="Calibri" panose="020F0502020204030204" pitchFamily="34" charset="0"/>
              </a:rPr>
              <a:t>Bantu linguistic terminology.</a:t>
            </a:r>
            <a:r>
              <a:rPr lang="en-CA" sz="1800" dirty="0">
                <a:latin typeface="Calibri" panose="020F0502020204030204" pitchFamily="34" charset="0"/>
                <a:ea typeface="Calibri" panose="020F0502020204030204" pitchFamily="34" charset="0"/>
                <a:cs typeface="Calibri" panose="020F0502020204030204" pitchFamily="34" charset="0"/>
              </a:rPr>
              <a:t> New York &amp; London: Longmans, Green.</a:t>
            </a:r>
          </a:p>
          <a:p>
            <a:pPr marL="0" indent="0">
              <a:spcBef>
                <a:spcPts val="600"/>
              </a:spcBef>
              <a:buNone/>
            </a:pPr>
            <a:r>
              <a:rPr lang="en-CA" sz="1800" dirty="0" err="1">
                <a:latin typeface="Calibri" panose="020F0502020204030204" pitchFamily="34" charset="0"/>
                <a:ea typeface="Calibri" panose="020F0502020204030204" pitchFamily="34" charset="0"/>
                <a:cs typeface="Calibri" panose="020F0502020204030204" pitchFamily="34" charset="0"/>
              </a:rPr>
              <a:t>Ech</a:t>
            </a:r>
            <a:r>
              <a:rPr lang="en-CA" sz="1800" dirty="0">
                <a:latin typeface="Calibri" panose="020F0502020204030204" pitchFamily="34" charset="0"/>
                <a:ea typeface="Calibri" panose="020F0502020204030204" pitchFamily="34" charset="0"/>
                <a:cs typeface="Calibri" panose="020F0502020204030204" pitchFamily="34" charset="0"/>
              </a:rPr>
              <a:t>-Charfi, Ahmed. 2024. Conditionals in Berber. In Alireza </a:t>
            </a:r>
            <a:r>
              <a:rPr lang="en-CA" sz="1800" dirty="0" err="1">
                <a:latin typeface="Calibri" panose="020F0502020204030204" pitchFamily="34" charset="0"/>
                <a:ea typeface="Calibri" panose="020F0502020204030204" pitchFamily="34" charset="0"/>
                <a:cs typeface="Calibri" panose="020F0502020204030204" pitchFamily="34" charset="0"/>
              </a:rPr>
              <a:t>Korangy</a:t>
            </a:r>
            <a:r>
              <a:rPr lang="en-CA" sz="1800" dirty="0">
                <a:latin typeface="Calibri" panose="020F0502020204030204" pitchFamily="34" charset="0"/>
                <a:ea typeface="Calibri" panose="020F0502020204030204" pitchFamily="34" charset="0"/>
                <a:cs typeface="Calibri" panose="020F0502020204030204" pitchFamily="34" charset="0"/>
              </a:rPr>
              <a:t> &amp; Karim </a:t>
            </a:r>
            <a:r>
              <a:rPr lang="en-CA" sz="1800" dirty="0" err="1">
                <a:latin typeface="Calibri" panose="020F0502020204030204" pitchFamily="34" charset="0"/>
                <a:ea typeface="Calibri" panose="020F0502020204030204" pitchFamily="34" charset="0"/>
                <a:cs typeface="Calibri" panose="020F0502020204030204" pitchFamily="34" charset="0"/>
              </a:rPr>
              <a:t>Bensoukas</a:t>
            </a:r>
            <a:r>
              <a:rPr lang="en-CA" sz="1800" dirty="0">
                <a:latin typeface="Calibri" panose="020F0502020204030204" pitchFamily="34" charset="0"/>
                <a:ea typeface="Calibri" panose="020F0502020204030204" pitchFamily="34" charset="0"/>
                <a:cs typeface="Calibri" panose="020F0502020204030204" pitchFamily="34" charset="0"/>
              </a:rPr>
              <a:t> (eds.), </a:t>
            </a:r>
            <a:r>
              <a:rPr lang="en-CA" sz="1800" i="1" dirty="0">
                <a:latin typeface="Calibri" panose="020F0502020204030204" pitchFamily="34" charset="0"/>
                <a:ea typeface="Calibri" panose="020F0502020204030204" pitchFamily="34" charset="0"/>
                <a:cs typeface="Calibri" panose="020F0502020204030204" pitchFamily="34" charset="0"/>
              </a:rPr>
              <a:t>The Handbook of Berber Linguistics</a:t>
            </a:r>
            <a:r>
              <a:rPr lang="en-CA" sz="1800" dirty="0">
                <a:latin typeface="Calibri" panose="020F0502020204030204" pitchFamily="34" charset="0"/>
                <a:ea typeface="Calibri" panose="020F0502020204030204" pitchFamily="34" charset="0"/>
                <a:cs typeface="Calibri" panose="020F0502020204030204" pitchFamily="34" charset="0"/>
              </a:rPr>
              <a:t>, 425–441. Singapore: Springer. </a:t>
            </a:r>
            <a:r>
              <a:rPr lang="en-CA" sz="1800" dirty="0">
                <a:latin typeface="Calibri" panose="020F0502020204030204" pitchFamily="34" charset="0"/>
                <a:ea typeface="Calibri" panose="020F0502020204030204" pitchFamily="34" charset="0"/>
                <a:cs typeface="Calibri" panose="020F0502020204030204" pitchFamily="34" charset="0"/>
                <a:hlinkClick r:id="rId2"/>
              </a:rPr>
              <a:t>http://dx.doi.org/10.1007/978-981-99-5690-6_19</a:t>
            </a:r>
            <a:r>
              <a:rPr lang="en-CA" sz="1800" dirty="0">
                <a:latin typeface="Calibri" panose="020F0502020204030204" pitchFamily="34" charset="0"/>
                <a:ea typeface="Calibri" panose="020F0502020204030204" pitchFamily="34" charset="0"/>
                <a:cs typeface="Calibri" panose="020F0502020204030204" pitchFamily="34" charset="0"/>
              </a:rPr>
              <a:t>  </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Feuillet, Jack. 2006. </a:t>
            </a:r>
            <a:r>
              <a:rPr lang="en-CA" sz="1800" i="1" dirty="0">
                <a:latin typeface="Calibri" panose="020F0502020204030204" pitchFamily="34" charset="0"/>
                <a:ea typeface="Calibri" panose="020F0502020204030204" pitchFamily="34" charset="0"/>
                <a:cs typeface="Calibri" panose="020F0502020204030204" pitchFamily="34" charset="0"/>
              </a:rPr>
              <a:t>Introduction à la </a:t>
            </a:r>
            <a:r>
              <a:rPr lang="en-CA" sz="1800" i="1" dirty="0" err="1">
                <a:latin typeface="Calibri" panose="020F0502020204030204" pitchFamily="34" charset="0"/>
                <a:ea typeface="Calibri" panose="020F0502020204030204" pitchFamily="34" charset="0"/>
                <a:cs typeface="Calibri" panose="020F0502020204030204" pitchFamily="34" charset="0"/>
              </a:rPr>
              <a:t>typologie</a:t>
            </a:r>
            <a:r>
              <a:rPr lang="en-CA" sz="1800" i="1" dirty="0">
                <a:latin typeface="Calibri" panose="020F0502020204030204" pitchFamily="34" charset="0"/>
                <a:ea typeface="Calibri" panose="020F0502020204030204" pitchFamily="34" charset="0"/>
                <a:cs typeface="Calibri" panose="020F0502020204030204" pitchFamily="34" charset="0"/>
              </a:rPr>
              <a:t> </a:t>
            </a:r>
            <a:r>
              <a:rPr lang="en-CA" sz="1800" i="1" dirty="0" err="1">
                <a:latin typeface="Calibri" panose="020F0502020204030204" pitchFamily="34" charset="0"/>
                <a:ea typeface="Calibri" panose="020F0502020204030204" pitchFamily="34" charset="0"/>
                <a:cs typeface="Calibri" panose="020F0502020204030204" pitchFamily="34" charset="0"/>
              </a:rPr>
              <a:t>linguistique</a:t>
            </a:r>
            <a:r>
              <a:rPr lang="en-CA" sz="1800" i="1" dirty="0">
                <a:latin typeface="Calibri" panose="020F0502020204030204" pitchFamily="34" charset="0"/>
                <a:ea typeface="Calibri" panose="020F0502020204030204" pitchFamily="34" charset="0"/>
                <a:cs typeface="Calibri" panose="020F0502020204030204" pitchFamily="34" charset="0"/>
              </a:rPr>
              <a:t>.</a:t>
            </a:r>
            <a:r>
              <a:rPr lang="en-CA" sz="1800" dirty="0">
                <a:latin typeface="Calibri" panose="020F0502020204030204" pitchFamily="34" charset="0"/>
                <a:ea typeface="Calibri" panose="020F0502020204030204" pitchFamily="34" charset="0"/>
                <a:cs typeface="Calibri" panose="020F0502020204030204" pitchFamily="34" charset="0"/>
              </a:rPr>
              <a:t> Paris: Honoré Champion.</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Harley, Matthew W. 2017. Conditionals in </a:t>
            </a:r>
            <a:r>
              <a:rPr lang="en-CA" sz="1800" dirty="0" err="1">
                <a:latin typeface="Calibri" panose="020F0502020204030204" pitchFamily="34" charset="0"/>
                <a:ea typeface="Calibri" panose="020F0502020204030204" pitchFamily="34" charset="0"/>
                <a:cs typeface="Calibri" panose="020F0502020204030204" pitchFamily="34" charset="0"/>
              </a:rPr>
              <a:t>Tuwuli</a:t>
            </a:r>
            <a:r>
              <a:rPr lang="en-CA" sz="1800" dirty="0">
                <a:latin typeface="Calibri" panose="020F0502020204030204" pitchFamily="34" charset="0"/>
                <a:ea typeface="Calibri" panose="020F0502020204030204" pitchFamily="34" charset="0"/>
                <a:cs typeface="Calibri" panose="020F0502020204030204" pitchFamily="34" charset="0"/>
              </a:rPr>
              <a:t>. </a:t>
            </a:r>
            <a:r>
              <a:rPr lang="en-CA"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CA" sz="1800" dirty="0">
                <a:latin typeface="Calibri" panose="020F0502020204030204" pitchFamily="34" charset="0"/>
                <a:ea typeface="Calibri" panose="020F0502020204030204" pitchFamily="34" charset="0"/>
                <a:cs typeface="Calibri" panose="020F0502020204030204" pitchFamily="34" charset="0"/>
              </a:rPr>
              <a:t> 46: 121–141.</a:t>
            </a:r>
          </a:p>
          <a:p>
            <a:pPr marL="0" indent="0">
              <a:spcBef>
                <a:spcPts val="600"/>
              </a:spcBef>
              <a:buNone/>
            </a:pPr>
            <a:r>
              <a:rPr lang="en" sz="1800" dirty="0">
                <a:solidFill>
                  <a:schemeClr val="dk1"/>
                </a:solidFill>
                <a:latin typeface="Calibri" panose="020F0502020204030204" pitchFamily="34" charset="0"/>
                <a:ea typeface="Calibri" panose="020F0502020204030204" pitchFamily="34" charset="0"/>
                <a:cs typeface="Calibri" panose="020F0502020204030204" pitchFamily="34" charset="0"/>
              </a:rPr>
              <a:t>Haspelmath, Martin. 2010. Comparative concepts and descriptive categories in cross-linguistic studies. </a:t>
            </a:r>
            <a:r>
              <a:rPr lang="en" sz="1800" i="1" dirty="0">
                <a:solidFill>
                  <a:schemeClr val="dk1"/>
                </a:solidFill>
                <a:latin typeface="Calibri" panose="020F0502020204030204" pitchFamily="34" charset="0"/>
                <a:ea typeface="Calibri" panose="020F0502020204030204" pitchFamily="34" charset="0"/>
                <a:cs typeface="Calibri" panose="020F0502020204030204" pitchFamily="34" charset="0"/>
              </a:rPr>
              <a:t>Language</a:t>
            </a:r>
            <a:r>
              <a:rPr lang="en" sz="1800" dirty="0">
                <a:solidFill>
                  <a:schemeClr val="dk1"/>
                </a:solidFill>
                <a:latin typeface="Calibri" panose="020F0502020204030204" pitchFamily="34" charset="0"/>
                <a:ea typeface="Calibri" panose="020F0502020204030204" pitchFamily="34" charset="0"/>
                <a:cs typeface="Calibri" panose="020F0502020204030204" pitchFamily="34" charset="0"/>
              </a:rPr>
              <a:t> 86(3): 663–687.</a:t>
            </a:r>
          </a:p>
          <a:p>
            <a:pPr marL="0" indent="0">
              <a:spcBef>
                <a:spcPts val="600"/>
              </a:spcBef>
              <a:buNone/>
            </a:pPr>
            <a:r>
              <a:rPr lang="en" sz="1800" dirty="0">
                <a:solidFill>
                  <a:schemeClr val="dk1"/>
                </a:solidFill>
                <a:latin typeface="Calibri" panose="020F0502020204030204" pitchFamily="34" charset="0"/>
                <a:ea typeface="Calibri" panose="020F0502020204030204" pitchFamily="34" charset="0"/>
                <a:cs typeface="Calibri" panose="020F0502020204030204" pitchFamily="34" charset="0"/>
              </a:rPr>
              <a:t>Haspelmath, Martin. 2018. How comparative concepts and descriptive linguistic categories are different. In: Daniël Van Olmen, Tanja Mortelmans &amp; Frank Brisard (eds.)</a:t>
            </a:r>
            <a:r>
              <a:rPr lang="en" sz="1800" i="1" dirty="0">
                <a:solidFill>
                  <a:schemeClr val="dk1"/>
                </a:solidFill>
                <a:latin typeface="Calibri" panose="020F0502020204030204" pitchFamily="34" charset="0"/>
                <a:ea typeface="Calibri" panose="020F0502020204030204" pitchFamily="34" charset="0"/>
                <a:cs typeface="Calibri" panose="020F0502020204030204" pitchFamily="34" charset="0"/>
              </a:rPr>
              <a:t> Aspects of linguistic variation</a:t>
            </a:r>
            <a:r>
              <a:rPr lang="en" sz="1800" dirty="0">
                <a:solidFill>
                  <a:schemeClr val="dk1"/>
                </a:solidFill>
                <a:latin typeface="Calibri" panose="020F0502020204030204" pitchFamily="34" charset="0"/>
                <a:ea typeface="Calibri" panose="020F0502020204030204" pitchFamily="34" charset="0"/>
                <a:cs typeface="Calibri" panose="020F0502020204030204" pitchFamily="34" charset="0"/>
              </a:rPr>
              <a:t>, De Gruyter Mouton, 83–113.</a:t>
            </a:r>
          </a:p>
          <a:p>
            <a:pPr marL="0" indent="0">
              <a:spcBef>
                <a:spcPts val="600"/>
              </a:spcBef>
              <a:buNone/>
            </a:pPr>
            <a:r>
              <a:rPr lang="en-CA" sz="1800" dirty="0" err="1">
                <a:latin typeface="Calibri" panose="020F0502020204030204" pitchFamily="34" charset="0"/>
                <a:ea typeface="Calibri" panose="020F0502020204030204" pitchFamily="34" charset="0"/>
                <a:cs typeface="Calibri" panose="020F0502020204030204" pitchFamily="34" charset="0"/>
              </a:rPr>
              <a:t>Iatridou</a:t>
            </a:r>
            <a:r>
              <a:rPr lang="en-CA" sz="1800" dirty="0">
                <a:latin typeface="Calibri" panose="020F0502020204030204" pitchFamily="34" charset="0"/>
                <a:ea typeface="Calibri" panose="020F0502020204030204" pitchFamily="34" charset="0"/>
                <a:cs typeface="Calibri" panose="020F0502020204030204" pitchFamily="34" charset="0"/>
              </a:rPr>
              <a:t>, Sabine. 2000. The grammatical ingredients of </a:t>
            </a:r>
            <a:r>
              <a:rPr lang="en-CA" sz="1800" dirty="0" err="1">
                <a:latin typeface="Calibri" panose="020F0502020204030204" pitchFamily="34" charset="0"/>
                <a:ea typeface="Calibri" panose="020F0502020204030204" pitchFamily="34" charset="0"/>
                <a:cs typeface="Calibri" panose="020F0502020204030204" pitchFamily="34" charset="0"/>
              </a:rPr>
              <a:t>counterfactuality</a:t>
            </a:r>
            <a:r>
              <a:rPr lang="en-CA" sz="1800" dirty="0">
                <a:latin typeface="Calibri" panose="020F0502020204030204" pitchFamily="34" charset="0"/>
                <a:ea typeface="Calibri" panose="020F0502020204030204" pitchFamily="34" charset="0"/>
                <a:cs typeface="Calibri" panose="020F0502020204030204" pitchFamily="34" charset="0"/>
              </a:rPr>
              <a:t>. </a:t>
            </a:r>
            <a:r>
              <a:rPr lang="en-CA" sz="1800" i="1" dirty="0">
                <a:latin typeface="Calibri" panose="020F0502020204030204" pitchFamily="34" charset="0"/>
                <a:ea typeface="Calibri" panose="020F0502020204030204" pitchFamily="34" charset="0"/>
                <a:cs typeface="Calibri" panose="020F0502020204030204" pitchFamily="34" charset="0"/>
              </a:rPr>
              <a:t>Linguistic Inquiry</a:t>
            </a:r>
            <a:r>
              <a:rPr lang="en-CA" sz="1800" dirty="0">
                <a:latin typeface="Calibri" panose="020F0502020204030204" pitchFamily="34" charset="0"/>
                <a:ea typeface="Calibri" panose="020F0502020204030204" pitchFamily="34" charset="0"/>
                <a:cs typeface="Calibri" panose="020F0502020204030204" pitchFamily="34" charset="0"/>
              </a:rPr>
              <a:t> 31(2): 231–270.</a:t>
            </a:r>
          </a:p>
          <a:p>
            <a:pPr marL="0" indent="0">
              <a:spcBef>
                <a:spcPts val="600"/>
              </a:spcBef>
              <a:buNone/>
            </a:pPr>
            <a:r>
              <a:rPr lang="en-US" sz="1800" dirty="0">
                <a:latin typeface="Calibri" panose="020F0502020204030204" pitchFamily="34" charset="0"/>
                <a:ea typeface="Calibri" panose="020F0502020204030204" pitchFamily="34" charset="0"/>
                <a:cs typeface="Calibri" panose="020F0502020204030204" pitchFamily="34" charset="0"/>
              </a:rPr>
              <a:t>Mao, Sheng. 2013. </a:t>
            </a:r>
            <a:r>
              <a:rPr lang="en-US" sz="1800" i="1" dirty="0">
                <a:latin typeface="Calibri" panose="020F0502020204030204" pitchFamily="34" charset="0"/>
                <a:ea typeface="Calibri" panose="020F0502020204030204" pitchFamily="34" charset="0"/>
                <a:cs typeface="Calibri" panose="020F0502020204030204" pitchFamily="34" charset="0"/>
              </a:rPr>
              <a:t>A functional approach to conditionals in Peking Mandarin.</a:t>
            </a:r>
            <a:r>
              <a:rPr lang="en-US" sz="1800" dirty="0">
                <a:latin typeface="Calibri" panose="020F0502020204030204" pitchFamily="34" charset="0"/>
                <a:ea typeface="Calibri" panose="020F0502020204030204" pitchFamily="34" charset="0"/>
                <a:cs typeface="Calibri" panose="020F0502020204030204" pitchFamily="34" charset="0"/>
              </a:rPr>
              <a:t> PhD thesis, The Hong Kong University of Science and Technology.</a:t>
            </a:r>
          </a:p>
          <a:p>
            <a:pPr marL="0" indent="0">
              <a:spcBef>
                <a:spcPts val="600"/>
              </a:spcBef>
              <a:buNone/>
            </a:pPr>
            <a:r>
              <a:rPr lang="en-US" sz="1800" dirty="0">
                <a:latin typeface="Calibri" panose="020F0502020204030204" pitchFamily="34" charset="0"/>
                <a:ea typeface="Calibri" panose="020F0502020204030204" pitchFamily="34" charset="0"/>
                <a:cs typeface="Calibri" panose="020F0502020204030204" pitchFamily="34" charset="0"/>
              </a:rPr>
              <a:t>Masuoka, Takashi. 1993. </a:t>
            </a:r>
            <a:r>
              <a:rPr lang="en-US" sz="1800" i="1" dirty="0">
                <a:latin typeface="Calibri" panose="020F0502020204030204" pitchFamily="34" charset="0"/>
                <a:ea typeface="Calibri" panose="020F0502020204030204" pitchFamily="34" charset="0"/>
                <a:cs typeface="Calibri" panose="020F0502020204030204" pitchFamily="34" charset="0"/>
              </a:rPr>
              <a:t>Nihongo no </a:t>
            </a:r>
            <a:r>
              <a:rPr lang="en-US" sz="1800" i="1" dirty="0" err="1">
                <a:latin typeface="Calibri" panose="020F0502020204030204" pitchFamily="34" charset="0"/>
                <a:ea typeface="Calibri" panose="020F0502020204030204" pitchFamily="34" charset="0"/>
                <a:cs typeface="Calibri" panose="020F0502020204030204" pitchFamily="34" charset="0"/>
              </a:rPr>
              <a:t>jōkenhyōgen</a:t>
            </a:r>
            <a:r>
              <a:rPr lang="en-US" sz="1800" i="1"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 Tokyo: </a:t>
            </a:r>
            <a:r>
              <a:rPr lang="en-US" sz="1800" dirty="0" err="1">
                <a:latin typeface="Calibri" panose="020F0502020204030204" pitchFamily="34" charset="0"/>
                <a:ea typeface="Calibri" panose="020F0502020204030204" pitchFamily="34" charset="0"/>
                <a:cs typeface="Calibri" panose="020F0502020204030204" pitchFamily="34" charset="0"/>
              </a:rPr>
              <a:t>Kurosio</a:t>
            </a:r>
            <a:r>
              <a:rPr lang="en-US" sz="1800" dirty="0">
                <a:latin typeface="Calibri" panose="020F0502020204030204" pitchFamily="34" charset="0"/>
                <a:ea typeface="Calibri" panose="020F0502020204030204" pitchFamily="34" charset="0"/>
                <a:cs typeface="Calibri" panose="020F0502020204030204" pitchFamily="34" charset="0"/>
              </a:rPr>
              <a:t>.</a:t>
            </a:r>
            <a:endParaRPr lang="en-CA"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1800" dirty="0" err="1">
                <a:latin typeface="Calibri" panose="020F0502020204030204" pitchFamily="34" charset="0"/>
                <a:ea typeface="Calibri" panose="020F0502020204030204" pitchFamily="34" charset="0"/>
                <a:cs typeface="Calibri" panose="020F0502020204030204" pitchFamily="34" charset="0"/>
              </a:rPr>
              <a:t>Mwamzandi</a:t>
            </a:r>
            <a:r>
              <a:rPr lang="en-CA" sz="1800" dirty="0">
                <a:latin typeface="Calibri" panose="020F0502020204030204" pitchFamily="34" charset="0"/>
                <a:ea typeface="Calibri" panose="020F0502020204030204" pitchFamily="34" charset="0"/>
                <a:cs typeface="Calibri" panose="020F0502020204030204" pitchFamily="34" charset="0"/>
              </a:rPr>
              <a:t>, Mohamed. 2017. A corpus study of Swahili conditionals. </a:t>
            </a:r>
            <a:r>
              <a:rPr lang="en-CA"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CA" sz="1800" dirty="0">
                <a:latin typeface="Calibri" panose="020F0502020204030204" pitchFamily="34" charset="0"/>
                <a:ea typeface="Calibri" panose="020F0502020204030204" pitchFamily="34" charset="0"/>
                <a:cs typeface="Calibri" panose="020F0502020204030204" pitchFamily="34" charset="0"/>
              </a:rPr>
              <a:t> 46: 157–173.</a:t>
            </a:r>
          </a:p>
          <a:p>
            <a:pPr marL="0" indent="0">
              <a:spcBef>
                <a:spcPts val="600"/>
              </a:spcBef>
              <a:buNone/>
            </a:pPr>
            <a:r>
              <a:rPr lang="en-CA" sz="1800" dirty="0" err="1">
                <a:latin typeface="Calibri" panose="020F0502020204030204" pitchFamily="34" charset="0"/>
                <a:ea typeface="Calibri" panose="020F0502020204030204" pitchFamily="34" charset="0"/>
                <a:cs typeface="Calibri" panose="020F0502020204030204" pitchFamily="34" charset="0"/>
              </a:rPr>
              <a:t>Salanciov</a:t>
            </a:r>
            <a:r>
              <a:rPr lang="en-US" sz="1800" dirty="0">
                <a:latin typeface="Calibri" panose="020F0502020204030204" pitchFamily="34" charset="0"/>
                <a:ea typeface="Calibri" panose="020F0502020204030204" pitchFamily="34" charset="0"/>
                <a:cs typeface="Calibri" panose="020F0502020204030204" pitchFamily="34" charset="0"/>
              </a:rPr>
              <a:t>á, Annamária. 2023. </a:t>
            </a:r>
            <a:r>
              <a:rPr lang="en-US" sz="1800" i="1" dirty="0">
                <a:latin typeface="Calibri" panose="020F0502020204030204" pitchFamily="34" charset="0"/>
                <a:ea typeface="Calibri" panose="020F0502020204030204" pitchFamily="34" charset="0"/>
                <a:cs typeface="Calibri" panose="020F0502020204030204" pitchFamily="34" charset="0"/>
              </a:rPr>
              <a:t>Japanese conditional constructions.</a:t>
            </a:r>
            <a:r>
              <a:rPr lang="en-US" sz="1800" dirty="0">
                <a:latin typeface="Calibri" panose="020F0502020204030204" pitchFamily="34" charset="0"/>
                <a:ea typeface="Calibri" panose="020F0502020204030204" pitchFamily="34" charset="0"/>
                <a:cs typeface="Calibri" panose="020F0502020204030204" pitchFamily="34" charset="0"/>
              </a:rPr>
              <a:t> BA thesis. Charles University, Prague.</a:t>
            </a:r>
            <a:endParaRPr lang="en-CA"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444581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F1897-8243-6DB7-6566-76CAD55474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CE9EDE-41BF-CE93-86F1-EC2DA29BA624}"/>
              </a:ext>
            </a:extLst>
          </p:cNvPr>
          <p:cNvSpPr>
            <a:spLocks noGrp="1"/>
          </p:cNvSpPr>
          <p:nvPr>
            <p:ph idx="1"/>
          </p:nvPr>
        </p:nvSpPr>
        <p:spPr>
          <a:xfrm>
            <a:off x="489857" y="348342"/>
            <a:ext cx="11212286" cy="6291943"/>
          </a:xfrm>
        </p:spPr>
        <p:txBody>
          <a:bodyPr>
            <a:normAutofit lnSpcReduction="10000"/>
          </a:bodyPr>
          <a:lstStyle/>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Salon</a:t>
            </a:r>
            <a:r>
              <a:rPr lang="en-US" sz="1800" dirty="0">
                <a:latin typeface="Calibri" panose="020F0502020204030204" pitchFamily="34" charset="0"/>
                <a:ea typeface="Calibri" panose="020F0502020204030204" pitchFamily="34" charset="0"/>
                <a:cs typeface="Calibri" panose="020F0502020204030204" pitchFamily="34" charset="0"/>
              </a:rPr>
              <a:t>é, Sukari. 1979. Typology of conditionals and conditionals in Haya. </a:t>
            </a:r>
            <a:r>
              <a:rPr lang="en-US"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US" sz="1800" dirty="0">
                <a:latin typeface="Calibri" panose="020F0502020204030204" pitchFamily="34" charset="0"/>
                <a:ea typeface="Calibri" panose="020F0502020204030204" pitchFamily="34" charset="0"/>
                <a:cs typeface="Calibri" panose="020F0502020204030204" pitchFamily="34" charset="0"/>
              </a:rPr>
              <a:t> 10: 65–80.</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Salon</a:t>
            </a:r>
            <a:r>
              <a:rPr lang="en-US" sz="1800" dirty="0">
                <a:latin typeface="Calibri" panose="020F0502020204030204" pitchFamily="34" charset="0"/>
                <a:ea typeface="Calibri" panose="020F0502020204030204" pitchFamily="34" charset="0"/>
                <a:cs typeface="Calibri" panose="020F0502020204030204" pitchFamily="34" charset="0"/>
              </a:rPr>
              <a:t>é, Sukari. 1983a. </a:t>
            </a:r>
            <a:r>
              <a:rPr lang="en-CA" sz="1800" dirty="0">
                <a:latin typeface="Calibri" panose="020F0502020204030204" pitchFamily="34" charset="0"/>
                <a:ea typeface="Calibri" panose="020F0502020204030204" pitchFamily="34" charset="0"/>
                <a:cs typeface="Calibri" panose="020F0502020204030204" pitchFamily="34" charset="0"/>
              </a:rPr>
              <a:t>The pragmatics of reality and unreality conditional sentences in Swahili. </a:t>
            </a:r>
            <a:r>
              <a:rPr lang="en-CA" sz="1800" i="1" dirty="0">
                <a:latin typeface="Calibri" panose="020F0502020204030204" pitchFamily="34" charset="0"/>
                <a:ea typeface="Calibri" panose="020F0502020204030204" pitchFamily="34" charset="0"/>
                <a:cs typeface="Calibri" panose="020F0502020204030204" pitchFamily="34" charset="0"/>
              </a:rPr>
              <a:t>Journal of Pragmatics</a:t>
            </a:r>
            <a:r>
              <a:rPr lang="en-CA" sz="1800" dirty="0">
                <a:latin typeface="Calibri" panose="020F0502020204030204" pitchFamily="34" charset="0"/>
                <a:ea typeface="Calibri" panose="020F0502020204030204" pitchFamily="34" charset="0"/>
                <a:cs typeface="Calibri" panose="020F0502020204030204" pitchFamily="34" charset="0"/>
              </a:rPr>
              <a:t> 7(3): 311–324. https://doi.org/10.1016/0378-2166(83)90017-6</a:t>
            </a:r>
            <a:endParaRPr lang="en-US"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Salon</a:t>
            </a:r>
            <a:r>
              <a:rPr lang="en-US" sz="1800" dirty="0">
                <a:latin typeface="Calibri" panose="020F0502020204030204" pitchFamily="34" charset="0"/>
                <a:ea typeface="Calibri" panose="020F0502020204030204" pitchFamily="34" charset="0"/>
                <a:cs typeface="Calibri" panose="020F0502020204030204" pitchFamily="34" charset="0"/>
              </a:rPr>
              <a:t>é, Sukari. 1983b. </a:t>
            </a:r>
            <a:r>
              <a:rPr lang="en-CA" sz="1800" i="1" dirty="0">
                <a:latin typeface="Calibri" panose="020F0502020204030204" pitchFamily="34" charset="0"/>
                <a:ea typeface="Calibri" panose="020F0502020204030204" pitchFamily="34" charset="0"/>
                <a:cs typeface="Calibri" panose="020F0502020204030204" pitchFamily="34" charset="0"/>
              </a:rPr>
              <a:t>Conditional sentences in Swahili</a:t>
            </a:r>
            <a:r>
              <a:rPr lang="en-CA" sz="1800" dirty="0">
                <a:latin typeface="Calibri" panose="020F0502020204030204" pitchFamily="34" charset="0"/>
                <a:ea typeface="Calibri" panose="020F0502020204030204" pitchFamily="34" charset="0"/>
                <a:cs typeface="Calibri" panose="020F0502020204030204" pitchFamily="34" charset="0"/>
              </a:rPr>
              <a:t>. Los Angeles: UCLA PhD dissertation.</a:t>
            </a:r>
          </a:p>
          <a:p>
            <a:pPr marL="0" indent="0">
              <a:spcBef>
                <a:spcPts val="600"/>
              </a:spcBef>
              <a:buNone/>
            </a:pPr>
            <a:r>
              <a:rPr lang="en-CA" sz="1800" dirty="0" err="1">
                <a:latin typeface="Calibri" panose="020F0502020204030204" pitchFamily="34" charset="0"/>
                <a:ea typeface="Calibri" panose="020F0502020204030204" pitchFamily="34" charset="0"/>
                <a:cs typeface="Calibri" panose="020F0502020204030204" pitchFamily="34" charset="0"/>
              </a:rPr>
              <a:t>Solomiac</a:t>
            </a:r>
            <a:r>
              <a:rPr lang="en-CA" sz="1800" dirty="0">
                <a:latin typeface="Calibri" panose="020F0502020204030204" pitchFamily="34" charset="0"/>
                <a:ea typeface="Calibri" panose="020F0502020204030204" pitchFamily="34" charset="0"/>
                <a:cs typeface="Calibri" panose="020F0502020204030204" pitchFamily="34" charset="0"/>
              </a:rPr>
              <a:t>, Paul. 2017. Le </a:t>
            </a:r>
            <a:r>
              <a:rPr lang="en-CA" sz="1800" dirty="0" err="1">
                <a:latin typeface="Calibri" panose="020F0502020204030204" pitchFamily="34" charset="0"/>
                <a:ea typeface="Calibri" panose="020F0502020204030204" pitchFamily="34" charset="0"/>
                <a:cs typeface="Calibri" panose="020F0502020204030204" pitchFamily="34" charset="0"/>
              </a:rPr>
              <a:t>conditionnel</a:t>
            </a:r>
            <a:r>
              <a:rPr lang="en-CA" sz="1800" dirty="0">
                <a:latin typeface="Calibri" panose="020F0502020204030204" pitchFamily="34" charset="0"/>
                <a:ea typeface="Calibri" panose="020F0502020204030204" pitchFamily="34" charset="0"/>
                <a:cs typeface="Calibri" panose="020F0502020204030204" pitchFamily="34" charset="0"/>
              </a:rPr>
              <a:t> </a:t>
            </a:r>
            <a:r>
              <a:rPr lang="en-CA" sz="1800" dirty="0" err="1">
                <a:latin typeface="Calibri" panose="020F0502020204030204" pitchFamily="34" charset="0"/>
                <a:ea typeface="Calibri" panose="020F0502020204030204" pitchFamily="34" charset="0"/>
                <a:cs typeface="Calibri" panose="020F0502020204030204" pitchFamily="34" charset="0"/>
              </a:rPr>
              <a:t>en</a:t>
            </a:r>
            <a:r>
              <a:rPr lang="en-CA" sz="1800" dirty="0">
                <a:latin typeface="Calibri" panose="020F0502020204030204" pitchFamily="34" charset="0"/>
                <a:ea typeface="Calibri" panose="020F0502020204030204" pitchFamily="34" charset="0"/>
                <a:cs typeface="Calibri" panose="020F0502020204030204" pitchFamily="34" charset="0"/>
              </a:rPr>
              <a:t> </a:t>
            </a:r>
            <a:r>
              <a:rPr lang="en-CA" sz="1800" dirty="0" err="1">
                <a:latin typeface="Calibri" panose="020F0502020204030204" pitchFamily="34" charset="0"/>
                <a:ea typeface="Calibri" panose="020F0502020204030204" pitchFamily="34" charset="0"/>
                <a:cs typeface="Calibri" panose="020F0502020204030204" pitchFamily="34" charset="0"/>
              </a:rPr>
              <a:t>dzùùngoo</a:t>
            </a:r>
            <a:r>
              <a:rPr lang="en-CA" sz="1800" dirty="0">
                <a:latin typeface="Calibri" panose="020F0502020204030204" pitchFamily="34" charset="0"/>
                <a:ea typeface="Calibri" panose="020F0502020204030204" pitchFamily="34" charset="0"/>
                <a:cs typeface="Calibri" panose="020F0502020204030204" pitchFamily="34" charset="0"/>
              </a:rPr>
              <a:t> de </a:t>
            </a:r>
            <a:r>
              <a:rPr lang="en-CA" sz="1800" dirty="0" err="1">
                <a:latin typeface="Calibri" panose="020F0502020204030204" pitchFamily="34" charset="0"/>
                <a:ea typeface="Calibri" panose="020F0502020204030204" pitchFamily="34" charset="0"/>
                <a:cs typeface="Calibri" panose="020F0502020204030204" pitchFamily="34" charset="0"/>
              </a:rPr>
              <a:t>Samogohiri</a:t>
            </a:r>
            <a:r>
              <a:rPr lang="en-CA" sz="1800" dirty="0">
                <a:latin typeface="Calibri" panose="020F0502020204030204" pitchFamily="34" charset="0"/>
                <a:ea typeface="Calibri" panose="020F0502020204030204" pitchFamily="34" charset="0"/>
                <a:cs typeface="Calibri" panose="020F0502020204030204" pitchFamily="34" charset="0"/>
              </a:rPr>
              <a:t>. </a:t>
            </a:r>
            <a:r>
              <a:rPr lang="en-CA"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CA" sz="1800" dirty="0">
                <a:latin typeface="Calibri" panose="020F0502020204030204" pitchFamily="34" charset="0"/>
                <a:ea typeface="Calibri" panose="020F0502020204030204" pitchFamily="34" charset="0"/>
                <a:cs typeface="Calibri" panose="020F0502020204030204" pitchFamily="34" charset="0"/>
              </a:rPr>
              <a:t> 46: 86–99.</a:t>
            </a:r>
          </a:p>
          <a:p>
            <a:pPr marL="0" indent="0">
              <a:spcBef>
                <a:spcPts val="600"/>
              </a:spcBef>
              <a:buNone/>
            </a:pPr>
            <a:r>
              <a:rPr lang="en-US" sz="1800" dirty="0" err="1">
                <a:latin typeface="Calibri" panose="020F0502020204030204" pitchFamily="34" charset="0"/>
                <a:ea typeface="Calibri" panose="020F0502020204030204" pitchFamily="34" charset="0"/>
                <a:cs typeface="Calibri" panose="020F0502020204030204" pitchFamily="34" charset="0"/>
              </a:rPr>
              <a:t>Takubo</a:t>
            </a:r>
            <a:r>
              <a:rPr lang="en-US" sz="1800" dirty="0">
                <a:latin typeface="Calibri" panose="020F0502020204030204" pitchFamily="34" charset="0"/>
                <a:ea typeface="Calibri" panose="020F0502020204030204" pitchFamily="34" charset="0"/>
                <a:cs typeface="Calibri" panose="020F0502020204030204" pitchFamily="34" charset="0"/>
              </a:rPr>
              <a:t>, Yukinori. 2020. Conditionals in Japanese. In Wesley M. Jacobsen &amp; Yukinori </a:t>
            </a:r>
            <a:r>
              <a:rPr lang="en-US" sz="1800" dirty="0" err="1">
                <a:latin typeface="Calibri" panose="020F0502020204030204" pitchFamily="34" charset="0"/>
                <a:ea typeface="Calibri" panose="020F0502020204030204" pitchFamily="34" charset="0"/>
                <a:cs typeface="Calibri" panose="020F0502020204030204" pitchFamily="34" charset="0"/>
              </a:rPr>
              <a:t>Takubo</a:t>
            </a:r>
            <a:r>
              <a:rPr lang="en-US" sz="1800" dirty="0">
                <a:latin typeface="Calibri" panose="020F0502020204030204" pitchFamily="34" charset="0"/>
                <a:ea typeface="Calibri" panose="020F0502020204030204" pitchFamily="34" charset="0"/>
                <a:cs typeface="Calibri" panose="020F0502020204030204" pitchFamily="34" charset="0"/>
              </a:rPr>
              <a:t> (eds.) </a:t>
            </a:r>
            <a:r>
              <a:rPr lang="en-US" sz="1800" i="1" dirty="0">
                <a:latin typeface="Calibri" panose="020F0502020204030204" pitchFamily="34" charset="0"/>
                <a:ea typeface="Calibri" panose="020F0502020204030204" pitchFamily="34" charset="0"/>
                <a:cs typeface="Calibri" panose="020F0502020204030204" pitchFamily="34" charset="0"/>
              </a:rPr>
              <a:t>Handbook of Japanese semantics and pragmatics</a:t>
            </a:r>
            <a:r>
              <a:rPr lang="en-US" sz="1800" dirty="0">
                <a:latin typeface="Calibri" panose="020F0502020204030204" pitchFamily="34" charset="0"/>
                <a:ea typeface="Calibri" panose="020F0502020204030204" pitchFamily="34" charset="0"/>
                <a:cs typeface="Calibri" panose="020F0502020204030204" pitchFamily="34" charset="0"/>
              </a:rPr>
              <a:t>, 451-493. Berlin: De Gruyter Mouton.</a:t>
            </a:r>
            <a:endParaRPr lang="en-CA"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Taylor, John R. 1997. Conditionals and polarity. In Angeliki Athanasiadou &amp; René Dirven (eds.) </a:t>
            </a:r>
            <a:r>
              <a:rPr lang="en-CA" sz="1800" i="1" dirty="0">
                <a:latin typeface="Calibri" panose="020F0502020204030204" pitchFamily="34" charset="0"/>
                <a:ea typeface="Calibri" panose="020F0502020204030204" pitchFamily="34" charset="0"/>
                <a:cs typeface="Calibri" panose="020F0502020204030204" pitchFamily="34" charset="0"/>
              </a:rPr>
              <a:t>On conditionals again</a:t>
            </a:r>
            <a:r>
              <a:rPr lang="en-CA" sz="1800" dirty="0">
                <a:latin typeface="Calibri" panose="020F0502020204030204" pitchFamily="34" charset="0"/>
                <a:ea typeface="Calibri" panose="020F0502020204030204" pitchFamily="34" charset="0"/>
                <a:cs typeface="Calibri" panose="020F0502020204030204" pitchFamily="34" charset="0"/>
              </a:rPr>
              <a:t>, 289–306. Amsterdam: John Benjamins.</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Thompson, Sandra A., Robert E. Longacre &amp; Shin Ja J. Hwang. 2007. Adverbial clauses. In T. Shopen (ed.) </a:t>
            </a:r>
            <a:r>
              <a:rPr lang="en-CA" sz="1800" i="1" dirty="0">
                <a:latin typeface="Calibri" panose="020F0502020204030204" pitchFamily="34" charset="0"/>
                <a:ea typeface="Calibri" panose="020F0502020204030204" pitchFamily="34" charset="0"/>
                <a:cs typeface="Calibri" panose="020F0502020204030204" pitchFamily="34" charset="0"/>
              </a:rPr>
              <a:t>Language typology and syntactic description,</a:t>
            </a:r>
            <a:r>
              <a:rPr lang="en-CA" sz="1800" dirty="0">
                <a:latin typeface="Calibri" panose="020F0502020204030204" pitchFamily="34" charset="0"/>
                <a:ea typeface="Calibri" panose="020F0502020204030204" pitchFamily="34" charset="0"/>
                <a:cs typeface="Calibri" panose="020F0502020204030204" pitchFamily="34" charset="0"/>
              </a:rPr>
              <a:t> vol.2: </a:t>
            </a:r>
            <a:r>
              <a:rPr lang="en-CA" sz="1800" i="1" dirty="0">
                <a:latin typeface="Calibri" panose="020F0502020204030204" pitchFamily="34" charset="0"/>
                <a:ea typeface="Calibri" panose="020F0502020204030204" pitchFamily="34" charset="0"/>
                <a:cs typeface="Calibri" panose="020F0502020204030204" pitchFamily="34" charset="0"/>
              </a:rPr>
              <a:t>Complex constructions</a:t>
            </a:r>
            <a:r>
              <a:rPr lang="en-CA" sz="1800" dirty="0">
                <a:latin typeface="Calibri" panose="020F0502020204030204" pitchFamily="34" charset="0"/>
                <a:ea typeface="Calibri" panose="020F0502020204030204" pitchFamily="34" charset="0"/>
                <a:cs typeface="Calibri" panose="020F0502020204030204" pitchFamily="34" charset="0"/>
              </a:rPr>
              <a:t> (2</a:t>
            </a:r>
            <a:r>
              <a:rPr lang="en-CA" sz="1800" baseline="30000" dirty="0">
                <a:latin typeface="Calibri" panose="020F0502020204030204" pitchFamily="34" charset="0"/>
                <a:ea typeface="Calibri" panose="020F0502020204030204" pitchFamily="34" charset="0"/>
                <a:cs typeface="Calibri" panose="020F0502020204030204" pitchFamily="34" charset="0"/>
              </a:rPr>
              <a:t>nd</a:t>
            </a:r>
            <a:r>
              <a:rPr lang="en-CA" sz="1800" dirty="0">
                <a:latin typeface="Calibri" panose="020F0502020204030204" pitchFamily="34" charset="0"/>
                <a:ea typeface="Calibri" panose="020F0502020204030204" pitchFamily="34" charset="0"/>
                <a:cs typeface="Calibri" panose="020F0502020204030204" pitchFamily="34" charset="0"/>
              </a:rPr>
              <a:t> edition), 237–300. Cambridge: Cambridge University Press.</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Traugott, Elizabeth C. 1985. Conditional markers. In John Haiman (ed.), </a:t>
            </a:r>
            <a:r>
              <a:rPr lang="en-CA" sz="1800" i="1" dirty="0">
                <a:latin typeface="Calibri" panose="020F0502020204030204" pitchFamily="34" charset="0"/>
                <a:ea typeface="Calibri" panose="020F0502020204030204" pitchFamily="34" charset="0"/>
                <a:cs typeface="Calibri" panose="020F0502020204030204" pitchFamily="34" charset="0"/>
              </a:rPr>
              <a:t>Iconicity in syntax</a:t>
            </a:r>
            <a:r>
              <a:rPr lang="en-CA" sz="1800" dirty="0">
                <a:latin typeface="Calibri" panose="020F0502020204030204" pitchFamily="34" charset="0"/>
                <a:ea typeface="Calibri" panose="020F0502020204030204" pitchFamily="34" charset="0"/>
                <a:cs typeface="Calibri" panose="020F0502020204030204" pitchFamily="34" charset="0"/>
              </a:rPr>
              <a:t>, 289–307. Amsterdam: John Benjamins.</a:t>
            </a:r>
          </a:p>
          <a:p>
            <a:pPr marL="0" indent="0">
              <a:spcBef>
                <a:spcPts val="600"/>
              </a:spcBef>
              <a:buNone/>
            </a:pPr>
            <a:r>
              <a:rPr lang="en-US" sz="1800" dirty="0">
                <a:latin typeface="Calibri" panose="020F0502020204030204" pitchFamily="34" charset="0"/>
                <a:ea typeface="Calibri" panose="020F0502020204030204" pitchFamily="34" charset="0"/>
                <a:cs typeface="Calibri" panose="020F0502020204030204" pitchFamily="34" charset="0"/>
              </a:rPr>
              <a:t>van der </a:t>
            </a:r>
            <a:r>
              <a:rPr lang="en-US" sz="1800" dirty="0" err="1">
                <a:latin typeface="Calibri" panose="020F0502020204030204" pitchFamily="34" charset="0"/>
                <a:ea typeface="Calibri" panose="020F0502020204030204" pitchFamily="34" charset="0"/>
                <a:cs typeface="Calibri" panose="020F0502020204030204" pitchFamily="34" charset="0"/>
              </a:rPr>
              <a:t>Auwera</a:t>
            </a:r>
            <a:r>
              <a:rPr lang="en-US" sz="1800" dirty="0">
                <a:latin typeface="Calibri" panose="020F0502020204030204" pitchFamily="34" charset="0"/>
                <a:ea typeface="Calibri" panose="020F0502020204030204" pitchFamily="34" charset="0"/>
                <a:cs typeface="Calibri" panose="020F0502020204030204" pitchFamily="34" charset="0"/>
              </a:rPr>
              <a:t>, Johan &amp; Vladimir Plungian. 1998. Modality’s semantic map. </a:t>
            </a:r>
            <a:r>
              <a:rPr lang="en-US" sz="1800" i="1" dirty="0">
                <a:latin typeface="Calibri" panose="020F0502020204030204" pitchFamily="34" charset="0"/>
                <a:ea typeface="Calibri" panose="020F0502020204030204" pitchFamily="34" charset="0"/>
                <a:cs typeface="Calibri" panose="020F0502020204030204" pitchFamily="34" charset="0"/>
              </a:rPr>
              <a:t>Linguistic Typology</a:t>
            </a:r>
            <a:r>
              <a:rPr lang="en-US" sz="1800" dirty="0">
                <a:latin typeface="Calibri" panose="020F0502020204030204" pitchFamily="34" charset="0"/>
                <a:ea typeface="Calibri" panose="020F0502020204030204" pitchFamily="34" charset="0"/>
                <a:cs typeface="Calibri" panose="020F0502020204030204" pitchFamily="34" charset="0"/>
              </a:rPr>
              <a:t> 2: 79–124.</a:t>
            </a:r>
          </a:p>
          <a:p>
            <a:pPr marL="0" indent="0">
              <a:spcBef>
                <a:spcPts val="600"/>
              </a:spcBef>
              <a:buNone/>
            </a:pPr>
            <a:r>
              <a:rPr lang="en-US" sz="1800" dirty="0">
                <a:latin typeface="Calibri" panose="020F0502020204030204" pitchFamily="34" charset="0"/>
                <a:ea typeface="Calibri" panose="020F0502020204030204" pitchFamily="34" charset="0"/>
                <a:cs typeface="Calibri" panose="020F0502020204030204" pitchFamily="34" charset="0"/>
              </a:rPr>
              <a:t>von Fintel, Kai &amp; Sabine </a:t>
            </a:r>
            <a:r>
              <a:rPr lang="en-US" sz="1800" dirty="0" err="1">
                <a:latin typeface="Calibri" panose="020F0502020204030204" pitchFamily="34" charset="0"/>
                <a:ea typeface="Calibri" panose="020F0502020204030204" pitchFamily="34" charset="0"/>
                <a:cs typeface="Calibri" panose="020F0502020204030204" pitchFamily="34" charset="0"/>
              </a:rPr>
              <a:t>Iatridou</a:t>
            </a:r>
            <a:r>
              <a:rPr lang="en-US" sz="1800" dirty="0">
                <a:latin typeface="Calibri" panose="020F0502020204030204" pitchFamily="34" charset="0"/>
                <a:ea typeface="Calibri" panose="020F0502020204030204" pitchFamily="34" charset="0"/>
                <a:cs typeface="Calibri" panose="020F0502020204030204" pitchFamily="34" charset="0"/>
              </a:rPr>
              <a:t>. 2013. Prolegomena to a theory of X-marking. </a:t>
            </a:r>
            <a:r>
              <a:rPr lang="en-US" sz="1800" i="1" dirty="0">
                <a:latin typeface="Calibri" panose="020F0502020204030204" pitchFamily="34" charset="0"/>
                <a:ea typeface="Calibri" panose="020F0502020204030204" pitchFamily="34" charset="0"/>
                <a:cs typeface="Calibri" panose="020F0502020204030204" pitchFamily="34" charset="0"/>
              </a:rPr>
              <a:t>Linguistics and Philosophy</a:t>
            </a:r>
            <a:r>
              <a:rPr lang="en-US" sz="1800" dirty="0">
                <a:latin typeface="Calibri" panose="020F0502020204030204" pitchFamily="34" charset="0"/>
                <a:ea typeface="Calibri" panose="020F0502020204030204" pitchFamily="34" charset="0"/>
                <a:cs typeface="Calibri" panose="020F0502020204030204" pitchFamily="34" charset="0"/>
              </a:rPr>
              <a:t> 46: 1467–1510.</a:t>
            </a:r>
            <a:endParaRPr lang="en-CA" sz="1800" dirty="0">
              <a:latin typeface="Calibri" panose="020F0502020204030204" pitchFamily="34" charset="0"/>
              <a:ea typeface="Calibri" panose="020F0502020204030204" pitchFamily="34" charset="0"/>
              <a:cs typeface="Calibri" panose="020F0502020204030204" pitchFamily="34" charset="0"/>
            </a:endParaRP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Williamson, Travis &amp; Eric Larson. 2017. The form and function of conditional constructions in the </a:t>
            </a:r>
            <a:r>
              <a:rPr lang="en-CA" sz="1800" dirty="0" err="1">
                <a:latin typeface="Calibri" panose="020F0502020204030204" pitchFamily="34" charset="0"/>
                <a:ea typeface="Calibri" panose="020F0502020204030204" pitchFamily="34" charset="0"/>
                <a:cs typeface="Calibri" panose="020F0502020204030204" pitchFamily="34" charset="0"/>
              </a:rPr>
              <a:t>Gumuz</a:t>
            </a:r>
            <a:r>
              <a:rPr lang="en-CA" sz="1800" dirty="0">
                <a:latin typeface="Calibri" panose="020F0502020204030204" pitchFamily="34" charset="0"/>
                <a:ea typeface="Calibri" panose="020F0502020204030204" pitchFamily="34" charset="0"/>
                <a:cs typeface="Calibri" panose="020F0502020204030204" pitchFamily="34" charset="0"/>
              </a:rPr>
              <a:t> language of </a:t>
            </a:r>
            <a:r>
              <a:rPr lang="en-CA" sz="1800" dirty="0" err="1">
                <a:latin typeface="Calibri" panose="020F0502020204030204" pitchFamily="34" charset="0"/>
                <a:ea typeface="Calibri" panose="020F0502020204030204" pitchFamily="34" charset="0"/>
                <a:cs typeface="Calibri" panose="020F0502020204030204" pitchFamily="34" charset="0"/>
              </a:rPr>
              <a:t>Metekel</a:t>
            </a:r>
            <a:r>
              <a:rPr lang="en-CA" sz="1800" dirty="0">
                <a:latin typeface="Calibri" panose="020F0502020204030204" pitchFamily="34" charset="0"/>
                <a:ea typeface="Calibri" panose="020F0502020204030204" pitchFamily="34" charset="0"/>
                <a:cs typeface="Calibri" panose="020F0502020204030204" pitchFamily="34" charset="0"/>
              </a:rPr>
              <a:t> Zone. </a:t>
            </a:r>
            <a:r>
              <a:rPr lang="en-CA" sz="1800" i="1" dirty="0">
                <a:latin typeface="Calibri" panose="020F0502020204030204" pitchFamily="34" charset="0"/>
                <a:ea typeface="Calibri" panose="020F0502020204030204" pitchFamily="34" charset="0"/>
                <a:cs typeface="Calibri" panose="020F0502020204030204" pitchFamily="34" charset="0"/>
              </a:rPr>
              <a:t>Studies in African Linguistics</a:t>
            </a:r>
            <a:r>
              <a:rPr lang="en-CA" sz="1800" dirty="0">
                <a:latin typeface="Calibri" panose="020F0502020204030204" pitchFamily="34" charset="0"/>
                <a:ea typeface="Calibri" panose="020F0502020204030204" pitchFamily="34" charset="0"/>
                <a:cs typeface="Calibri" panose="020F0502020204030204" pitchFamily="34" charset="0"/>
              </a:rPr>
              <a:t> 46: 67–84.</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Yoder, Brendon E. 2020. </a:t>
            </a:r>
            <a:r>
              <a:rPr lang="en-CA" sz="1800" i="1" dirty="0">
                <a:latin typeface="Calibri" panose="020F0502020204030204" pitchFamily="34" charset="0"/>
                <a:ea typeface="Calibri" panose="020F0502020204030204" pitchFamily="34" charset="0"/>
                <a:cs typeface="Calibri" panose="020F0502020204030204" pitchFamily="34" charset="0"/>
              </a:rPr>
              <a:t>A grammar of </a:t>
            </a:r>
            <a:r>
              <a:rPr lang="en-CA" sz="1800" i="1" dirty="0" err="1">
                <a:latin typeface="Calibri" panose="020F0502020204030204" pitchFamily="34" charset="0"/>
                <a:ea typeface="Calibri" panose="020F0502020204030204" pitchFamily="34" charset="0"/>
                <a:cs typeface="Calibri" panose="020F0502020204030204" pitchFamily="34" charset="0"/>
              </a:rPr>
              <a:t>Abawiri</a:t>
            </a:r>
            <a:r>
              <a:rPr lang="en-CA" sz="1800" i="1" dirty="0">
                <a:latin typeface="Calibri" panose="020F0502020204030204" pitchFamily="34" charset="0"/>
                <a:ea typeface="Calibri" panose="020F0502020204030204" pitchFamily="34" charset="0"/>
                <a:cs typeface="Calibri" panose="020F0502020204030204" pitchFamily="34" charset="0"/>
              </a:rPr>
              <a:t>, a Lakes Plain language of Papua, Indonesia.</a:t>
            </a:r>
            <a:r>
              <a:rPr lang="en-CA" sz="1800" dirty="0">
                <a:latin typeface="Calibri" panose="020F0502020204030204" pitchFamily="34" charset="0"/>
                <a:ea typeface="Calibri" panose="020F0502020204030204" pitchFamily="34" charset="0"/>
                <a:cs typeface="Calibri" panose="020F0502020204030204" pitchFamily="34" charset="0"/>
              </a:rPr>
              <a:t> PhD dissertation, University of California, Santa Barbara.</a:t>
            </a:r>
          </a:p>
          <a:p>
            <a:pPr marL="0" indent="0">
              <a:spcBef>
                <a:spcPts val="600"/>
              </a:spcBef>
              <a:buNone/>
            </a:pPr>
            <a:r>
              <a:rPr lang="en-CA" sz="1800" dirty="0">
                <a:latin typeface="Calibri" panose="020F0502020204030204" pitchFamily="34" charset="0"/>
                <a:ea typeface="Calibri" panose="020F0502020204030204" pitchFamily="34" charset="0"/>
                <a:cs typeface="Calibri" panose="020F0502020204030204" pitchFamily="34" charset="0"/>
              </a:rPr>
              <a:t>Yang, Muyi. 2022. Iffy discourse: Japanese </a:t>
            </a:r>
            <a:r>
              <a:rPr lang="en-CA" sz="1800" i="1" dirty="0" err="1">
                <a:latin typeface="Calibri" panose="020F0502020204030204" pitchFamily="34" charset="0"/>
                <a:ea typeface="Calibri" panose="020F0502020204030204" pitchFamily="34" charset="0"/>
                <a:cs typeface="Calibri" panose="020F0502020204030204" pitchFamily="34" charset="0"/>
              </a:rPr>
              <a:t>moshi</a:t>
            </a:r>
            <a:r>
              <a:rPr lang="en-CA" sz="1800" dirty="0">
                <a:latin typeface="Calibri" panose="020F0502020204030204" pitchFamily="34" charset="0"/>
                <a:ea typeface="Calibri" panose="020F0502020204030204" pitchFamily="34" charset="0"/>
                <a:cs typeface="Calibri" panose="020F0502020204030204" pitchFamily="34" charset="0"/>
              </a:rPr>
              <a:t> in conditionals and nominal topics. </a:t>
            </a:r>
            <a:r>
              <a:rPr lang="en-CA" sz="1800" i="1" dirty="0">
                <a:latin typeface="Calibri" panose="020F0502020204030204" pitchFamily="34" charset="0"/>
                <a:ea typeface="Calibri" panose="020F0502020204030204" pitchFamily="34" charset="0"/>
                <a:cs typeface="Calibri" panose="020F0502020204030204" pitchFamily="34" charset="0"/>
              </a:rPr>
              <a:t>Linguistics Vanguard</a:t>
            </a:r>
            <a:r>
              <a:rPr lang="en-CA" sz="1800" dirty="0">
                <a:latin typeface="Calibri" panose="020F0502020204030204" pitchFamily="34" charset="0"/>
                <a:ea typeface="Calibri" panose="020F0502020204030204" pitchFamily="34" charset="0"/>
                <a:cs typeface="Calibri" panose="020F0502020204030204" pitchFamily="34" charset="0"/>
              </a:rPr>
              <a:t> 2022. DOI 10.1515/lingvan-2021-0034</a:t>
            </a:r>
          </a:p>
        </p:txBody>
      </p:sp>
    </p:spTree>
    <p:extLst>
      <p:ext uri="{BB962C8B-B14F-4D97-AF65-F5344CB8AC3E}">
        <p14:creationId xmlns:p14="http://schemas.microsoft.com/office/powerpoint/2010/main" val="3980488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5BC3A-3CFF-933F-D482-3E84F5605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A4EAB-6EFE-AA42-FDDD-558524F60FA7}"/>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epistemic expressions (Boye 2010)</a:t>
            </a:r>
          </a:p>
        </p:txBody>
      </p:sp>
      <p:sp>
        <p:nvSpPr>
          <p:cNvPr id="3" name="Content Placeholder 2">
            <a:extLst>
              <a:ext uri="{FF2B5EF4-FFF2-40B4-BE49-F238E27FC236}">
                <a16:creationId xmlns:a16="http://schemas.microsoft.com/office/drawing/2014/main" id="{244F61AF-B442-6A9A-A35E-D9BF56FC2199}"/>
              </a:ext>
            </a:extLst>
          </p:cNvPr>
          <p:cNvSpPr>
            <a:spLocks noGrp="1"/>
          </p:cNvSpPr>
          <p:nvPr>
            <p:ph idx="1"/>
          </p:nvPr>
        </p:nvSpPr>
        <p:spPr>
          <a:xfrm>
            <a:off x="838200" y="1140541"/>
            <a:ext cx="10847328" cy="1235058"/>
          </a:xfrm>
        </p:spPr>
        <p:txBody>
          <a:bodyPr>
            <a:normAutofit fontScale="92500"/>
          </a:bodyPr>
          <a:lstStyle/>
          <a:p>
            <a:pPr marL="0" indent="0">
              <a:buNone/>
            </a:pPr>
            <a:r>
              <a:rPr lang="en-CA" dirty="0">
                <a:latin typeface="Calibri" panose="020F0502020204030204" pitchFamily="34" charset="0"/>
                <a:ea typeface="Calibri" panose="020F0502020204030204" pitchFamily="34" charset="0"/>
                <a:cs typeface="Calibri" panose="020F0502020204030204" pitchFamily="34" charset="0"/>
              </a:rPr>
              <a:t>It is possible – and may be desirable – to subdivide a cross-linguistic category. </a:t>
            </a:r>
          </a:p>
          <a:p>
            <a:pPr marL="0" indent="0">
              <a:buNone/>
            </a:pPr>
            <a:r>
              <a:rPr lang="en-CA" sz="2400" dirty="0">
                <a:latin typeface="Calibri" panose="020F0502020204030204" pitchFamily="34" charset="0"/>
                <a:ea typeface="Calibri" panose="020F0502020204030204" pitchFamily="34" charset="0"/>
                <a:cs typeface="Calibri" panose="020F0502020204030204" pitchFamily="34" charset="0"/>
              </a:rPr>
              <a:t>Some languages may have grammaticalized expression of evidence but not of epistemic modality, or vice versa; others may have connecting lines 1, 2 and 3, but not 4 or 5.</a:t>
            </a:r>
          </a:p>
        </p:txBody>
      </p:sp>
      <p:pic>
        <p:nvPicPr>
          <p:cNvPr id="5" name="Picture 4">
            <a:extLst>
              <a:ext uri="{FF2B5EF4-FFF2-40B4-BE49-F238E27FC236}">
                <a16:creationId xmlns:a16="http://schemas.microsoft.com/office/drawing/2014/main" id="{8E978EFC-FC58-5C16-ECD8-6BBCA8266508}"/>
              </a:ext>
            </a:extLst>
          </p:cNvPr>
          <p:cNvPicPr>
            <a:picLocks noChangeAspect="1"/>
          </p:cNvPicPr>
          <p:nvPr/>
        </p:nvPicPr>
        <p:blipFill>
          <a:blip r:embed="rId3"/>
          <a:stretch>
            <a:fillRect/>
          </a:stretch>
        </p:blipFill>
        <p:spPr>
          <a:xfrm>
            <a:off x="622281" y="2375599"/>
            <a:ext cx="11224407" cy="4221144"/>
          </a:xfrm>
          <a:prstGeom prst="rect">
            <a:avLst/>
          </a:prstGeom>
        </p:spPr>
      </p:pic>
    </p:spTree>
    <p:extLst>
      <p:ext uri="{BB962C8B-B14F-4D97-AF65-F5344CB8AC3E}">
        <p14:creationId xmlns:p14="http://schemas.microsoft.com/office/powerpoint/2010/main" val="259224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A3107-C9FC-BEA3-899B-E904BC65EB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2F3461-EF26-259D-71B8-1D5F01ED3813}"/>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Conditional and related categories</a:t>
            </a:r>
          </a:p>
        </p:txBody>
      </p:sp>
      <p:sp>
        <p:nvSpPr>
          <p:cNvPr id="3" name="Content Placeholder 2">
            <a:extLst>
              <a:ext uri="{FF2B5EF4-FFF2-40B4-BE49-F238E27FC236}">
                <a16:creationId xmlns:a16="http://schemas.microsoft.com/office/drawing/2014/main" id="{3C6B8C84-9603-0C36-D7D7-7B7DA9023B3C}"/>
              </a:ext>
            </a:extLst>
          </p:cNvPr>
          <p:cNvSpPr>
            <a:spLocks noGrp="1"/>
          </p:cNvSpPr>
          <p:nvPr>
            <p:ph idx="1"/>
          </p:nvPr>
        </p:nvSpPr>
        <p:spPr>
          <a:xfrm>
            <a:off x="664808" y="1023257"/>
            <a:ext cx="11020720" cy="1284514"/>
          </a:xfrm>
        </p:spPr>
        <p:txBody>
          <a:bodyPr>
            <a:normAutofit/>
          </a:bodyPr>
          <a:lstStyle/>
          <a:p>
            <a:pPr marL="0" indent="0">
              <a:buNone/>
            </a:pPr>
            <a:r>
              <a:rPr lang="en-CA" sz="2600" dirty="0">
                <a:latin typeface="Calibri" panose="020F0502020204030204" pitchFamily="34" charset="0"/>
                <a:ea typeface="Calibri" panose="020F0502020204030204" pitchFamily="34" charset="0"/>
                <a:cs typeface="Calibri" panose="020F0502020204030204" pitchFamily="34" charset="0"/>
              </a:rPr>
              <a:t>Traugott treats CONDITIONAL as a single node in the map and shows how formal markers of the protasis relate diachronically to other cognitive categories.</a:t>
            </a:r>
          </a:p>
        </p:txBody>
      </p:sp>
      <p:pic>
        <p:nvPicPr>
          <p:cNvPr id="6" name="Picture 5">
            <a:extLst>
              <a:ext uri="{FF2B5EF4-FFF2-40B4-BE49-F238E27FC236}">
                <a16:creationId xmlns:a16="http://schemas.microsoft.com/office/drawing/2014/main" id="{2A7A5557-3E16-1FDE-8242-BE044F138D4F}"/>
              </a:ext>
            </a:extLst>
          </p:cNvPr>
          <p:cNvPicPr>
            <a:picLocks noChangeAspect="1"/>
          </p:cNvPicPr>
          <p:nvPr/>
        </p:nvPicPr>
        <p:blipFill>
          <a:blip r:embed="rId3"/>
          <a:stretch>
            <a:fillRect/>
          </a:stretch>
        </p:blipFill>
        <p:spPr>
          <a:xfrm>
            <a:off x="664808" y="2242461"/>
            <a:ext cx="10954339" cy="3512897"/>
          </a:xfrm>
          <a:prstGeom prst="rect">
            <a:avLst/>
          </a:prstGeom>
        </p:spPr>
      </p:pic>
      <p:sp>
        <p:nvSpPr>
          <p:cNvPr id="4" name="Oval 3">
            <a:extLst>
              <a:ext uri="{FF2B5EF4-FFF2-40B4-BE49-F238E27FC236}">
                <a16:creationId xmlns:a16="http://schemas.microsoft.com/office/drawing/2014/main" id="{73B78A22-0BB6-EE7C-4308-3D8EDF2C38E8}"/>
              </a:ext>
            </a:extLst>
          </p:cNvPr>
          <p:cNvSpPr/>
          <p:nvPr/>
        </p:nvSpPr>
        <p:spPr>
          <a:xfrm>
            <a:off x="538009" y="3712027"/>
            <a:ext cx="3914242" cy="1915882"/>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Content Placeholder 2">
            <a:extLst>
              <a:ext uri="{FF2B5EF4-FFF2-40B4-BE49-F238E27FC236}">
                <a16:creationId xmlns:a16="http://schemas.microsoft.com/office/drawing/2014/main" id="{8B3581CB-2D7E-4EF1-D65C-3BD2EA9053F8}"/>
              </a:ext>
            </a:extLst>
          </p:cNvPr>
          <p:cNvSpPr txBox="1">
            <a:spLocks/>
          </p:cNvSpPr>
          <p:nvPr/>
        </p:nvSpPr>
        <p:spPr>
          <a:xfrm>
            <a:off x="990600" y="5867404"/>
            <a:ext cx="10694928" cy="6454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CA" sz="2400" dirty="0">
                <a:latin typeface="Calibri" panose="020F0502020204030204" pitchFamily="34" charset="0"/>
                <a:ea typeface="Calibri" panose="020F0502020204030204" pitchFamily="34" charset="0"/>
                <a:cs typeface="Calibri" panose="020F0502020204030204" pitchFamily="34" charset="0"/>
              </a:rPr>
              <a:t>(Traugott 1985: 299, cited in Mao 2013: 34)</a:t>
            </a:r>
          </a:p>
          <a:p>
            <a:pPr marL="0" indent="0">
              <a:buFont typeface="Arial" panose="020B0604020202020204" pitchFamily="34" charset="0"/>
              <a:buNone/>
            </a:pPr>
            <a:endParaRPr lang="en-CA" sz="2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30327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A341-EDFF-F6F2-CB69-7BFB3D0506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915548-C017-CC73-CC9F-B6904ACA0ADA}"/>
              </a:ext>
            </a:extLst>
          </p:cNvPr>
          <p:cNvSpPr>
            <a:spLocks noGrp="1"/>
          </p:cNvSpPr>
          <p:nvPr>
            <p:ph type="title"/>
          </p:nvPr>
        </p:nvSpPr>
        <p:spPr>
          <a:xfrm>
            <a:off x="838200" y="365126"/>
            <a:ext cx="10515600" cy="578772"/>
          </a:xfrm>
        </p:spPr>
        <p:txBody>
          <a:bodyPr>
            <a:normAutofit/>
          </a:bodyPr>
          <a:lstStyle/>
          <a:p>
            <a:pPr algn="ctr"/>
            <a:r>
              <a:rPr lang="en-CA" sz="3200" dirty="0">
                <a:latin typeface="Calibri" panose="020F0502020204030204" pitchFamily="34" charset="0"/>
                <a:ea typeface="Calibri" panose="020F0502020204030204" pitchFamily="34" charset="0"/>
                <a:cs typeface="Calibri" panose="020F0502020204030204" pitchFamily="34" charset="0"/>
              </a:rPr>
              <a:t>Semantic maps: Conditional and related categories</a:t>
            </a:r>
          </a:p>
        </p:txBody>
      </p:sp>
      <p:sp>
        <p:nvSpPr>
          <p:cNvPr id="3" name="Content Placeholder 2">
            <a:extLst>
              <a:ext uri="{FF2B5EF4-FFF2-40B4-BE49-F238E27FC236}">
                <a16:creationId xmlns:a16="http://schemas.microsoft.com/office/drawing/2014/main" id="{F57F52EF-0412-9E76-10FE-0612F191F0F4}"/>
              </a:ext>
            </a:extLst>
          </p:cNvPr>
          <p:cNvSpPr>
            <a:spLocks noGrp="1"/>
          </p:cNvSpPr>
          <p:nvPr>
            <p:ph idx="1"/>
          </p:nvPr>
        </p:nvSpPr>
        <p:spPr>
          <a:xfrm>
            <a:off x="8969829" y="1545770"/>
            <a:ext cx="2547257" cy="4365173"/>
          </a:xfrm>
        </p:spPr>
        <p:txBody>
          <a:bodyPr>
            <a:normAutofit/>
          </a:bodyPr>
          <a:lstStyle/>
          <a:p>
            <a:pPr marL="0" indent="0">
              <a:lnSpc>
                <a:spcPct val="120000"/>
              </a:lnSpc>
              <a:buNone/>
            </a:pPr>
            <a:r>
              <a:rPr lang="en-CA" sz="2400" dirty="0">
                <a:latin typeface="Calibri" panose="020F0502020204030204" pitchFamily="34" charset="0"/>
                <a:ea typeface="Calibri" panose="020F0502020204030204" pitchFamily="34" charset="0"/>
                <a:cs typeface="Calibri" panose="020F0502020204030204" pitchFamily="34" charset="0"/>
              </a:rPr>
              <a:t>Mao (2013: 166) relates conditional (Hypothetical-IF) to other categories and shows the boundaries of 4 grammatical expressions in Peking Mandarin.</a:t>
            </a:r>
          </a:p>
        </p:txBody>
      </p:sp>
      <p:pic>
        <p:nvPicPr>
          <p:cNvPr id="7" name="Picture 6">
            <a:extLst>
              <a:ext uri="{FF2B5EF4-FFF2-40B4-BE49-F238E27FC236}">
                <a16:creationId xmlns:a16="http://schemas.microsoft.com/office/drawing/2014/main" id="{6B1B5788-DF22-5B93-D180-B6DBE36E1C9D}"/>
              </a:ext>
            </a:extLst>
          </p:cNvPr>
          <p:cNvPicPr>
            <a:picLocks noChangeAspect="1"/>
          </p:cNvPicPr>
          <p:nvPr/>
        </p:nvPicPr>
        <p:blipFill>
          <a:blip r:embed="rId3"/>
          <a:stretch>
            <a:fillRect/>
          </a:stretch>
        </p:blipFill>
        <p:spPr>
          <a:xfrm>
            <a:off x="1066803" y="1034143"/>
            <a:ext cx="7580933" cy="5709214"/>
          </a:xfrm>
          <a:prstGeom prst="rect">
            <a:avLst/>
          </a:prstGeom>
        </p:spPr>
      </p:pic>
      <p:sp>
        <p:nvSpPr>
          <p:cNvPr id="4" name="TextBox 3">
            <a:extLst>
              <a:ext uri="{FF2B5EF4-FFF2-40B4-BE49-F238E27FC236}">
                <a16:creationId xmlns:a16="http://schemas.microsoft.com/office/drawing/2014/main" id="{958F229C-4C08-DA3A-B86C-CA58359C6875}"/>
              </a:ext>
            </a:extLst>
          </p:cNvPr>
          <p:cNvSpPr txBox="1"/>
          <p:nvPr/>
        </p:nvSpPr>
        <p:spPr>
          <a:xfrm>
            <a:off x="696685" y="4833259"/>
            <a:ext cx="751117" cy="400110"/>
          </a:xfrm>
          <a:prstGeom prst="rect">
            <a:avLst/>
          </a:prstGeom>
          <a:noFill/>
        </p:spPr>
        <p:txBody>
          <a:bodyPr wrap="square" rtlCol="0">
            <a:spAutoFit/>
          </a:bodyPr>
          <a:lstStyle/>
          <a:p>
            <a:r>
              <a:rPr lang="en-US" sz="2000" i="1" dirty="0" err="1">
                <a:latin typeface="Times New Roman" panose="02020603050405020304" pitchFamily="18" charset="0"/>
                <a:cs typeface="Times New Roman" panose="02020603050405020304" pitchFamily="18" charset="0"/>
              </a:rPr>
              <a:t>shuo</a:t>
            </a:r>
            <a:endParaRPr lang="en-CA" sz="2000" i="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B3CE1E5-6260-097A-4ECD-C2AF487B9423}"/>
              </a:ext>
            </a:extLst>
          </p:cNvPr>
          <p:cNvSpPr txBox="1"/>
          <p:nvPr/>
        </p:nvSpPr>
        <p:spPr>
          <a:xfrm>
            <a:off x="7021280" y="1796153"/>
            <a:ext cx="1328063" cy="400110"/>
          </a:xfrm>
          <a:prstGeom prst="rect">
            <a:avLst/>
          </a:prstGeom>
          <a:noFill/>
        </p:spPr>
        <p:txBody>
          <a:bodyPr wrap="square" rtlCol="0">
            <a:spAutoFit/>
          </a:bodyPr>
          <a:lstStyle/>
          <a:p>
            <a:r>
              <a:rPr lang="en-US" sz="2000" i="1" dirty="0" err="1">
                <a:latin typeface="Times New Roman" panose="02020603050405020304" pitchFamily="18" charset="0"/>
                <a:cs typeface="Times New Roman" panose="02020603050405020304" pitchFamily="18" charset="0"/>
              </a:rPr>
              <a:t>yaobu</a:t>
            </a:r>
            <a:r>
              <a:rPr lang="en-US" sz="2000" i="1" dirty="0">
                <a:latin typeface="Times New Roman" panose="02020603050405020304" pitchFamily="18" charset="0"/>
                <a:cs typeface="Times New Roman" panose="02020603050405020304" pitchFamily="18" charset="0"/>
              </a:rPr>
              <a:t>(ran)</a:t>
            </a:r>
            <a:endParaRPr lang="en-CA" sz="2000" i="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743D8C14-434D-5D4A-9FC9-EA33CF1E633E}"/>
              </a:ext>
            </a:extLst>
          </p:cNvPr>
          <p:cNvSpPr txBox="1"/>
          <p:nvPr/>
        </p:nvSpPr>
        <p:spPr>
          <a:xfrm>
            <a:off x="1785257" y="1469576"/>
            <a:ext cx="1752600" cy="400110"/>
          </a:xfrm>
          <a:prstGeom prst="rect">
            <a:avLst/>
          </a:prstGeom>
          <a:noFill/>
        </p:spPr>
        <p:txBody>
          <a:bodyPr wrap="square" rtlCol="0">
            <a:spAutoFit/>
          </a:bodyPr>
          <a:lstStyle/>
          <a:p>
            <a:r>
              <a:rPr lang="en-US" sz="2000" i="1" dirty="0" err="1">
                <a:latin typeface="Times New Roman" panose="02020603050405020304" pitchFamily="18" charset="0"/>
                <a:cs typeface="Times New Roman" panose="02020603050405020304" pitchFamily="18" charset="0"/>
              </a:rPr>
              <a:t>wh</a:t>
            </a:r>
            <a:r>
              <a:rPr lang="en-US" sz="2000" i="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correlative</a:t>
            </a:r>
            <a:endParaRPr lang="en-CA" sz="2000" i="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AD00DC28-54F2-FAB0-A09D-4423D0A49DDE}"/>
              </a:ext>
            </a:extLst>
          </p:cNvPr>
          <p:cNvSpPr txBox="1"/>
          <p:nvPr/>
        </p:nvSpPr>
        <p:spPr>
          <a:xfrm>
            <a:off x="6945079" y="5431978"/>
            <a:ext cx="751117" cy="400110"/>
          </a:xfrm>
          <a:prstGeom prst="rect">
            <a:avLst/>
          </a:prstGeom>
          <a:noFill/>
        </p:spPr>
        <p:txBody>
          <a:bodyPr wrap="square" rtlCol="0">
            <a:spAutoFit/>
          </a:bodyPr>
          <a:lstStyle/>
          <a:p>
            <a:r>
              <a:rPr lang="en-US" sz="2000" i="1" dirty="0" err="1">
                <a:latin typeface="Times New Roman" panose="02020603050405020304" pitchFamily="18" charset="0"/>
                <a:cs typeface="Times New Roman" panose="02020603050405020304" pitchFamily="18" charset="0"/>
              </a:rPr>
              <a:t>yao</a:t>
            </a:r>
            <a:endParaRPr lang="en-CA"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990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4530</TotalTime>
  <Words>8308</Words>
  <Application>Microsoft Office PowerPoint</Application>
  <PresentationFormat>Widescreen</PresentationFormat>
  <Paragraphs>819</Paragraphs>
  <Slides>67</Slides>
  <Notes>23</Notes>
  <HiddenSlides>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67</vt:i4>
      </vt:variant>
    </vt:vector>
  </HeadingPairs>
  <TitlesOfParts>
    <vt:vector size="74" baseType="lpstr">
      <vt:lpstr>Aptos</vt:lpstr>
      <vt:lpstr>Aptos Display</vt:lpstr>
      <vt:lpstr>Arial</vt:lpstr>
      <vt:lpstr>Calibri</vt:lpstr>
      <vt:lpstr>Charis SIL</vt:lpstr>
      <vt:lpstr>Times New Roman</vt:lpstr>
      <vt:lpstr>Office Theme</vt:lpstr>
      <vt:lpstr>Clarifying the limits of conditionality using semantic map analysis</vt:lpstr>
      <vt:lpstr>Semantic maps: epistemic expressions (Boye 2010)</vt:lpstr>
      <vt:lpstr>Semantic maps: epistemic expressions (Boye 2010)</vt:lpstr>
      <vt:lpstr>Semantic maps: epistemic expressions (Boye 2010)</vt:lpstr>
      <vt:lpstr>Semantic maps: epistemic expressions (Boye 2010)</vt:lpstr>
      <vt:lpstr>Semantic maps: epistemic expressions (Boye 2010)</vt:lpstr>
      <vt:lpstr>Semantic maps: epistemic expressions (Boye 2010)</vt:lpstr>
      <vt:lpstr>Semantic maps: Conditional and related categories</vt:lpstr>
      <vt:lpstr>Semantic maps: Conditional and related categories</vt:lpstr>
      <vt:lpstr>PowerPoint Presentation</vt:lpstr>
      <vt:lpstr>PowerPoint Presentation</vt:lpstr>
      <vt:lpstr>PowerPoint Presentation</vt:lpstr>
      <vt:lpstr>PowerPoint Presentation</vt:lpstr>
      <vt:lpstr>English</vt:lpstr>
      <vt:lpstr>English</vt:lpstr>
      <vt:lpstr>PowerPoint Presentation</vt:lpstr>
      <vt:lpstr>1. Languages without dedicated conditional constructions</vt:lpstr>
      <vt:lpstr>Abawiri [flh] (Lakes Plain; Papua, Indonesia; Yoder 2020)</vt:lpstr>
      <vt:lpstr>2. Languages without ‘factual’ conditionals</vt:lpstr>
      <vt:lpstr>PowerPoint Presentation</vt:lpstr>
      <vt:lpstr>PowerPoint Presentation</vt:lpstr>
      <vt:lpstr>Gumuz [guk] (Nilo-Saharan, Ethiopia; Williamson &amp; Larson 2017)</vt:lpstr>
      <vt:lpstr>3. Languages with a basic two-way distinction</vt:lpstr>
      <vt:lpstr>PowerPoint Presentation</vt:lpstr>
      <vt:lpstr>English</vt:lpstr>
      <vt:lpstr>PowerPoint Presentation</vt:lpstr>
      <vt:lpstr>PowerPoint Presentation</vt:lpstr>
      <vt:lpstr>Haya [hay] (Bantu; Tanzania; Saloné 1979)</vt:lpstr>
      <vt:lpstr>PowerPoint Presentation</vt:lpstr>
      <vt:lpstr>Tamazight [tzm] (Berber, Afro-Asiatic; Morocco; Ech-Charfi 2024)</vt:lpstr>
      <vt:lpstr>Nafsan [erk] (Oceanic; Vanuatu; Krajinović 2018)</vt:lpstr>
      <vt:lpstr>4. Languages with ‘situative’</vt:lpstr>
      <vt:lpstr>4. Languages with ‘situative’</vt:lpstr>
      <vt:lpstr>Languages with ‘situative’</vt:lpstr>
      <vt:lpstr>PowerPoint Presentation</vt:lpstr>
      <vt:lpstr>PowerPoint Presentation</vt:lpstr>
      <vt:lpstr>Tuwuli [bov] (Kwa; Ghana; Harley 2017)</vt:lpstr>
      <vt:lpstr>PowerPoint Presentation</vt:lpstr>
      <vt:lpstr>PowerPoint Presentation</vt:lpstr>
      <vt:lpstr>Opo [lgn] (Nilo-Saharan; Ethiopia; Josh Smolders p.c.)</vt:lpstr>
      <vt:lpstr>Languages with separate ‘situative’ and O-marked conditional</vt:lpstr>
      <vt:lpstr>PowerPoint Presentation</vt:lpstr>
      <vt:lpstr>PowerPoint Presentation</vt:lpstr>
      <vt:lpstr>Cuwabo [chw] (Bantu; Mozambique; Guérois 2017)</vt:lpstr>
      <vt:lpstr>PowerPoint Presentation</vt:lpstr>
      <vt:lpstr>PowerPoint Presentation</vt:lpstr>
      <vt:lpstr>PowerPoint Presentation</vt:lpstr>
      <vt:lpstr>PowerPoint Presentation</vt:lpstr>
      <vt:lpstr>PowerPoint Presentation</vt:lpstr>
      <vt:lpstr>Swahili [swa] (Bantu; East Africa)</vt:lpstr>
      <vt:lpstr>PowerPoint Presentation</vt:lpstr>
      <vt:lpstr>Conditional template</vt:lpstr>
      <vt:lpstr>Simple Conditional + Imaginary/X-marked Conditional</vt:lpstr>
      <vt:lpstr>Situative + Imaginary/X-marked Conditional</vt:lpstr>
      <vt:lpstr>PowerPoint Presentation</vt:lpstr>
      <vt:lpstr>PowerPoint Presentation</vt:lpstr>
      <vt:lpstr>PowerPoint Presentation</vt:lpstr>
      <vt:lpstr>PowerPoint Presentation</vt:lpstr>
      <vt:lpstr>PowerPoint Presentation</vt:lpstr>
      <vt:lpstr>PowerPoint Presentation</vt:lpstr>
      <vt:lpstr>Japanese: -reba (general causal relation)</vt:lpstr>
      <vt:lpstr>Japanese: -tara (temporal dependency)</vt:lpstr>
      <vt:lpstr>Japanese: nara (the situation in p is true)</vt:lpstr>
      <vt:lpstr>Japanese: to (a situation usually observed in reality)</vt:lpstr>
      <vt:lpstr>Japanese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dc:creator>
  <cp:lastModifiedBy>Steve Nicolle</cp:lastModifiedBy>
  <cp:revision>161</cp:revision>
  <dcterms:created xsi:type="dcterms:W3CDTF">2025-09-03T23:26:29Z</dcterms:created>
  <dcterms:modified xsi:type="dcterms:W3CDTF">2025-10-25T21:07:28Z</dcterms:modified>
</cp:coreProperties>
</file>