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Merriweather"/>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C4F1B96-F1E1-4DC4-AE90-F9FD54C76B29}">
  <a:tblStyle styleId="{4C4F1B96-F1E1-4DC4-AE90-F9FD54C76B2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E6E3274-733E-4E23-AD7C-D8E516B361BE}"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Merriweather-bold.fntdata"/><Relationship Id="rId12" Type="http://schemas.openxmlformats.org/officeDocument/2006/relationships/slide" Target="slides/slide6.xml"/><Relationship Id="rId34" Type="http://schemas.openxmlformats.org/officeDocument/2006/relationships/font" Target="fonts/Merriweather-regular.fntdata"/><Relationship Id="rId15" Type="http://schemas.openxmlformats.org/officeDocument/2006/relationships/slide" Target="slides/slide9.xml"/><Relationship Id="rId37" Type="http://schemas.openxmlformats.org/officeDocument/2006/relationships/font" Target="fonts/Merriweather-boldItalic.fntdata"/><Relationship Id="rId14" Type="http://schemas.openxmlformats.org/officeDocument/2006/relationships/slide" Target="slides/slide8.xml"/><Relationship Id="rId36" Type="http://schemas.openxmlformats.org/officeDocument/2006/relationships/font" Target="fonts/Merriweather-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9b0cec57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9b0cec57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9e6d2b0164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9e6d2b0164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9e6d2b0164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9e6d2b0164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9e6d2b0164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9e6d2b0164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9e6d2b0164_0_4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9e6d2b0164_0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9e6d2b0164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9e6d2b0164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9e6d2b0164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9e6d2b0164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9e6d2b0164_0_5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9e6d2b0164_0_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9e6d2b0164_0_6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9e6d2b0164_0_6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9e6d2b0164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39e6d2b0164_0_6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9b0cec5712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9b0cec5712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9b0cec5712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9b0cec5712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9e6d2b0164_0_6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9e6d2b0164_0_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9e6d2b0164_0_7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9e6d2b0164_0_7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9b0cec5712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9b0cec5712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9e6d2b0164_0_7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9e6d2b0164_0_7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9e6d2b0164_0_7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9e6d2b0164_0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9e6d2b0164_0_7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9e6d2b0164_0_7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9ec265df0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9ec265df0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9b0cec5712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9b0cec5712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9e6d2b0164_0_7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9e6d2b0164_0_7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9e6d2b016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9e6d2b016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9b0cec5712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9b0cec5712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9b0cec5712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39b0cec5712_0_1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9b0cec5712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39b0cec5712_0_2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9b0cec5712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9b0cec5712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9e6d2b0164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9e6d2b016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999450" y="174950"/>
            <a:ext cx="7170000" cy="1993500"/>
          </a:xfrm>
          <a:prstGeom prst="rect">
            <a:avLst/>
          </a:prstGeom>
          <a:solidFill>
            <a:srgbClr val="E06666"/>
          </a:solidFill>
        </p:spPr>
        <p:txBody>
          <a:bodyPr anchorCtr="0" anchor="b" bIns="91425" lIns="91425" spcFirstLastPara="1" rIns="91425" wrap="square" tIns="91425">
            <a:normAutofit fontScale="90000"/>
          </a:bodyPr>
          <a:lstStyle/>
          <a:p>
            <a:pPr indent="0" lvl="0" marL="0" rtl="0" algn="ctr">
              <a:lnSpc>
                <a:spcPct val="90000"/>
              </a:lnSpc>
              <a:spcBef>
                <a:spcPts val="0"/>
              </a:spcBef>
              <a:spcAft>
                <a:spcPts val="0"/>
              </a:spcAft>
              <a:buClr>
                <a:schemeClr val="dk1"/>
              </a:buClr>
              <a:buSzPct val="110416"/>
              <a:buFont typeface="Calibri"/>
              <a:buNone/>
            </a:pPr>
            <a:r>
              <a:rPr b="1" lang="en" sz="4800">
                <a:latin typeface="Times New Roman"/>
                <a:ea typeface="Times New Roman"/>
                <a:cs typeface="Times New Roman"/>
                <a:sym typeface="Times New Roman"/>
              </a:rPr>
              <a:t>Elaborative Discourse Markers in Georgian Conditional Constructions</a:t>
            </a:r>
            <a:endParaRPr>
              <a:latin typeface="Times New Roman"/>
              <a:ea typeface="Times New Roman"/>
              <a:cs typeface="Times New Roman"/>
              <a:sym typeface="Times New Roman"/>
            </a:endParaRPr>
          </a:p>
        </p:txBody>
      </p:sp>
      <p:sp>
        <p:nvSpPr>
          <p:cNvPr id="61" name="Google Shape;61;p14"/>
          <p:cNvSpPr txBox="1"/>
          <p:nvPr/>
        </p:nvSpPr>
        <p:spPr>
          <a:xfrm>
            <a:off x="485600" y="3108950"/>
            <a:ext cx="8566800" cy="1905000"/>
          </a:xfrm>
          <a:prstGeom prst="rect">
            <a:avLst/>
          </a:prstGeom>
          <a:noFill/>
          <a:ln>
            <a:noFill/>
          </a:ln>
        </p:spPr>
        <p:txBody>
          <a:bodyPr anchorCtr="0" anchor="t" bIns="45700" lIns="91425" spcFirstLastPara="1" rIns="91425" wrap="square" tIns="45700">
            <a:normAutofit fontScale="55000" lnSpcReduction="20000"/>
          </a:bodyPr>
          <a:lstStyle/>
          <a:p>
            <a:pPr indent="0" lvl="0" marL="457200" rtl="0" algn="r">
              <a:lnSpc>
                <a:spcPct val="90000"/>
              </a:lnSpc>
              <a:spcBef>
                <a:spcPts val="1000"/>
              </a:spcBef>
              <a:spcAft>
                <a:spcPts val="0"/>
              </a:spcAft>
              <a:buNone/>
            </a:pPr>
            <a:r>
              <a:rPr lang="en" sz="1949">
                <a:latin typeface="Calibri"/>
                <a:ea typeface="Calibri"/>
                <a:cs typeface="Calibri"/>
                <a:sym typeface="Calibri"/>
              </a:rPr>
              <a:t>                                                                                                                         </a:t>
            </a:r>
            <a:r>
              <a:rPr lang="en" sz="1347">
                <a:latin typeface="Calibri"/>
                <a:ea typeface="Calibri"/>
                <a:cs typeface="Calibri"/>
                <a:sym typeface="Calibri"/>
              </a:rPr>
              <a:t>  </a:t>
            </a:r>
            <a:r>
              <a:rPr lang="en" sz="1987">
                <a:latin typeface="Calibri"/>
                <a:ea typeface="Calibri"/>
                <a:cs typeface="Calibri"/>
                <a:sym typeface="Calibri"/>
              </a:rPr>
              <a:t> </a:t>
            </a:r>
            <a:r>
              <a:rPr lang="en" sz="2987">
                <a:solidFill>
                  <a:srgbClr val="000000"/>
                </a:solidFill>
                <a:latin typeface="Times New Roman"/>
                <a:ea typeface="Times New Roman"/>
                <a:cs typeface="Times New Roman"/>
                <a:sym typeface="Times New Roman"/>
              </a:rPr>
              <a:t>Khatia Buskivadze</a:t>
            </a:r>
            <a:endParaRPr sz="2987">
              <a:solidFill>
                <a:srgbClr val="000000"/>
              </a:solidFill>
              <a:latin typeface="Times New Roman"/>
              <a:ea typeface="Times New Roman"/>
              <a:cs typeface="Times New Roman"/>
              <a:sym typeface="Times New Roman"/>
            </a:endParaRPr>
          </a:p>
          <a:p>
            <a:pPr indent="0" lvl="0" marL="457200" rtl="0" algn="r">
              <a:lnSpc>
                <a:spcPct val="90000"/>
              </a:lnSpc>
              <a:spcBef>
                <a:spcPts val="1000"/>
              </a:spcBef>
              <a:spcAft>
                <a:spcPts val="0"/>
              </a:spcAft>
              <a:buNone/>
            </a:pPr>
            <a:r>
              <a:rPr lang="en" sz="2710">
                <a:latin typeface="Times New Roman"/>
                <a:ea typeface="Times New Roman"/>
                <a:cs typeface="Times New Roman"/>
                <a:sym typeface="Times New Roman"/>
              </a:rPr>
              <a:t>PhD student, Charles University</a:t>
            </a:r>
            <a:r>
              <a:rPr lang="en" sz="2710">
                <a:latin typeface="Times New Roman"/>
                <a:ea typeface="Times New Roman"/>
                <a:cs typeface="Times New Roman"/>
                <a:sym typeface="Times New Roman"/>
              </a:rPr>
              <a:t>  </a:t>
            </a:r>
            <a:r>
              <a:rPr lang="en" sz="1710">
                <a:solidFill>
                  <a:schemeClr val="dk1"/>
                </a:solidFill>
                <a:latin typeface="Calibri"/>
                <a:ea typeface="Calibri"/>
                <a:cs typeface="Calibri"/>
                <a:sym typeface="Calibri"/>
              </a:rPr>
              <a:t>  </a:t>
            </a:r>
            <a:r>
              <a:rPr lang="en" sz="2710">
                <a:solidFill>
                  <a:srgbClr val="000000"/>
                </a:solidFill>
                <a:latin typeface="Times New Roman"/>
                <a:ea typeface="Times New Roman"/>
                <a:cs typeface="Times New Roman"/>
                <a:sym typeface="Times New Roman"/>
              </a:rPr>
              <a:t> </a:t>
            </a:r>
            <a:endParaRPr sz="2710">
              <a:latin typeface="Times New Roman"/>
              <a:ea typeface="Times New Roman"/>
              <a:cs typeface="Times New Roman"/>
              <a:sym typeface="Times New Roman"/>
            </a:endParaRPr>
          </a:p>
          <a:p>
            <a:pPr indent="0" lvl="0" marL="0" rtl="0" algn="ctr">
              <a:lnSpc>
                <a:spcPct val="90000"/>
              </a:lnSpc>
              <a:spcBef>
                <a:spcPts val="1000"/>
              </a:spcBef>
              <a:spcAft>
                <a:spcPts val="0"/>
              </a:spcAft>
              <a:buNone/>
            </a:pPr>
            <a:r>
              <a:t/>
            </a:r>
            <a:endParaRPr sz="2815">
              <a:solidFill>
                <a:srgbClr val="000000"/>
              </a:solidFill>
              <a:latin typeface="Times New Roman"/>
              <a:ea typeface="Times New Roman"/>
              <a:cs typeface="Times New Roman"/>
              <a:sym typeface="Times New Roman"/>
            </a:endParaRPr>
          </a:p>
          <a:p>
            <a:pPr indent="0" lvl="0" marL="0" rtl="0" algn="ctr">
              <a:lnSpc>
                <a:spcPct val="90000"/>
              </a:lnSpc>
              <a:spcBef>
                <a:spcPts val="1000"/>
              </a:spcBef>
              <a:spcAft>
                <a:spcPts val="0"/>
              </a:spcAft>
              <a:buNone/>
            </a:pPr>
            <a:r>
              <a:t/>
            </a:r>
            <a:endParaRPr sz="3955">
              <a:highlight>
                <a:schemeClr val="lt1"/>
              </a:highlight>
              <a:latin typeface="Times New Roman"/>
              <a:ea typeface="Times New Roman"/>
              <a:cs typeface="Times New Roman"/>
              <a:sym typeface="Times New Roman"/>
            </a:endParaRPr>
          </a:p>
          <a:p>
            <a:pPr indent="0" lvl="0" marL="0" rtl="0" algn="ctr">
              <a:lnSpc>
                <a:spcPct val="90000"/>
              </a:lnSpc>
              <a:spcBef>
                <a:spcPts val="1000"/>
              </a:spcBef>
              <a:spcAft>
                <a:spcPts val="0"/>
              </a:spcAft>
              <a:buNone/>
            </a:pPr>
            <a:r>
              <a:t/>
            </a:r>
            <a:endParaRPr sz="3955">
              <a:highlight>
                <a:schemeClr val="lt1"/>
              </a:highlight>
              <a:latin typeface="Times New Roman"/>
              <a:ea typeface="Times New Roman"/>
              <a:cs typeface="Times New Roman"/>
              <a:sym typeface="Times New Roman"/>
            </a:endParaRPr>
          </a:p>
          <a:p>
            <a:pPr indent="0" lvl="0" marL="0" rtl="0" algn="ctr">
              <a:lnSpc>
                <a:spcPct val="90000"/>
              </a:lnSpc>
              <a:spcBef>
                <a:spcPts val="1000"/>
              </a:spcBef>
              <a:spcAft>
                <a:spcPts val="0"/>
              </a:spcAft>
              <a:buNone/>
            </a:pPr>
            <a:r>
              <a:t/>
            </a:r>
            <a:endParaRPr sz="1797">
              <a:solidFill>
                <a:srgbClr val="000000"/>
              </a:solidFill>
              <a:latin typeface="Times New Roman"/>
              <a:ea typeface="Times New Roman"/>
              <a:cs typeface="Times New Roman"/>
              <a:sym typeface="Times New Roman"/>
            </a:endParaRPr>
          </a:p>
        </p:txBody>
      </p:sp>
      <p:sp>
        <p:nvSpPr>
          <p:cNvPr id="62" name="Google Shape;62;p14"/>
          <p:cNvSpPr txBox="1"/>
          <p:nvPr/>
        </p:nvSpPr>
        <p:spPr>
          <a:xfrm>
            <a:off x="999450" y="3950875"/>
            <a:ext cx="7362300" cy="6555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2100">
                <a:solidFill>
                  <a:schemeClr val="dk2"/>
                </a:solidFill>
                <a:latin typeface="Times New Roman"/>
                <a:ea typeface="Times New Roman"/>
                <a:cs typeface="Times New Roman"/>
                <a:sym typeface="Times New Roman"/>
              </a:rPr>
              <a:t>Conditional Constructs Across World Languages </a:t>
            </a:r>
            <a:endParaRPr b="1" i="1" sz="2100">
              <a:solidFill>
                <a:schemeClr val="dk2"/>
              </a:solidFill>
              <a:latin typeface="Times New Roman"/>
              <a:ea typeface="Times New Roman"/>
              <a:cs typeface="Times New Roman"/>
              <a:sym typeface="Times New Roman"/>
            </a:endParaRPr>
          </a:p>
          <a:p>
            <a:pPr indent="0" lvl="0" marL="0" rtl="0" algn="ctr">
              <a:spcBef>
                <a:spcPts val="0"/>
              </a:spcBef>
              <a:spcAft>
                <a:spcPts val="0"/>
              </a:spcAft>
              <a:buNone/>
            </a:pPr>
            <a:r>
              <a:rPr b="1" i="1" lang="en" sz="2100">
                <a:solidFill>
                  <a:schemeClr val="dk2"/>
                </a:solidFill>
                <a:latin typeface="Times New Roman"/>
                <a:ea typeface="Times New Roman"/>
                <a:cs typeface="Times New Roman"/>
                <a:sym typeface="Times New Roman"/>
              </a:rPr>
              <a:t>INALCO, 2025 </a:t>
            </a:r>
            <a:endParaRPr b="1" i="1" sz="2100">
              <a:solidFill>
                <a:schemeClr val="dk2"/>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a:solidFill>
            <a:srgbClr val="EA9999"/>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Times New Roman"/>
                <a:ea typeface="Times New Roman"/>
                <a:cs typeface="Times New Roman"/>
                <a:sym typeface="Times New Roman"/>
              </a:rPr>
              <a:t>DMs and Pragmatics</a:t>
            </a:r>
            <a:endParaRPr>
              <a:latin typeface="Times New Roman"/>
              <a:ea typeface="Times New Roman"/>
              <a:cs typeface="Times New Roman"/>
              <a:sym typeface="Times New Roman"/>
            </a:endParaRPr>
          </a:p>
        </p:txBody>
      </p:sp>
      <p:sp>
        <p:nvSpPr>
          <p:cNvPr id="125" name="Google Shape;125;p23"/>
          <p:cNvSpPr txBox="1"/>
          <p:nvPr>
            <p:ph idx="1" type="body"/>
          </p:nvPr>
        </p:nvSpPr>
        <p:spPr>
          <a:xfrm>
            <a:off x="190675" y="12835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Times New Roman"/>
                <a:ea typeface="Times New Roman"/>
                <a:cs typeface="Times New Roman"/>
                <a:sym typeface="Times New Roman"/>
              </a:rPr>
              <a:t>The key topics and concepts that it covers could be categorized as the followings: </a:t>
            </a:r>
            <a:endParaRPr>
              <a:latin typeface="Times New Roman"/>
              <a:ea typeface="Times New Roman"/>
              <a:cs typeface="Times New Roman"/>
              <a:sym typeface="Times New Roman"/>
            </a:endParaRPr>
          </a:p>
          <a:p>
            <a:pPr indent="-342900" lvl="0" marL="457200" rtl="0" algn="l">
              <a:spcBef>
                <a:spcPts val="1200"/>
              </a:spcBef>
              <a:spcAft>
                <a:spcPts val="0"/>
              </a:spcAft>
              <a:buSzPts val="1800"/>
              <a:buFont typeface="Times New Roman"/>
              <a:buAutoNum type="arabicParenR"/>
            </a:pPr>
            <a:r>
              <a:rPr b="1" lang="en">
                <a:latin typeface="Times New Roman"/>
                <a:ea typeface="Times New Roman"/>
                <a:cs typeface="Times New Roman"/>
                <a:sym typeface="Times New Roman"/>
              </a:rPr>
              <a:t>language use</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arenR"/>
            </a:pPr>
            <a:r>
              <a:rPr lang="en">
                <a:latin typeface="Times New Roman"/>
                <a:ea typeface="Times New Roman"/>
                <a:cs typeface="Times New Roman"/>
                <a:sym typeface="Times New Roman"/>
              </a:rPr>
              <a:t>relationships between </a:t>
            </a:r>
            <a:r>
              <a:rPr b="1" lang="en">
                <a:latin typeface="Times New Roman"/>
                <a:ea typeface="Times New Roman"/>
                <a:cs typeface="Times New Roman"/>
                <a:sym typeface="Times New Roman"/>
              </a:rPr>
              <a:t>form and function</a:t>
            </a:r>
            <a:r>
              <a:rPr lang="en">
                <a:latin typeface="Times New Roman"/>
                <a:ea typeface="Times New Roman"/>
                <a:cs typeface="Times New Roman"/>
                <a:sym typeface="Times New Roman"/>
              </a:rPr>
              <a:t>, and </a:t>
            </a:r>
            <a:r>
              <a:rPr b="1" lang="en">
                <a:latin typeface="Times New Roman"/>
                <a:ea typeface="Times New Roman"/>
                <a:cs typeface="Times New Roman"/>
                <a:sym typeface="Times New Roman"/>
              </a:rPr>
              <a:t>language and context</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arenR"/>
            </a:pPr>
            <a:r>
              <a:rPr lang="en">
                <a:latin typeface="Times New Roman"/>
                <a:ea typeface="Times New Roman"/>
                <a:cs typeface="Times New Roman"/>
                <a:sym typeface="Times New Roman"/>
              </a:rPr>
              <a:t>communication </a:t>
            </a:r>
            <a:r>
              <a:rPr b="1" lang="en">
                <a:latin typeface="Times New Roman"/>
                <a:ea typeface="Times New Roman"/>
                <a:cs typeface="Times New Roman"/>
                <a:sym typeface="Times New Roman"/>
              </a:rPr>
              <a:t>participants</a:t>
            </a:r>
            <a:r>
              <a:rPr lang="en">
                <a:latin typeface="Times New Roman"/>
                <a:ea typeface="Times New Roman"/>
                <a:cs typeface="Times New Roman"/>
                <a:sym typeface="Times New Roman"/>
              </a:rPr>
              <a:t> and their </a:t>
            </a:r>
            <a:r>
              <a:rPr b="1" lang="en">
                <a:latin typeface="Times New Roman"/>
                <a:ea typeface="Times New Roman"/>
                <a:cs typeface="Times New Roman"/>
                <a:sym typeface="Times New Roman"/>
              </a:rPr>
              <a:t>intentions</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arenR"/>
            </a:pPr>
            <a:r>
              <a:rPr lang="en">
                <a:latin typeface="Times New Roman"/>
                <a:ea typeface="Times New Roman"/>
                <a:cs typeface="Times New Roman"/>
                <a:sym typeface="Times New Roman"/>
              </a:rPr>
              <a:t>meaning </a:t>
            </a:r>
            <a:r>
              <a:rPr b="1" lang="en">
                <a:latin typeface="Times New Roman"/>
                <a:ea typeface="Times New Roman"/>
                <a:cs typeface="Times New Roman"/>
                <a:sym typeface="Times New Roman"/>
              </a:rPr>
              <a:t>in use/context</a:t>
            </a:r>
            <a:r>
              <a:rPr lang="en">
                <a:latin typeface="Times New Roman"/>
                <a:ea typeface="Times New Roman"/>
                <a:cs typeface="Times New Roman"/>
                <a:sym typeface="Times New Roman"/>
              </a:rPr>
              <a:t>; the utterance </a:t>
            </a:r>
            <a:r>
              <a:rPr b="1" lang="en">
                <a:latin typeface="Times New Roman"/>
                <a:ea typeface="Times New Roman"/>
                <a:cs typeface="Times New Roman"/>
                <a:sym typeface="Times New Roman"/>
              </a:rPr>
              <a:t>interpretations</a:t>
            </a:r>
            <a:r>
              <a:rPr lang="en">
                <a:latin typeface="Times New Roman"/>
                <a:ea typeface="Times New Roman"/>
                <a:cs typeface="Times New Roman"/>
                <a:sym typeface="Times New Roman"/>
              </a:rPr>
              <a:t>; interactional factors.</a:t>
            </a:r>
            <a:endParaRPr>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a:solidFill>
            <a:srgbClr val="EA9999"/>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Times New Roman"/>
                <a:ea typeface="Times New Roman"/>
                <a:cs typeface="Times New Roman"/>
                <a:sym typeface="Times New Roman"/>
              </a:rPr>
              <a:t>Conversational analysis and DMs</a:t>
            </a:r>
            <a:endParaRPr>
              <a:latin typeface="Times New Roman"/>
              <a:ea typeface="Times New Roman"/>
              <a:cs typeface="Times New Roman"/>
              <a:sym typeface="Times New Roman"/>
            </a:endParaRPr>
          </a:p>
        </p:txBody>
      </p:sp>
      <p:sp>
        <p:nvSpPr>
          <p:cNvPr id="131" name="Google Shape;131;p24"/>
          <p:cNvSpPr txBox="1"/>
          <p:nvPr>
            <p:ph idx="1" type="body"/>
          </p:nvPr>
        </p:nvSpPr>
        <p:spPr>
          <a:xfrm>
            <a:off x="155850" y="1612085"/>
            <a:ext cx="8832300" cy="4547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Times New Roman"/>
              <a:buAutoNum type="arabicParenR"/>
            </a:pPr>
            <a:r>
              <a:rPr lang="en">
                <a:latin typeface="Times New Roman"/>
                <a:ea typeface="Times New Roman"/>
                <a:cs typeface="Times New Roman"/>
                <a:sym typeface="Times New Roman"/>
              </a:rPr>
              <a:t>Sequential sensitivity of discourse markers (turn beginnings, boundaries, repairs)</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arenR"/>
            </a:pPr>
            <a:r>
              <a:rPr lang="en">
                <a:latin typeface="Times New Roman"/>
                <a:ea typeface="Times New Roman"/>
                <a:cs typeface="Times New Roman"/>
                <a:sym typeface="Times New Roman"/>
              </a:rPr>
              <a:t> Interactional function, not abstract meaning (procedural use, not fixed propositional meanings; meanaging preference organization, topic change, stance-taking).</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arenR"/>
            </a:pPr>
            <a:r>
              <a:rPr lang="en">
                <a:latin typeface="Times New Roman"/>
                <a:ea typeface="Times New Roman"/>
                <a:cs typeface="Times New Roman"/>
                <a:sym typeface="Times New Roman"/>
              </a:rPr>
              <a:t>Participant orientation </a:t>
            </a:r>
            <a:endParaRPr>
              <a:latin typeface="Times New Roman"/>
              <a:ea typeface="Times New Roman"/>
              <a:cs typeface="Times New Roman"/>
              <a:sym typeface="Times New Roman"/>
            </a:endParaRPr>
          </a:p>
          <a:p>
            <a:pPr indent="-342900" lvl="0" marL="457200" rtl="0" algn="l">
              <a:spcBef>
                <a:spcPts val="0"/>
              </a:spcBef>
              <a:spcAft>
                <a:spcPts val="0"/>
              </a:spcAft>
              <a:buSzPts val="1800"/>
              <a:buAutoNum type="arabicParenR"/>
            </a:pPr>
            <a:r>
              <a:rPr lang="en">
                <a:latin typeface="Times New Roman"/>
                <a:ea typeface="Times New Roman"/>
                <a:cs typeface="Times New Roman"/>
                <a:sym typeface="Times New Roman"/>
              </a:rPr>
              <a:t>Fine-grained analysis- detailed </a:t>
            </a:r>
            <a:r>
              <a:rPr b="1" lang="en">
                <a:latin typeface="Times New Roman"/>
                <a:ea typeface="Times New Roman"/>
                <a:cs typeface="Times New Roman"/>
                <a:sym typeface="Times New Roman"/>
              </a:rPr>
              <a:t>transcripts</a:t>
            </a:r>
            <a:r>
              <a:rPr lang="en">
                <a:latin typeface="Times New Roman"/>
                <a:ea typeface="Times New Roman"/>
                <a:cs typeface="Times New Roman"/>
                <a:sym typeface="Times New Roman"/>
              </a:rPr>
              <a:t> (intonation, overlaps, pauses), which are crucial since DMs are sensitive to </a:t>
            </a:r>
            <a:r>
              <a:rPr b="1" lang="en">
                <a:latin typeface="Times New Roman"/>
                <a:ea typeface="Times New Roman"/>
                <a:cs typeface="Times New Roman"/>
                <a:sym typeface="Times New Roman"/>
              </a:rPr>
              <a:t>prosody</a:t>
            </a:r>
            <a:r>
              <a:rPr lang="en">
                <a:latin typeface="Times New Roman"/>
                <a:ea typeface="Times New Roman"/>
                <a:cs typeface="Times New Roman"/>
                <a:sym typeface="Times New Roman"/>
              </a:rPr>
              <a:t> and sequential placement </a:t>
            </a:r>
            <a:endParaRPr>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8520600" cy="572700"/>
          </a:xfrm>
          <a:prstGeom prst="rect">
            <a:avLst/>
          </a:prstGeom>
          <a:solidFill>
            <a:srgbClr val="EA9999"/>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Times New Roman"/>
                <a:ea typeface="Times New Roman"/>
                <a:cs typeface="Times New Roman"/>
                <a:sym typeface="Times New Roman"/>
              </a:rPr>
              <a:t>DMs and Frame Semantics</a:t>
            </a:r>
            <a:endParaRPr>
              <a:latin typeface="Times New Roman"/>
              <a:ea typeface="Times New Roman"/>
              <a:cs typeface="Times New Roman"/>
              <a:sym typeface="Times New Roman"/>
            </a:endParaRPr>
          </a:p>
        </p:txBody>
      </p:sp>
      <p:sp>
        <p:nvSpPr>
          <p:cNvPr id="137" name="Google Shape;137;p25"/>
          <p:cNvSpPr txBox="1"/>
          <p:nvPr>
            <p:ph idx="1" type="body"/>
          </p:nvPr>
        </p:nvSpPr>
        <p:spPr>
          <a:xfrm>
            <a:off x="155849" y="1360631"/>
            <a:ext cx="8832300" cy="4417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Times New Roman"/>
              <a:buAutoNum type="arabicParenR"/>
            </a:pPr>
            <a:r>
              <a:rPr lang="en">
                <a:latin typeface="Times New Roman"/>
                <a:ea typeface="Times New Roman"/>
                <a:cs typeface="Times New Roman"/>
                <a:sym typeface="Times New Roman"/>
              </a:rPr>
              <a:t>Cognitive meaning potential / systematic semantic description </a:t>
            </a:r>
            <a:endParaRPr>
              <a:latin typeface="Times New Roman"/>
              <a:ea typeface="Times New Roman"/>
              <a:cs typeface="Times New Roman"/>
              <a:sym typeface="Times New Roman"/>
            </a:endParaRPr>
          </a:p>
          <a:p>
            <a:pPr indent="0" lvl="0" marL="0" rtl="0" algn="l">
              <a:spcBef>
                <a:spcPts val="1200"/>
              </a:spcBef>
              <a:spcAft>
                <a:spcPts val="0"/>
              </a:spcAft>
              <a:buNone/>
            </a:pPr>
            <a:r>
              <a:rPr lang="en">
                <a:latin typeface="Times New Roman"/>
                <a:ea typeface="Times New Roman"/>
                <a:cs typeface="Times New Roman"/>
                <a:sym typeface="Times New Roman"/>
              </a:rPr>
              <a:t>	DMs are highly polyfunctionality, but FS explains their coherence by linking them to frames (elaboration, frame shift, contrast) </a:t>
            </a:r>
            <a:endParaRPr>
              <a:latin typeface="Times New Roman"/>
              <a:ea typeface="Times New Roman"/>
              <a:cs typeface="Times New Roman"/>
              <a:sym typeface="Times New Roman"/>
            </a:endParaRPr>
          </a:p>
          <a:p>
            <a:pPr indent="-342900" lvl="0" marL="457200" rtl="0" algn="l">
              <a:spcBef>
                <a:spcPts val="1200"/>
              </a:spcBef>
              <a:spcAft>
                <a:spcPts val="0"/>
              </a:spcAft>
              <a:buSzPts val="1800"/>
              <a:buFont typeface="Times New Roman"/>
              <a:buAutoNum type="arabicParenR"/>
            </a:pPr>
            <a:r>
              <a:rPr lang="en">
                <a:latin typeface="Times New Roman"/>
                <a:ea typeface="Times New Roman"/>
                <a:cs typeface="Times New Roman"/>
                <a:sym typeface="Times New Roman"/>
              </a:rPr>
              <a:t> Bridging form and interpretation</a:t>
            </a:r>
            <a:endParaRPr>
              <a:latin typeface="Times New Roman"/>
              <a:ea typeface="Times New Roman"/>
              <a:cs typeface="Times New Roman"/>
              <a:sym typeface="Times New Roman"/>
            </a:endParaRPr>
          </a:p>
          <a:p>
            <a:pPr indent="0" lvl="0" marL="0" rtl="0" algn="l">
              <a:spcBef>
                <a:spcPts val="1200"/>
              </a:spcBef>
              <a:spcAft>
                <a:spcPts val="0"/>
              </a:spcAft>
              <a:buNone/>
            </a:pPr>
            <a:r>
              <a:rPr lang="en">
                <a:latin typeface="Times New Roman"/>
                <a:ea typeface="Times New Roman"/>
                <a:cs typeface="Times New Roman"/>
                <a:sym typeface="Times New Roman"/>
              </a:rPr>
              <a:t>	how hearers connect utterances to a relevant frame</a:t>
            </a:r>
            <a:endParaRPr>
              <a:latin typeface="Times New Roman"/>
              <a:ea typeface="Times New Roman"/>
              <a:cs typeface="Times New Roman"/>
              <a:sym typeface="Times New Roman"/>
            </a:endParaRPr>
          </a:p>
          <a:p>
            <a:pPr indent="-342900" lvl="0" marL="457200" rtl="0" algn="l">
              <a:spcBef>
                <a:spcPts val="1200"/>
              </a:spcBef>
              <a:spcAft>
                <a:spcPts val="0"/>
              </a:spcAft>
              <a:buSzPts val="1800"/>
              <a:buFont typeface="Times New Roman"/>
              <a:buAutoNum type="arabicParenR"/>
            </a:pPr>
            <a:r>
              <a:rPr lang="en">
                <a:latin typeface="Times New Roman"/>
                <a:ea typeface="Times New Roman"/>
                <a:cs typeface="Times New Roman"/>
                <a:sym typeface="Times New Roman"/>
              </a:rPr>
              <a:t>Cross-linguistic comparability</a:t>
            </a:r>
            <a:endParaRPr>
              <a:latin typeface="Times New Roman"/>
              <a:ea typeface="Times New Roman"/>
              <a:cs typeface="Times New Roman"/>
              <a:sym typeface="Times New Roman"/>
            </a:endParaRPr>
          </a:p>
          <a:p>
            <a:pPr indent="0" lvl="0" marL="0" rtl="0" algn="l">
              <a:spcBef>
                <a:spcPts val="1200"/>
              </a:spcBef>
              <a:spcAft>
                <a:spcPts val="0"/>
              </a:spcAft>
              <a:buNone/>
            </a:pPr>
            <a:r>
              <a:rPr lang="en">
                <a:latin typeface="Times New Roman"/>
                <a:ea typeface="Times New Roman"/>
                <a:cs typeface="Times New Roman"/>
                <a:sym typeface="Times New Roman"/>
              </a:rPr>
              <a:t>	Showing how different languages cue similar frames with different markers</a:t>
            </a:r>
            <a:endParaRPr>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311700" y="445025"/>
            <a:ext cx="8520600" cy="572700"/>
          </a:xfrm>
          <a:prstGeom prst="rect">
            <a:avLst/>
          </a:prstGeom>
          <a:solidFill>
            <a:srgbClr val="F4CCCC"/>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Times New Roman"/>
                <a:ea typeface="Times New Roman"/>
                <a:cs typeface="Times New Roman"/>
                <a:sym typeface="Times New Roman"/>
              </a:rPr>
              <a:t>Functions of  ,,აი’’, “Ai”</a:t>
            </a:r>
            <a:endParaRPr i="1">
              <a:latin typeface="Times New Roman"/>
              <a:ea typeface="Times New Roman"/>
              <a:cs typeface="Times New Roman"/>
              <a:sym typeface="Times New Roman"/>
            </a:endParaRPr>
          </a:p>
        </p:txBody>
      </p:sp>
      <p:sp>
        <p:nvSpPr>
          <p:cNvPr id="143" name="Google Shape;143;p26"/>
          <p:cNvSpPr txBox="1"/>
          <p:nvPr>
            <p:ph idx="1" type="body"/>
          </p:nvPr>
        </p:nvSpPr>
        <p:spPr>
          <a:xfrm>
            <a:off x="311700" y="1152475"/>
            <a:ext cx="8832300" cy="3930600"/>
          </a:xfrm>
          <a:prstGeom prst="rect">
            <a:avLst/>
          </a:prstGeom>
        </p:spPr>
        <p:txBody>
          <a:bodyPr anchorCtr="0" anchor="t" bIns="91425" lIns="91425" spcFirstLastPara="1" rIns="91425" wrap="square" tIns="91425">
            <a:normAutofit fontScale="85000" lnSpcReduction="20000"/>
          </a:bodyPr>
          <a:lstStyle/>
          <a:p>
            <a:pPr indent="0" lvl="0" marL="0" rtl="0" algn="l">
              <a:spcBef>
                <a:spcPts val="1200"/>
              </a:spcBef>
              <a:spcAft>
                <a:spcPts val="0"/>
              </a:spcAft>
              <a:buNone/>
            </a:pPr>
            <a:r>
              <a:t/>
            </a:r>
            <a:endParaRPr i="1" sz="2008">
              <a:solidFill>
                <a:schemeClr val="dk1"/>
              </a:solidFill>
              <a:latin typeface="Times New Roman"/>
              <a:ea typeface="Times New Roman"/>
              <a:cs typeface="Times New Roman"/>
              <a:sym typeface="Times New Roman"/>
            </a:endParaRPr>
          </a:p>
          <a:p>
            <a:pPr indent="-310000" lvl="0" marL="457200" rtl="0" algn="l">
              <a:spcBef>
                <a:spcPts val="1200"/>
              </a:spcBef>
              <a:spcAft>
                <a:spcPts val="0"/>
              </a:spcAft>
              <a:buClr>
                <a:schemeClr val="dk1"/>
              </a:buClr>
              <a:buSzPct val="100000"/>
              <a:buFont typeface="Times New Roman"/>
              <a:buAutoNum type="arabicParenR"/>
            </a:pPr>
            <a:r>
              <a:rPr b="1" lang="en" sz="1508">
                <a:solidFill>
                  <a:schemeClr val="dk1"/>
                </a:solidFill>
                <a:latin typeface="Times New Roman"/>
                <a:ea typeface="Times New Roman"/>
                <a:cs typeface="Times New Roman"/>
                <a:sym typeface="Times New Roman"/>
              </a:rPr>
              <a:t>Pointing smth out or demonstrating </a:t>
            </a:r>
            <a:endParaRPr b="1" sz="1508">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 sz="1508">
                <a:solidFill>
                  <a:schemeClr val="dk1"/>
                </a:solidFill>
                <a:latin typeface="Times New Roman"/>
                <a:ea typeface="Times New Roman"/>
                <a:cs typeface="Times New Roman"/>
                <a:sym typeface="Times New Roman"/>
              </a:rPr>
              <a:t>1a)    </a:t>
            </a:r>
            <a:r>
              <a:rPr b="1" lang="en" sz="1508">
                <a:solidFill>
                  <a:schemeClr val="dk1"/>
                </a:solidFill>
                <a:latin typeface="Times New Roman"/>
                <a:ea typeface="Times New Roman"/>
                <a:cs typeface="Times New Roman"/>
                <a:sym typeface="Times New Roman"/>
              </a:rPr>
              <a:t>"აი, </a:t>
            </a:r>
            <a:r>
              <a:rPr lang="en" sz="1508">
                <a:solidFill>
                  <a:schemeClr val="dk1"/>
                </a:solidFill>
                <a:latin typeface="Times New Roman"/>
                <a:ea typeface="Times New Roman"/>
                <a:cs typeface="Times New Roman"/>
                <a:sym typeface="Times New Roman"/>
              </a:rPr>
              <a:t>ეხლა ამ წუთში, ეხლა ვმუშაობ ფილმზე.</a:t>
            </a:r>
            <a:r>
              <a:rPr b="1" lang="en" sz="1508">
                <a:solidFill>
                  <a:schemeClr val="dk1"/>
                </a:solidFill>
                <a:latin typeface="Times New Roman"/>
                <a:ea typeface="Times New Roman"/>
                <a:cs typeface="Times New Roman"/>
                <a:sym typeface="Times New Roman"/>
              </a:rPr>
              <a:t>"</a:t>
            </a:r>
            <a:endParaRPr b="1" sz="1508">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br>
              <a:rPr b="1" lang="en" sz="1508">
                <a:solidFill>
                  <a:schemeClr val="dk1"/>
                </a:solidFill>
                <a:latin typeface="Times New Roman"/>
                <a:ea typeface="Times New Roman"/>
                <a:cs typeface="Times New Roman"/>
                <a:sym typeface="Times New Roman"/>
              </a:rPr>
            </a:br>
            <a:r>
              <a:rPr lang="en" sz="1508">
                <a:solidFill>
                  <a:schemeClr val="dk1"/>
                </a:solidFill>
                <a:latin typeface="Times New Roman"/>
                <a:ea typeface="Times New Roman"/>
                <a:cs typeface="Times New Roman"/>
                <a:sym typeface="Times New Roman"/>
              </a:rPr>
              <a:t>          </a:t>
            </a:r>
            <a:r>
              <a:rPr b="1" i="1" lang="en" sz="1508">
                <a:solidFill>
                  <a:schemeClr val="dk1"/>
                </a:solidFill>
                <a:latin typeface="Times New Roman"/>
                <a:ea typeface="Times New Roman"/>
                <a:cs typeface="Times New Roman"/>
                <a:sym typeface="Times New Roman"/>
              </a:rPr>
              <a:t>Ai</a:t>
            </a:r>
            <a:r>
              <a:rPr i="1" lang="en" sz="1508">
                <a:solidFill>
                  <a:schemeClr val="dk1"/>
                </a:solidFill>
                <a:latin typeface="Times New Roman"/>
                <a:ea typeface="Times New Roman"/>
                <a:cs typeface="Times New Roman"/>
                <a:sym typeface="Times New Roman"/>
              </a:rPr>
              <a:t>, ekhla am tsutshi,            ekhla vmushaob            filmze. </a:t>
            </a:r>
            <a:endParaRPr i="1" sz="1508">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i="1" lang="en" sz="1508">
                <a:solidFill>
                  <a:schemeClr val="dk1"/>
                </a:solidFill>
                <a:latin typeface="Times New Roman"/>
                <a:ea typeface="Times New Roman"/>
                <a:cs typeface="Times New Roman"/>
                <a:sym typeface="Times New Roman"/>
              </a:rPr>
              <a:t>         </a:t>
            </a:r>
            <a:r>
              <a:rPr b="1" i="1" lang="en" sz="1508">
                <a:solidFill>
                  <a:schemeClr val="dk1"/>
                </a:solidFill>
                <a:latin typeface="Times New Roman"/>
                <a:ea typeface="Times New Roman"/>
                <a:cs typeface="Times New Roman"/>
                <a:sym typeface="Times New Roman"/>
              </a:rPr>
              <a:t>Ai</a:t>
            </a:r>
            <a:r>
              <a:rPr i="1" lang="en" sz="1508">
                <a:solidFill>
                  <a:schemeClr val="dk1"/>
                </a:solidFill>
                <a:latin typeface="Times New Roman"/>
                <a:ea typeface="Times New Roman"/>
                <a:cs typeface="Times New Roman"/>
                <a:sym typeface="Times New Roman"/>
              </a:rPr>
              <a:t>, now this   moment-LOC, now   work.PROG.1SG film-ON</a:t>
            </a:r>
            <a:endParaRPr i="1" sz="1508">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b="1" lang="en" sz="1508">
                <a:solidFill>
                  <a:schemeClr val="dk1"/>
                </a:solidFill>
                <a:latin typeface="Times New Roman"/>
                <a:ea typeface="Times New Roman"/>
                <a:cs typeface="Times New Roman"/>
                <a:sym typeface="Times New Roman"/>
              </a:rPr>
              <a:t>         </a:t>
            </a:r>
            <a:r>
              <a:rPr lang="en" sz="1508">
                <a:solidFill>
                  <a:schemeClr val="dk1"/>
                </a:solidFill>
                <a:latin typeface="Times New Roman"/>
                <a:ea typeface="Times New Roman"/>
                <a:cs typeface="Times New Roman"/>
                <a:sym typeface="Times New Roman"/>
              </a:rPr>
              <a:t> </a:t>
            </a:r>
            <a:r>
              <a:rPr i="1" lang="en" sz="1508">
                <a:solidFill>
                  <a:schemeClr val="dk1"/>
                </a:solidFill>
                <a:latin typeface="Times New Roman"/>
                <a:ea typeface="Times New Roman"/>
                <a:cs typeface="Times New Roman"/>
                <a:sym typeface="Times New Roman"/>
              </a:rPr>
              <a:t>"</a:t>
            </a:r>
            <a:r>
              <a:rPr b="1" i="1" lang="en" sz="1508">
                <a:solidFill>
                  <a:schemeClr val="dk1"/>
                </a:solidFill>
                <a:latin typeface="Times New Roman"/>
                <a:ea typeface="Times New Roman"/>
                <a:cs typeface="Times New Roman"/>
                <a:sym typeface="Times New Roman"/>
              </a:rPr>
              <a:t>Look</a:t>
            </a:r>
            <a:r>
              <a:rPr i="1" lang="en" sz="1508">
                <a:solidFill>
                  <a:schemeClr val="dk1"/>
                </a:solidFill>
                <a:latin typeface="Times New Roman"/>
                <a:ea typeface="Times New Roman"/>
                <a:cs typeface="Times New Roman"/>
                <a:sym typeface="Times New Roman"/>
              </a:rPr>
              <a:t>, right at this moment, I am working on the film."</a:t>
            </a:r>
            <a:endParaRPr i="1" sz="1508">
              <a:solidFill>
                <a:schemeClr val="dk1"/>
              </a:solidFill>
              <a:latin typeface="Times New Roman"/>
              <a:ea typeface="Times New Roman"/>
              <a:cs typeface="Times New Roman"/>
              <a:sym typeface="Times New Roman"/>
            </a:endParaRPr>
          </a:p>
          <a:p>
            <a:pPr indent="0" lvl="0" marL="0" rtl="0" algn="just">
              <a:spcBef>
                <a:spcPts val="1200"/>
              </a:spcBef>
              <a:spcAft>
                <a:spcPts val="0"/>
              </a:spcAft>
              <a:buNone/>
            </a:pPr>
            <a:r>
              <a:rPr lang="en" sz="1508">
                <a:solidFill>
                  <a:schemeClr val="dk1"/>
                </a:solidFill>
                <a:latin typeface="Times New Roman"/>
                <a:ea typeface="Times New Roman"/>
                <a:cs typeface="Times New Roman"/>
                <a:sym typeface="Times New Roman"/>
              </a:rPr>
              <a:t>In the example (1a) </a:t>
            </a:r>
            <a:r>
              <a:rPr b="1" lang="en" sz="1508">
                <a:solidFill>
                  <a:schemeClr val="dk1"/>
                </a:solidFill>
                <a:latin typeface="Times New Roman"/>
                <a:ea typeface="Times New Roman"/>
                <a:cs typeface="Times New Roman"/>
                <a:sym typeface="Times New Roman"/>
              </a:rPr>
              <a:t>Ai</a:t>
            </a:r>
            <a:r>
              <a:rPr lang="en" sz="1508">
                <a:solidFill>
                  <a:schemeClr val="dk1"/>
                </a:solidFill>
                <a:latin typeface="Times New Roman"/>
                <a:ea typeface="Times New Roman"/>
                <a:cs typeface="Times New Roman"/>
                <a:sym typeface="Times New Roman"/>
              </a:rPr>
              <a:t> is used to draw the listener's attention to the timing of the action. It directs the listener’s focus to the immediacy of the event and reinforces that the speaker is talking about the exact present moment. By using </a:t>
            </a:r>
            <a:r>
              <a:rPr b="1" lang="en" sz="1508">
                <a:solidFill>
                  <a:schemeClr val="dk1"/>
                </a:solidFill>
                <a:latin typeface="Times New Roman"/>
                <a:ea typeface="Times New Roman"/>
                <a:cs typeface="Times New Roman"/>
                <a:sym typeface="Times New Roman"/>
              </a:rPr>
              <a:t>Ai </a:t>
            </a:r>
            <a:r>
              <a:rPr lang="en" sz="1508">
                <a:solidFill>
                  <a:schemeClr val="dk1"/>
                </a:solidFill>
                <a:latin typeface="Times New Roman"/>
                <a:ea typeface="Times New Roman"/>
                <a:cs typeface="Times New Roman"/>
                <a:sym typeface="Times New Roman"/>
              </a:rPr>
              <a:t>the speaker highlights that the action (working on the film) is happening right now, the emphasis is also achieved by the repetition of the time adverbials/ intensifiers  </a:t>
            </a:r>
            <a:r>
              <a:rPr b="1" lang="en" sz="1508">
                <a:solidFill>
                  <a:schemeClr val="dk1"/>
                </a:solidFill>
                <a:latin typeface="Times New Roman"/>
                <a:ea typeface="Times New Roman"/>
                <a:cs typeface="Times New Roman"/>
                <a:sym typeface="Times New Roman"/>
              </a:rPr>
              <a:t>"ეხლა" ( ekhla - "now")</a:t>
            </a:r>
            <a:r>
              <a:rPr lang="en" sz="1508">
                <a:solidFill>
                  <a:schemeClr val="dk1"/>
                </a:solidFill>
                <a:latin typeface="Times New Roman"/>
                <a:ea typeface="Times New Roman"/>
                <a:cs typeface="Times New Roman"/>
                <a:sym typeface="Times New Roman"/>
              </a:rPr>
              <a:t> and </a:t>
            </a:r>
            <a:r>
              <a:rPr b="1" lang="en" sz="1508">
                <a:solidFill>
                  <a:schemeClr val="dk1"/>
                </a:solidFill>
                <a:latin typeface="Times New Roman"/>
                <a:ea typeface="Times New Roman"/>
                <a:cs typeface="Times New Roman"/>
                <a:sym typeface="Times New Roman"/>
              </a:rPr>
              <a:t>"ამ წუთში" (am tsutshi – "at this moment")</a:t>
            </a:r>
            <a:r>
              <a:rPr lang="en" sz="1508">
                <a:solidFill>
                  <a:schemeClr val="dk1"/>
                </a:solidFill>
                <a:latin typeface="Times New Roman"/>
                <a:ea typeface="Times New Roman"/>
                <a:cs typeface="Times New Roman"/>
                <a:sym typeface="Times New Roman"/>
              </a:rPr>
              <a:t>. In English the same idea of urgency and importance can be expressed by the use of the following expressions </a:t>
            </a:r>
            <a:r>
              <a:rPr b="1" lang="en" sz="1508">
                <a:solidFill>
                  <a:schemeClr val="dk1"/>
                </a:solidFill>
                <a:latin typeface="Times New Roman"/>
                <a:ea typeface="Times New Roman"/>
                <a:cs typeface="Times New Roman"/>
                <a:sym typeface="Times New Roman"/>
              </a:rPr>
              <a:t>“Look, at this right moment”, “See, at this exact second”, “here, at this precise moment”</a:t>
            </a:r>
            <a:r>
              <a:rPr lang="en" sz="1508">
                <a:solidFill>
                  <a:schemeClr val="dk1"/>
                </a:solidFill>
                <a:latin typeface="Times New Roman"/>
                <a:ea typeface="Times New Roman"/>
                <a:cs typeface="Times New Roman"/>
                <a:sym typeface="Times New Roman"/>
              </a:rPr>
              <a:t>, etc.  </a:t>
            </a:r>
            <a:r>
              <a:rPr lang="en" sz="1508" u="sng">
                <a:solidFill>
                  <a:schemeClr val="dk1"/>
                </a:solidFill>
                <a:latin typeface="Times New Roman"/>
                <a:ea typeface="Times New Roman"/>
                <a:cs typeface="Times New Roman"/>
                <a:sym typeface="Times New Roman"/>
              </a:rPr>
              <a:t>(gesture) </a:t>
            </a:r>
            <a:endParaRPr sz="1508" u="sng">
              <a:solidFill>
                <a:schemeClr val="dk1"/>
              </a:solidFill>
              <a:latin typeface="Times New Roman"/>
              <a:ea typeface="Times New Roman"/>
              <a:cs typeface="Times New Roman"/>
              <a:sym typeface="Times New Roman"/>
            </a:endParaRPr>
          </a:p>
          <a:p>
            <a:pPr indent="0" lvl="0" marL="0" rtl="0" algn="just">
              <a:spcBef>
                <a:spcPts val="1200"/>
              </a:spcBef>
              <a:spcAft>
                <a:spcPts val="1200"/>
              </a:spcAft>
              <a:buClr>
                <a:schemeClr val="dk1"/>
              </a:buClr>
              <a:buSzPct val="100000"/>
              <a:buFont typeface="Arial"/>
              <a:buNone/>
            </a:pPr>
            <a:r>
              <a:t/>
            </a:r>
            <a:endParaRPr sz="11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7"/>
          <p:cNvSpPr txBox="1"/>
          <p:nvPr>
            <p:ph type="title"/>
          </p:nvPr>
        </p:nvSpPr>
        <p:spPr>
          <a:xfrm>
            <a:off x="311700" y="445025"/>
            <a:ext cx="8520600" cy="572700"/>
          </a:xfrm>
          <a:prstGeom prst="rect">
            <a:avLst/>
          </a:prstGeom>
          <a:solidFill>
            <a:srgbClr val="F4CCCC"/>
          </a:solidFill>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i="1" lang="en">
                <a:latin typeface="Times New Roman"/>
                <a:ea typeface="Times New Roman"/>
                <a:cs typeface="Times New Roman"/>
                <a:sym typeface="Times New Roman"/>
              </a:rPr>
              <a:t>Functions of  ,,აი’’, “Ai”</a:t>
            </a:r>
            <a:endParaRPr/>
          </a:p>
          <a:p>
            <a:pPr indent="0" lvl="0" marL="0" rtl="0" algn="l">
              <a:spcBef>
                <a:spcPts val="0"/>
              </a:spcBef>
              <a:spcAft>
                <a:spcPts val="0"/>
              </a:spcAft>
              <a:buNone/>
            </a:pPr>
            <a:r>
              <a:t/>
            </a:r>
            <a:endParaRPr/>
          </a:p>
        </p:txBody>
      </p:sp>
      <p:sp>
        <p:nvSpPr>
          <p:cNvPr id="149" name="Google Shape;149;p27"/>
          <p:cNvSpPr txBox="1"/>
          <p:nvPr>
            <p:ph idx="1" type="body"/>
          </p:nvPr>
        </p:nvSpPr>
        <p:spPr>
          <a:xfrm>
            <a:off x="120075" y="1102050"/>
            <a:ext cx="8966700" cy="4001100"/>
          </a:xfrm>
          <a:prstGeom prst="rect">
            <a:avLst/>
          </a:prstGeom>
        </p:spPr>
        <p:txBody>
          <a:bodyPr anchorCtr="0" anchor="t" bIns="91425" lIns="91425" spcFirstLastPara="1" rIns="91425" wrap="square" tIns="91425">
            <a:normAutofit fontScale="40000" lnSpcReduction="10000"/>
          </a:bodyPr>
          <a:lstStyle/>
          <a:p>
            <a:pPr indent="0" lvl="0" marL="0" rtl="0" algn="just">
              <a:spcBef>
                <a:spcPts val="1200"/>
              </a:spcBef>
              <a:spcAft>
                <a:spcPts val="0"/>
              </a:spcAft>
              <a:buNone/>
            </a:pPr>
            <a:r>
              <a:t/>
            </a:r>
            <a:endParaRPr sz="1771" u="sng">
              <a:solidFill>
                <a:schemeClr val="dk1"/>
              </a:solidFill>
            </a:endParaRPr>
          </a:p>
          <a:p>
            <a:pPr indent="0" lvl="0" marL="0" rtl="0" algn="just">
              <a:spcBef>
                <a:spcPts val="1200"/>
              </a:spcBef>
              <a:spcAft>
                <a:spcPts val="0"/>
              </a:spcAft>
              <a:buNone/>
            </a:pPr>
            <a:r>
              <a:rPr b="1" lang="en" sz="3083">
                <a:solidFill>
                  <a:schemeClr val="dk1"/>
                </a:solidFill>
                <a:latin typeface="Times New Roman"/>
                <a:ea typeface="Times New Roman"/>
                <a:cs typeface="Times New Roman"/>
                <a:sym typeface="Times New Roman"/>
              </a:rPr>
              <a:t>2) Expressing Emphasis or drawing attention </a:t>
            </a:r>
            <a:endParaRPr b="1" sz="3083">
              <a:solidFill>
                <a:schemeClr val="dk1"/>
              </a:solidFill>
              <a:latin typeface="Times New Roman"/>
              <a:ea typeface="Times New Roman"/>
              <a:cs typeface="Times New Roman"/>
              <a:sym typeface="Times New Roman"/>
            </a:endParaRPr>
          </a:p>
          <a:p>
            <a:pPr indent="0" lvl="0" marL="0" rtl="0" algn="just">
              <a:spcBef>
                <a:spcPts val="1200"/>
              </a:spcBef>
              <a:spcAft>
                <a:spcPts val="0"/>
              </a:spcAft>
              <a:buNone/>
            </a:pPr>
            <a:r>
              <a:rPr lang="en" sz="3083">
                <a:solidFill>
                  <a:schemeClr val="dk1"/>
                </a:solidFill>
                <a:latin typeface="Times New Roman"/>
                <a:ea typeface="Times New Roman"/>
                <a:cs typeface="Times New Roman"/>
                <a:sym typeface="Times New Roman"/>
              </a:rPr>
              <a:t>2a) </a:t>
            </a:r>
            <a:r>
              <a:rPr b="1" lang="en" sz="3083">
                <a:solidFill>
                  <a:schemeClr val="dk1"/>
                </a:solidFill>
                <a:latin typeface="Times New Roman"/>
                <a:ea typeface="Times New Roman"/>
                <a:cs typeface="Times New Roman"/>
                <a:sym typeface="Times New Roman"/>
              </a:rPr>
              <a:t> "აი, </a:t>
            </a:r>
            <a:r>
              <a:rPr lang="en" sz="3083">
                <a:solidFill>
                  <a:schemeClr val="dk1"/>
                </a:solidFill>
                <a:latin typeface="Times New Roman"/>
                <a:ea typeface="Times New Roman"/>
                <a:cs typeface="Times New Roman"/>
                <a:sym typeface="Times New Roman"/>
              </a:rPr>
              <a:t>სტუდენტები ნელ-ნელა მოვიდნენ." </a:t>
            </a:r>
            <a:endParaRPr sz="3083">
              <a:solidFill>
                <a:schemeClr val="dk1"/>
              </a:solidFill>
              <a:latin typeface="Times New Roman"/>
              <a:ea typeface="Times New Roman"/>
              <a:cs typeface="Times New Roman"/>
              <a:sym typeface="Times New Roman"/>
            </a:endParaRPr>
          </a:p>
          <a:p>
            <a:pPr indent="0" lvl="0" marL="0" rtl="0" algn="just">
              <a:spcBef>
                <a:spcPts val="1200"/>
              </a:spcBef>
              <a:spcAft>
                <a:spcPts val="0"/>
              </a:spcAft>
              <a:buNone/>
            </a:pPr>
            <a:r>
              <a:rPr i="1" lang="en" sz="3083">
                <a:solidFill>
                  <a:schemeClr val="dk1"/>
                </a:solidFill>
                <a:latin typeface="Times New Roman"/>
                <a:ea typeface="Times New Roman"/>
                <a:cs typeface="Times New Roman"/>
                <a:sym typeface="Times New Roman"/>
              </a:rPr>
              <a:t>         </a:t>
            </a:r>
            <a:r>
              <a:rPr b="1" i="1" lang="en" sz="3083">
                <a:solidFill>
                  <a:schemeClr val="dk1"/>
                </a:solidFill>
                <a:latin typeface="Times New Roman"/>
                <a:ea typeface="Times New Roman"/>
                <a:cs typeface="Times New Roman"/>
                <a:sym typeface="Times New Roman"/>
              </a:rPr>
              <a:t>Ai,</a:t>
            </a:r>
            <a:r>
              <a:rPr i="1" lang="en" sz="3083">
                <a:solidFill>
                  <a:schemeClr val="dk1"/>
                </a:solidFill>
                <a:latin typeface="Times New Roman"/>
                <a:ea typeface="Times New Roman"/>
                <a:cs typeface="Times New Roman"/>
                <a:sym typeface="Times New Roman"/>
              </a:rPr>
              <a:t> studentebi nel-nela movidnen. </a:t>
            </a:r>
            <a:endParaRPr i="1" sz="3083">
              <a:solidFill>
                <a:schemeClr val="dk1"/>
              </a:solidFill>
              <a:latin typeface="Times New Roman"/>
              <a:ea typeface="Times New Roman"/>
              <a:cs typeface="Times New Roman"/>
              <a:sym typeface="Times New Roman"/>
            </a:endParaRPr>
          </a:p>
          <a:p>
            <a:pPr indent="0" lvl="0" marL="0" rtl="0" algn="just">
              <a:spcBef>
                <a:spcPts val="1200"/>
              </a:spcBef>
              <a:spcAft>
                <a:spcPts val="0"/>
              </a:spcAft>
              <a:buNone/>
            </a:pPr>
            <a:r>
              <a:rPr b="1" lang="en" sz="3083">
                <a:solidFill>
                  <a:schemeClr val="dk1"/>
                </a:solidFill>
                <a:latin typeface="Times New Roman"/>
                <a:ea typeface="Times New Roman"/>
                <a:cs typeface="Times New Roman"/>
                <a:sym typeface="Times New Roman"/>
              </a:rPr>
              <a:t>         Ai, </a:t>
            </a:r>
            <a:r>
              <a:rPr lang="en" sz="3083">
                <a:solidFill>
                  <a:schemeClr val="dk1"/>
                </a:solidFill>
                <a:latin typeface="Times New Roman"/>
                <a:ea typeface="Times New Roman"/>
                <a:cs typeface="Times New Roman"/>
                <a:sym typeface="Times New Roman"/>
              </a:rPr>
              <a:t>student-PL-NOM slowly-slowly </a:t>
            </a:r>
            <a:r>
              <a:rPr i="1" lang="en" sz="3083">
                <a:solidFill>
                  <a:schemeClr val="dk1"/>
                </a:solidFill>
                <a:latin typeface="Times New Roman"/>
                <a:ea typeface="Times New Roman"/>
                <a:cs typeface="Times New Roman"/>
                <a:sym typeface="Times New Roman"/>
              </a:rPr>
              <a:t>PV-come.AOR.3PL</a:t>
            </a:r>
            <a:br>
              <a:rPr b="1" lang="en" sz="3083">
                <a:solidFill>
                  <a:schemeClr val="dk1"/>
                </a:solidFill>
                <a:latin typeface="Times New Roman"/>
                <a:ea typeface="Times New Roman"/>
                <a:cs typeface="Times New Roman"/>
                <a:sym typeface="Times New Roman"/>
              </a:rPr>
            </a:br>
            <a:br>
              <a:rPr b="1" lang="en" sz="3083">
                <a:solidFill>
                  <a:schemeClr val="dk1"/>
                </a:solidFill>
                <a:latin typeface="Times New Roman"/>
                <a:ea typeface="Times New Roman"/>
                <a:cs typeface="Times New Roman"/>
                <a:sym typeface="Times New Roman"/>
              </a:rPr>
            </a:br>
            <a:r>
              <a:rPr i="1" lang="en" sz="3083">
                <a:solidFill>
                  <a:schemeClr val="dk1"/>
                </a:solidFill>
                <a:latin typeface="Times New Roman"/>
                <a:ea typeface="Times New Roman"/>
                <a:cs typeface="Times New Roman"/>
                <a:sym typeface="Times New Roman"/>
              </a:rPr>
              <a:t>"</a:t>
            </a:r>
            <a:r>
              <a:rPr b="1" i="1" lang="en" sz="3083">
                <a:solidFill>
                  <a:schemeClr val="dk1"/>
                </a:solidFill>
                <a:latin typeface="Times New Roman"/>
                <a:ea typeface="Times New Roman"/>
                <a:cs typeface="Times New Roman"/>
                <a:sym typeface="Times New Roman"/>
              </a:rPr>
              <a:t>Look</a:t>
            </a:r>
            <a:r>
              <a:rPr i="1" lang="en" sz="3083">
                <a:solidFill>
                  <a:schemeClr val="dk1"/>
                </a:solidFill>
                <a:latin typeface="Times New Roman"/>
                <a:ea typeface="Times New Roman"/>
                <a:cs typeface="Times New Roman"/>
                <a:sym typeface="Times New Roman"/>
              </a:rPr>
              <a:t>, the students gradually arrived."</a:t>
            </a:r>
            <a:endParaRPr i="1" sz="3083">
              <a:solidFill>
                <a:schemeClr val="dk1"/>
              </a:solidFill>
              <a:latin typeface="Times New Roman"/>
              <a:ea typeface="Times New Roman"/>
              <a:cs typeface="Times New Roman"/>
              <a:sym typeface="Times New Roman"/>
            </a:endParaRPr>
          </a:p>
          <a:p>
            <a:pPr indent="0" lvl="0" marL="0" rtl="0" algn="just">
              <a:spcBef>
                <a:spcPts val="1200"/>
              </a:spcBef>
              <a:spcAft>
                <a:spcPts val="0"/>
              </a:spcAft>
              <a:buNone/>
            </a:pPr>
            <a:r>
              <a:rPr lang="en" sz="3083">
                <a:solidFill>
                  <a:schemeClr val="dk1"/>
                </a:solidFill>
                <a:latin typeface="Times New Roman"/>
                <a:ea typeface="Times New Roman"/>
                <a:cs typeface="Times New Roman"/>
                <a:sym typeface="Times New Roman"/>
              </a:rPr>
              <a:t>This sentence uses </a:t>
            </a:r>
            <a:r>
              <a:rPr b="1" lang="en" sz="3083">
                <a:solidFill>
                  <a:schemeClr val="dk1"/>
                </a:solidFill>
                <a:latin typeface="Times New Roman"/>
                <a:ea typeface="Times New Roman"/>
                <a:cs typeface="Times New Roman"/>
                <a:sym typeface="Times New Roman"/>
              </a:rPr>
              <a:t>"აი" (ai)</a:t>
            </a:r>
            <a:r>
              <a:rPr lang="en" sz="3083">
                <a:solidFill>
                  <a:schemeClr val="dk1"/>
                </a:solidFill>
                <a:latin typeface="Times New Roman"/>
                <a:ea typeface="Times New Roman"/>
                <a:cs typeface="Times New Roman"/>
                <a:sym typeface="Times New Roman"/>
              </a:rPr>
              <a:t> to draw attention to the presence of the students, to acknowledge their arrival. It can imply the meaning of the discourse marker “look” in English in this context, could be paraphrased as </a:t>
            </a:r>
            <a:r>
              <a:rPr b="1" lang="en" sz="3083">
                <a:solidFill>
                  <a:schemeClr val="dk1"/>
                </a:solidFill>
                <a:latin typeface="Times New Roman"/>
                <a:ea typeface="Times New Roman"/>
                <a:cs typeface="Times New Roman"/>
                <a:sym typeface="Times New Roman"/>
              </a:rPr>
              <a:t>"Here they are," "Look," or "See, they have arrived." </a:t>
            </a:r>
            <a:r>
              <a:rPr lang="en" sz="3083">
                <a:solidFill>
                  <a:schemeClr val="dk1"/>
                </a:solidFill>
                <a:latin typeface="Times New Roman"/>
                <a:ea typeface="Times New Roman"/>
                <a:cs typeface="Times New Roman"/>
                <a:sym typeface="Times New Roman"/>
              </a:rPr>
              <a:t>In accordance with the adverb </a:t>
            </a:r>
            <a:r>
              <a:rPr b="1" lang="en" sz="3083">
                <a:solidFill>
                  <a:schemeClr val="dk1"/>
                </a:solidFill>
                <a:latin typeface="Times New Roman"/>
                <a:ea typeface="Times New Roman"/>
                <a:cs typeface="Times New Roman"/>
                <a:sym typeface="Times New Roman"/>
              </a:rPr>
              <a:t>"ნელ-ნელა"- nel-nela, (slowly- slowly)  that </a:t>
            </a:r>
            <a:r>
              <a:rPr lang="en" sz="3083">
                <a:solidFill>
                  <a:schemeClr val="dk1"/>
                </a:solidFill>
                <a:latin typeface="Times New Roman"/>
                <a:ea typeface="Times New Roman"/>
                <a:cs typeface="Times New Roman"/>
                <a:sym typeface="Times New Roman"/>
              </a:rPr>
              <a:t> emphasizes the gradual nature of the students’ arrival, </a:t>
            </a:r>
            <a:r>
              <a:rPr b="1" lang="en" sz="3083">
                <a:solidFill>
                  <a:schemeClr val="dk1"/>
                </a:solidFill>
                <a:latin typeface="Times New Roman"/>
                <a:ea typeface="Times New Roman"/>
                <a:cs typeface="Times New Roman"/>
                <a:sym typeface="Times New Roman"/>
              </a:rPr>
              <a:t>AI </a:t>
            </a:r>
            <a:r>
              <a:rPr lang="en" sz="3083">
                <a:solidFill>
                  <a:schemeClr val="dk1"/>
                </a:solidFill>
                <a:latin typeface="Times New Roman"/>
                <a:ea typeface="Times New Roman"/>
                <a:cs typeface="Times New Roman"/>
                <a:sym typeface="Times New Roman"/>
              </a:rPr>
              <a:t>adds an </a:t>
            </a:r>
            <a:r>
              <a:rPr b="1" lang="en" sz="3083">
                <a:solidFill>
                  <a:schemeClr val="dk1"/>
                </a:solidFill>
                <a:latin typeface="Times New Roman"/>
                <a:ea typeface="Times New Roman"/>
                <a:cs typeface="Times New Roman"/>
                <a:sym typeface="Times New Roman"/>
              </a:rPr>
              <a:t>expressive or emphatic</a:t>
            </a:r>
            <a:r>
              <a:rPr lang="en" sz="3083">
                <a:solidFill>
                  <a:schemeClr val="dk1"/>
                </a:solidFill>
                <a:latin typeface="Times New Roman"/>
                <a:ea typeface="Times New Roman"/>
                <a:cs typeface="Times New Roman"/>
                <a:sym typeface="Times New Roman"/>
              </a:rPr>
              <a:t> nuance, possibly showing the speaker's anticipation or satisfaction about their arrival. Implicitly the sentence could be hinting that the conversation might take a different direction or the arrival of the students might change the conversation flow. Thus, AI is used to draw attention to something present, similar to the following English DMs - </a:t>
            </a:r>
            <a:r>
              <a:rPr b="1" lang="en" sz="3083">
                <a:solidFill>
                  <a:schemeClr val="dk1"/>
                </a:solidFill>
                <a:latin typeface="Times New Roman"/>
                <a:ea typeface="Times New Roman"/>
                <a:cs typeface="Times New Roman"/>
                <a:sym typeface="Times New Roman"/>
              </a:rPr>
              <a:t>“look”, “see”, “There you go”</a:t>
            </a:r>
            <a:r>
              <a:rPr lang="en" sz="3083">
                <a:solidFill>
                  <a:schemeClr val="dk1"/>
                </a:solidFill>
                <a:latin typeface="Times New Roman"/>
                <a:ea typeface="Times New Roman"/>
                <a:cs typeface="Times New Roman"/>
                <a:sym typeface="Times New Roman"/>
              </a:rPr>
              <a:t>, etc.</a:t>
            </a:r>
            <a:endParaRPr sz="3083">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ct val="100000"/>
              <a:buFont typeface="Arial"/>
              <a:buNone/>
            </a:pPr>
            <a:r>
              <a:t/>
            </a:r>
            <a:endParaRPr b="1" sz="1100" u="sng">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idx="1" type="body"/>
          </p:nvPr>
        </p:nvSpPr>
        <p:spPr>
          <a:xfrm>
            <a:off x="57000" y="715175"/>
            <a:ext cx="8775300" cy="3990900"/>
          </a:xfrm>
          <a:prstGeom prst="rect">
            <a:avLst/>
          </a:prstGeom>
        </p:spPr>
        <p:txBody>
          <a:bodyPr anchorCtr="0" anchor="t" bIns="91425" lIns="91425" spcFirstLastPara="1" rIns="91425" wrap="square" tIns="91425">
            <a:noAutofit/>
          </a:bodyPr>
          <a:lstStyle/>
          <a:p>
            <a:pPr indent="0" lvl="0" marL="0" rtl="0" algn="l">
              <a:lnSpc>
                <a:spcPct val="95000"/>
              </a:lnSpc>
              <a:spcBef>
                <a:spcPts val="1200"/>
              </a:spcBef>
              <a:spcAft>
                <a:spcPts val="0"/>
              </a:spcAft>
              <a:buNone/>
            </a:pPr>
            <a:r>
              <a:rPr b="1" lang="en" sz="1600">
                <a:solidFill>
                  <a:schemeClr val="dk1"/>
                </a:solidFill>
                <a:latin typeface="Times New Roman"/>
                <a:ea typeface="Times New Roman"/>
                <a:cs typeface="Times New Roman"/>
                <a:sym typeface="Times New Roman"/>
              </a:rPr>
              <a:t>3) Introducing an example or explanation </a:t>
            </a:r>
            <a:endParaRPr b="1" sz="1600">
              <a:solidFill>
                <a:schemeClr val="dk1"/>
              </a:solidFill>
              <a:latin typeface="Times New Roman"/>
              <a:ea typeface="Times New Roman"/>
              <a:cs typeface="Times New Roman"/>
              <a:sym typeface="Times New Roman"/>
            </a:endParaRPr>
          </a:p>
          <a:p>
            <a:pPr indent="0" lvl="0" marL="0" rtl="0" algn="l">
              <a:lnSpc>
                <a:spcPct val="95000"/>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3a)</a:t>
            </a:r>
            <a:r>
              <a:rPr b="1" lang="en" sz="1200">
                <a:solidFill>
                  <a:schemeClr val="dk1"/>
                </a:solidFill>
                <a:latin typeface="Times New Roman"/>
                <a:ea typeface="Times New Roman"/>
                <a:cs typeface="Times New Roman"/>
                <a:sym typeface="Times New Roman"/>
              </a:rPr>
              <a:t> "და აი,</a:t>
            </a:r>
            <a:r>
              <a:rPr lang="en" sz="1200">
                <a:solidFill>
                  <a:schemeClr val="dk1"/>
                </a:solidFill>
                <a:latin typeface="Times New Roman"/>
                <a:ea typeface="Times New Roman"/>
                <a:cs typeface="Times New Roman"/>
                <a:sym typeface="Times New Roman"/>
              </a:rPr>
              <a:t> რა მიგაჩნია ამის მიზეზად?" </a:t>
            </a:r>
            <a:endParaRPr sz="1200">
              <a:solidFill>
                <a:schemeClr val="dk1"/>
              </a:solidFill>
              <a:latin typeface="Times New Roman"/>
              <a:ea typeface="Times New Roman"/>
              <a:cs typeface="Times New Roman"/>
              <a:sym typeface="Times New Roman"/>
            </a:endParaRPr>
          </a:p>
          <a:p>
            <a:pPr indent="0" lvl="0" marL="0" rtl="0" algn="l">
              <a:lnSpc>
                <a:spcPct val="95000"/>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r>
              <a:rPr b="1" i="1" lang="en" sz="1200">
                <a:solidFill>
                  <a:schemeClr val="dk1"/>
                </a:solidFill>
                <a:latin typeface="Times New Roman"/>
                <a:ea typeface="Times New Roman"/>
                <a:cs typeface="Times New Roman"/>
                <a:sym typeface="Times New Roman"/>
              </a:rPr>
              <a:t>Da Ai,</a:t>
            </a:r>
            <a:r>
              <a:rPr i="1" lang="en" sz="1200">
                <a:solidFill>
                  <a:schemeClr val="dk1"/>
                </a:solidFill>
                <a:latin typeface="Times New Roman"/>
                <a:ea typeface="Times New Roman"/>
                <a:cs typeface="Times New Roman"/>
                <a:sym typeface="Times New Roman"/>
              </a:rPr>
              <a:t> ra migachnia amis mizezad?”</a:t>
            </a:r>
            <a:endParaRPr i="1" sz="1200">
              <a:solidFill>
                <a:schemeClr val="dk1"/>
              </a:solidFill>
              <a:latin typeface="Times New Roman"/>
              <a:ea typeface="Times New Roman"/>
              <a:cs typeface="Times New Roman"/>
              <a:sym typeface="Times New Roman"/>
            </a:endParaRPr>
          </a:p>
          <a:p>
            <a:pPr indent="0" lvl="0" marL="0" rtl="0" algn="l">
              <a:lnSpc>
                <a:spcPct val="95000"/>
              </a:lnSpc>
              <a:spcBef>
                <a:spcPts val="1200"/>
              </a:spcBef>
              <a:spcAft>
                <a:spcPts val="0"/>
              </a:spcAft>
              <a:buClr>
                <a:schemeClr val="dk1"/>
              </a:buClr>
              <a:buSzPts val="1100"/>
              <a:buFont typeface="Arial"/>
              <a:buNone/>
            </a:pPr>
            <a:r>
              <a:rPr i="1" lang="en" sz="1200">
                <a:solidFill>
                  <a:schemeClr val="dk1"/>
                </a:solidFill>
                <a:latin typeface="Times New Roman"/>
                <a:ea typeface="Times New Roman"/>
                <a:cs typeface="Times New Roman"/>
                <a:sym typeface="Times New Roman"/>
              </a:rPr>
              <a:t>      </a:t>
            </a:r>
            <a:r>
              <a:rPr b="1" i="1" lang="en" sz="1200">
                <a:solidFill>
                  <a:schemeClr val="dk1"/>
                </a:solidFill>
                <a:latin typeface="Times New Roman"/>
                <a:ea typeface="Times New Roman"/>
                <a:cs typeface="Times New Roman"/>
                <a:sym typeface="Times New Roman"/>
              </a:rPr>
              <a:t>  And Ai</a:t>
            </a:r>
            <a:r>
              <a:rPr i="1" lang="en" sz="1200">
                <a:solidFill>
                  <a:schemeClr val="dk1"/>
                </a:solidFill>
                <a:latin typeface="Times New Roman"/>
                <a:ea typeface="Times New Roman"/>
                <a:cs typeface="Times New Roman"/>
                <a:sym typeface="Times New Roman"/>
              </a:rPr>
              <a:t>, what PV-consider-THE-3SG </a:t>
            </a:r>
            <a:r>
              <a:rPr lang="en" sz="1200">
                <a:solidFill>
                  <a:schemeClr val="dk1"/>
                </a:solidFill>
                <a:latin typeface="Times New Roman"/>
                <a:ea typeface="Times New Roman"/>
                <a:cs typeface="Times New Roman"/>
                <a:sym typeface="Times New Roman"/>
              </a:rPr>
              <a:t> </a:t>
            </a:r>
            <a:r>
              <a:rPr i="1" lang="en" sz="1200">
                <a:solidFill>
                  <a:schemeClr val="dk1"/>
                </a:solidFill>
                <a:latin typeface="Times New Roman"/>
                <a:ea typeface="Times New Roman"/>
                <a:cs typeface="Times New Roman"/>
                <a:sym typeface="Times New Roman"/>
              </a:rPr>
              <a:t>this.GEN reason-INST (instrumental) </a:t>
            </a:r>
            <a:endParaRPr i="1" sz="1200">
              <a:solidFill>
                <a:schemeClr val="dk1"/>
              </a:solidFill>
              <a:latin typeface="Times New Roman"/>
              <a:ea typeface="Times New Roman"/>
              <a:cs typeface="Times New Roman"/>
              <a:sym typeface="Times New Roman"/>
            </a:endParaRPr>
          </a:p>
          <a:p>
            <a:pPr indent="0" lvl="0" marL="0" rtl="0" algn="l">
              <a:lnSpc>
                <a:spcPct val="95000"/>
              </a:lnSpc>
              <a:spcBef>
                <a:spcPts val="120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        </a:t>
            </a:r>
            <a:r>
              <a:rPr i="1" lang="en" sz="1200">
                <a:solidFill>
                  <a:schemeClr val="dk1"/>
                </a:solidFill>
                <a:latin typeface="Times New Roman"/>
                <a:ea typeface="Times New Roman"/>
                <a:cs typeface="Times New Roman"/>
                <a:sym typeface="Times New Roman"/>
              </a:rPr>
              <a:t>"</a:t>
            </a:r>
            <a:r>
              <a:rPr b="1" i="1" lang="en" sz="1200">
                <a:solidFill>
                  <a:schemeClr val="dk1"/>
                </a:solidFill>
                <a:latin typeface="Times New Roman"/>
                <a:ea typeface="Times New Roman"/>
                <a:cs typeface="Times New Roman"/>
                <a:sym typeface="Times New Roman"/>
              </a:rPr>
              <a:t>And so</a:t>
            </a:r>
            <a:r>
              <a:rPr i="1" lang="en" sz="1200">
                <a:solidFill>
                  <a:schemeClr val="dk1"/>
                </a:solidFill>
                <a:latin typeface="Times New Roman"/>
                <a:ea typeface="Times New Roman"/>
                <a:cs typeface="Times New Roman"/>
                <a:sym typeface="Times New Roman"/>
              </a:rPr>
              <a:t>, what do you consider to be the reason for this?"</a:t>
            </a:r>
            <a:endParaRPr i="1" sz="1200">
              <a:solidFill>
                <a:schemeClr val="dk1"/>
              </a:solidFill>
              <a:latin typeface="Times New Roman"/>
              <a:ea typeface="Times New Roman"/>
              <a:cs typeface="Times New Roman"/>
              <a:sym typeface="Times New Roman"/>
            </a:endParaRPr>
          </a:p>
          <a:p>
            <a:pPr indent="0" lvl="0" marL="0" rtl="0" algn="l">
              <a:lnSpc>
                <a:spcPct val="95000"/>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Besides emphasizing the question and making it sound more direct or reflective, in this combination with an inferential marker და (da- And) </a:t>
            </a:r>
            <a:r>
              <a:rPr b="1" lang="en" sz="1200">
                <a:solidFill>
                  <a:schemeClr val="dk1"/>
                </a:solidFill>
                <a:latin typeface="Times New Roman"/>
                <a:ea typeface="Times New Roman"/>
                <a:cs typeface="Times New Roman"/>
                <a:sym typeface="Times New Roman"/>
              </a:rPr>
              <a:t>Ai </a:t>
            </a:r>
            <a:r>
              <a:rPr lang="en" sz="1200">
                <a:solidFill>
                  <a:schemeClr val="dk1"/>
                </a:solidFill>
                <a:latin typeface="Times New Roman"/>
                <a:ea typeface="Times New Roman"/>
                <a:cs typeface="Times New Roman"/>
                <a:sym typeface="Times New Roman"/>
              </a:rPr>
              <a:t>is leading up to a critical question, it suggests to draw attention to the continuation of thoughts/ to come to the conclusion with the topic, similar to "now that we have discussed something, let's focus on this next/final point.", it could also be consider to be summing up the discussion. </a:t>
            </a:r>
            <a:endParaRPr sz="1200">
              <a:solidFill>
                <a:schemeClr val="dk1"/>
              </a:solidFill>
              <a:latin typeface="Times New Roman"/>
              <a:ea typeface="Times New Roman"/>
              <a:cs typeface="Times New Roman"/>
              <a:sym typeface="Times New Roman"/>
            </a:endParaRPr>
          </a:p>
          <a:p>
            <a:pPr indent="0" lvl="0" marL="0" rtl="0" algn="l">
              <a:lnSpc>
                <a:spcPct val="95000"/>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3b) </a:t>
            </a:r>
            <a:r>
              <a:rPr b="1" lang="en" sz="1200">
                <a:solidFill>
                  <a:schemeClr val="dk1"/>
                </a:solidFill>
                <a:latin typeface="Times New Roman"/>
                <a:ea typeface="Times New Roman"/>
                <a:cs typeface="Times New Roman"/>
                <a:sym typeface="Times New Roman"/>
              </a:rPr>
              <a:t>აი</a:t>
            </a:r>
            <a:r>
              <a:rPr lang="en" sz="1200">
                <a:solidFill>
                  <a:schemeClr val="dk1"/>
                </a:solidFill>
                <a:latin typeface="Times New Roman"/>
                <a:ea typeface="Times New Roman"/>
                <a:cs typeface="Times New Roman"/>
                <a:sym typeface="Times New Roman"/>
              </a:rPr>
              <a:t>, ვეფხისტყაოსნის გარდა რა არის ისეთი ტრადიცია, რასაც ქართველი ადამიანი ვერ შეელევა?</a:t>
            </a:r>
            <a:endParaRPr sz="1200">
              <a:solidFill>
                <a:schemeClr val="dk1"/>
              </a:solidFill>
              <a:latin typeface="Times New Roman"/>
              <a:ea typeface="Times New Roman"/>
              <a:cs typeface="Times New Roman"/>
              <a:sym typeface="Times New Roman"/>
            </a:endParaRPr>
          </a:p>
          <a:p>
            <a:pPr indent="0" lvl="0" marL="0" rtl="0" algn="l">
              <a:lnSpc>
                <a:spcPct val="95000"/>
              </a:lnSpc>
              <a:spcBef>
                <a:spcPts val="120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Ai, </a:t>
            </a:r>
            <a:r>
              <a:rPr lang="en" sz="1200">
                <a:solidFill>
                  <a:schemeClr val="dk1"/>
                </a:solidFill>
                <a:latin typeface="Times New Roman"/>
                <a:ea typeface="Times New Roman"/>
                <a:cs typeface="Times New Roman"/>
                <a:sym typeface="Times New Roman"/>
              </a:rPr>
              <a:t> Vepkhist’q’aosnis garda ra aris iseti traditsia, rasats kartveli adamiani ver sheeleva?</a:t>
            </a:r>
            <a:endParaRPr sz="1200">
              <a:solidFill>
                <a:schemeClr val="dk1"/>
              </a:solidFill>
              <a:latin typeface="Times New Roman"/>
              <a:ea typeface="Times New Roman"/>
              <a:cs typeface="Times New Roman"/>
              <a:sym typeface="Times New Roman"/>
            </a:endParaRPr>
          </a:p>
          <a:p>
            <a:pPr indent="0" lvl="0" marL="0" rtl="0" algn="l">
              <a:lnSpc>
                <a:spcPct val="95000"/>
              </a:lnSpc>
              <a:spcBef>
                <a:spcPts val="120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Ai,</a:t>
            </a:r>
            <a:r>
              <a:rPr lang="en" sz="1200">
                <a:solidFill>
                  <a:schemeClr val="dk1"/>
                </a:solidFill>
                <a:latin typeface="Times New Roman"/>
                <a:ea typeface="Times New Roman"/>
                <a:cs typeface="Times New Roman"/>
                <a:sym typeface="Times New Roman"/>
              </a:rPr>
              <a:t> </a:t>
            </a:r>
            <a:r>
              <a:rPr i="1" lang="en" sz="1200">
                <a:solidFill>
                  <a:schemeClr val="dk1"/>
                </a:solidFill>
                <a:latin typeface="Times New Roman"/>
                <a:ea typeface="Times New Roman"/>
                <a:cs typeface="Times New Roman"/>
                <a:sym typeface="Times New Roman"/>
              </a:rPr>
              <a:t>Knight in the Panther’s Skin-GEN</a:t>
            </a:r>
            <a:r>
              <a:rPr lang="en" sz="1200">
                <a:solidFill>
                  <a:schemeClr val="dk1"/>
                </a:solidFill>
                <a:latin typeface="Times New Roman"/>
                <a:ea typeface="Times New Roman"/>
                <a:cs typeface="Times New Roman"/>
                <a:sym typeface="Times New Roman"/>
              </a:rPr>
              <a:t> except </a:t>
            </a:r>
            <a:r>
              <a:rPr i="1" lang="en" sz="1200">
                <a:solidFill>
                  <a:schemeClr val="dk1"/>
                </a:solidFill>
                <a:latin typeface="Times New Roman"/>
                <a:ea typeface="Times New Roman"/>
                <a:cs typeface="Times New Roman"/>
                <a:sym typeface="Times New Roman"/>
              </a:rPr>
              <a:t>what</a:t>
            </a:r>
            <a:r>
              <a:rPr lang="en" sz="1200">
                <a:solidFill>
                  <a:schemeClr val="dk1"/>
                </a:solidFill>
                <a:latin typeface="Times New Roman"/>
                <a:ea typeface="Times New Roman"/>
                <a:cs typeface="Times New Roman"/>
                <a:sym typeface="Times New Roman"/>
              </a:rPr>
              <a:t> be.3SG </a:t>
            </a:r>
            <a:r>
              <a:rPr i="1" lang="en" sz="1200">
                <a:solidFill>
                  <a:schemeClr val="dk1"/>
                </a:solidFill>
                <a:latin typeface="Times New Roman"/>
                <a:ea typeface="Times New Roman"/>
                <a:cs typeface="Times New Roman"/>
                <a:sym typeface="Times New Roman"/>
              </a:rPr>
              <a:t>such</a:t>
            </a:r>
            <a:r>
              <a:rPr lang="en" sz="1200">
                <a:solidFill>
                  <a:schemeClr val="dk1"/>
                </a:solidFill>
                <a:latin typeface="Times New Roman"/>
                <a:ea typeface="Times New Roman"/>
                <a:cs typeface="Times New Roman"/>
                <a:sym typeface="Times New Roman"/>
              </a:rPr>
              <a:t> tradition.NOM </a:t>
            </a:r>
            <a:r>
              <a:rPr i="1" lang="en" sz="1200">
                <a:solidFill>
                  <a:schemeClr val="dk1"/>
                </a:solidFill>
                <a:latin typeface="Times New Roman"/>
                <a:ea typeface="Times New Roman"/>
                <a:cs typeface="Times New Roman"/>
                <a:sym typeface="Times New Roman"/>
              </a:rPr>
              <a:t>what-REL</a:t>
            </a:r>
            <a:r>
              <a:rPr lang="en" sz="1200">
                <a:solidFill>
                  <a:schemeClr val="dk1"/>
                </a:solidFill>
                <a:latin typeface="Times New Roman"/>
                <a:ea typeface="Times New Roman"/>
                <a:cs typeface="Times New Roman"/>
                <a:sym typeface="Times New Roman"/>
              </a:rPr>
              <a:t> Georgian.NOM </a:t>
            </a:r>
            <a:r>
              <a:rPr i="1" lang="en" sz="1200">
                <a:solidFill>
                  <a:schemeClr val="dk1"/>
                </a:solidFill>
                <a:latin typeface="Times New Roman"/>
                <a:ea typeface="Times New Roman"/>
                <a:cs typeface="Times New Roman"/>
                <a:sym typeface="Times New Roman"/>
              </a:rPr>
              <a:t>person.NOM</a:t>
            </a:r>
            <a:r>
              <a:rPr lang="en" sz="1200">
                <a:solidFill>
                  <a:schemeClr val="dk1"/>
                </a:solidFill>
                <a:latin typeface="Times New Roman"/>
                <a:ea typeface="Times New Roman"/>
                <a:cs typeface="Times New Roman"/>
                <a:sym typeface="Times New Roman"/>
              </a:rPr>
              <a:t> NEG.ABIL </a:t>
            </a:r>
            <a:r>
              <a:rPr i="1" lang="en" sz="1200">
                <a:solidFill>
                  <a:schemeClr val="dk1"/>
                </a:solidFill>
                <a:latin typeface="Times New Roman"/>
                <a:ea typeface="Times New Roman"/>
                <a:cs typeface="Times New Roman"/>
                <a:sym typeface="Times New Roman"/>
              </a:rPr>
              <a:t>give.up.AOR.3SG</a:t>
            </a:r>
            <a:endParaRPr i="1" sz="1200">
              <a:solidFill>
                <a:schemeClr val="dk1"/>
              </a:solidFill>
              <a:latin typeface="Times New Roman"/>
              <a:ea typeface="Times New Roman"/>
              <a:cs typeface="Times New Roman"/>
              <a:sym typeface="Times New Roman"/>
            </a:endParaRPr>
          </a:p>
          <a:p>
            <a:pPr indent="0" lvl="0" marL="0" rtl="0" algn="l">
              <a:lnSpc>
                <a:spcPct val="95000"/>
              </a:lnSpc>
              <a:spcBef>
                <a:spcPts val="1200"/>
              </a:spcBef>
              <a:spcAft>
                <a:spcPts val="120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"აი" (ai)</a:t>
            </a:r>
            <a:r>
              <a:rPr lang="en" sz="1200">
                <a:solidFill>
                  <a:schemeClr val="dk1"/>
                </a:solidFill>
                <a:latin typeface="Times New Roman"/>
                <a:ea typeface="Times New Roman"/>
                <a:cs typeface="Times New Roman"/>
                <a:sym typeface="Times New Roman"/>
              </a:rPr>
              <a:t> here signals </a:t>
            </a:r>
            <a:r>
              <a:rPr b="1" lang="en" sz="1200">
                <a:solidFill>
                  <a:schemeClr val="dk1"/>
                </a:solidFill>
                <a:latin typeface="Times New Roman"/>
                <a:ea typeface="Times New Roman"/>
                <a:cs typeface="Times New Roman"/>
                <a:sym typeface="Times New Roman"/>
              </a:rPr>
              <a:t>a shift in focus</a:t>
            </a:r>
            <a:r>
              <a:rPr lang="en" sz="1200">
                <a:solidFill>
                  <a:schemeClr val="dk1"/>
                </a:solidFill>
                <a:latin typeface="Times New Roman"/>
                <a:ea typeface="Times New Roman"/>
                <a:cs typeface="Times New Roman"/>
                <a:sym typeface="Times New Roman"/>
              </a:rPr>
              <a:t> to a key idea in the conversation. It sets up the </a:t>
            </a:r>
            <a:r>
              <a:rPr b="1" lang="en" sz="1200">
                <a:solidFill>
                  <a:schemeClr val="dk1"/>
                </a:solidFill>
                <a:latin typeface="Times New Roman"/>
                <a:ea typeface="Times New Roman"/>
                <a:cs typeface="Times New Roman"/>
                <a:sym typeface="Times New Roman"/>
              </a:rPr>
              <a:t>main question</a:t>
            </a:r>
            <a:r>
              <a:rPr lang="en" sz="1200">
                <a:solidFill>
                  <a:schemeClr val="dk1"/>
                </a:solidFill>
                <a:latin typeface="Times New Roman"/>
                <a:ea typeface="Times New Roman"/>
                <a:cs typeface="Times New Roman"/>
                <a:sym typeface="Times New Roman"/>
              </a:rPr>
              <a:t> by drawing attention to the contrast between The Knight in the Panther’s Skin and other traditions. </a:t>
            </a:r>
            <a:r>
              <a:rPr b="1" lang="en" sz="1200">
                <a:solidFill>
                  <a:schemeClr val="dk1"/>
                </a:solidFill>
                <a:latin typeface="Times New Roman"/>
                <a:ea typeface="Times New Roman"/>
                <a:cs typeface="Times New Roman"/>
                <a:sym typeface="Times New Roman"/>
              </a:rPr>
              <a:t>Ai</a:t>
            </a:r>
            <a:r>
              <a:rPr lang="en" sz="1200">
                <a:solidFill>
                  <a:schemeClr val="dk1"/>
                </a:solidFill>
                <a:latin typeface="Times New Roman"/>
                <a:ea typeface="Times New Roman"/>
                <a:cs typeface="Times New Roman"/>
                <a:sym typeface="Times New Roman"/>
              </a:rPr>
              <a:t>  is used to introduce a thought, question, or explanation. In this particular sentence it’s used mainly to provide an example for clarifying the speaker’s point, to provide further, more detailed explanation. </a:t>
            </a:r>
            <a:r>
              <a:rPr lang="en" sz="1200" u="sng">
                <a:solidFill>
                  <a:schemeClr val="dk1"/>
                </a:solidFill>
                <a:latin typeface="Times New Roman"/>
                <a:ea typeface="Times New Roman"/>
                <a:cs typeface="Times New Roman"/>
                <a:sym typeface="Times New Roman"/>
              </a:rPr>
              <a:t>(example) </a:t>
            </a:r>
            <a:endParaRPr sz="1900">
              <a:latin typeface="Times New Roman"/>
              <a:ea typeface="Times New Roman"/>
              <a:cs typeface="Times New Roman"/>
              <a:sym typeface="Times New Roman"/>
            </a:endParaRPr>
          </a:p>
        </p:txBody>
      </p:sp>
      <p:sp>
        <p:nvSpPr>
          <p:cNvPr id="155" name="Google Shape;155;p28"/>
          <p:cNvSpPr txBox="1"/>
          <p:nvPr>
            <p:ph type="title"/>
          </p:nvPr>
        </p:nvSpPr>
        <p:spPr>
          <a:xfrm>
            <a:off x="57000" y="61800"/>
            <a:ext cx="8520600" cy="572700"/>
          </a:xfrm>
          <a:prstGeom prst="rect">
            <a:avLst/>
          </a:prstGeom>
          <a:solidFill>
            <a:srgbClr val="F4CCCC"/>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Times New Roman"/>
                <a:ea typeface="Times New Roman"/>
                <a:cs typeface="Times New Roman"/>
                <a:sym typeface="Times New Roman"/>
              </a:rPr>
              <a:t>Functions of  ,,აი’’, “Ai”</a:t>
            </a:r>
            <a:r>
              <a:rPr lang="en"/>
              <a:t> </a:t>
            </a:r>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1" name="Google Shape;161;p29"/>
          <p:cNvSpPr txBox="1"/>
          <p:nvPr>
            <p:ph idx="1" type="body"/>
          </p:nvPr>
        </p:nvSpPr>
        <p:spPr>
          <a:xfrm>
            <a:off x="311700" y="1152475"/>
            <a:ext cx="8745000" cy="39105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 sz="2000"/>
              <a:t>4</a:t>
            </a:r>
            <a:r>
              <a:rPr lang="en" sz="2000">
                <a:latin typeface="Times New Roman"/>
                <a:ea typeface="Times New Roman"/>
                <a:cs typeface="Times New Roman"/>
                <a:sym typeface="Times New Roman"/>
              </a:rPr>
              <a:t>) </a:t>
            </a:r>
            <a:r>
              <a:rPr b="1" lang="en" sz="1700">
                <a:solidFill>
                  <a:schemeClr val="dk1"/>
                </a:solidFill>
                <a:latin typeface="Times New Roman"/>
                <a:ea typeface="Times New Roman"/>
                <a:cs typeface="Times New Roman"/>
                <a:sym typeface="Times New Roman"/>
              </a:rPr>
              <a:t>Indicating a realization or sudden understanding </a:t>
            </a:r>
            <a:endParaRPr b="1" sz="1700">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ct val="84615"/>
              <a:buFont typeface="Arial"/>
              <a:buNone/>
            </a:pPr>
            <a:r>
              <a:rPr lang="en" sz="1300">
                <a:solidFill>
                  <a:schemeClr val="dk1"/>
                </a:solidFill>
                <a:latin typeface="Times New Roman"/>
                <a:ea typeface="Times New Roman"/>
                <a:cs typeface="Times New Roman"/>
                <a:sym typeface="Times New Roman"/>
              </a:rPr>
              <a:t>4a)    Dialogue in Georgian  (speaker A, Speaker B) </a:t>
            </a:r>
            <a:endParaRPr sz="1300">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ct val="84615"/>
              <a:buFont typeface="Arial"/>
              <a:buNone/>
            </a:pPr>
            <a:r>
              <a:rPr lang="en" sz="1300">
                <a:solidFill>
                  <a:schemeClr val="dk1"/>
                </a:solidFill>
                <a:latin typeface="Times New Roman"/>
                <a:ea typeface="Times New Roman"/>
                <a:cs typeface="Times New Roman"/>
                <a:sym typeface="Times New Roman"/>
              </a:rPr>
              <a:t>A:  არსებობს ლიტერატურაში და ხელოვნებაში რაიმე არგუმენტები? </a:t>
            </a:r>
            <a:endParaRPr sz="1300">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ct val="84615"/>
              <a:buFont typeface="Arial"/>
              <a:buNone/>
            </a:pPr>
            <a:r>
              <a:rPr lang="en" sz="1300">
                <a:solidFill>
                  <a:schemeClr val="dk1"/>
                </a:solidFill>
                <a:latin typeface="Times New Roman"/>
                <a:ea typeface="Times New Roman"/>
                <a:cs typeface="Times New Roman"/>
                <a:sym typeface="Times New Roman"/>
              </a:rPr>
              <a:t>      </a:t>
            </a:r>
            <a:r>
              <a:rPr lang="en" sz="1300">
                <a:solidFill>
                  <a:schemeClr val="dk1"/>
                </a:solidFill>
                <a:latin typeface="Times New Roman"/>
                <a:ea typeface="Times New Roman"/>
                <a:cs typeface="Times New Roman"/>
                <a:sym typeface="Times New Roman"/>
              </a:rPr>
              <a:t>arsebobs  literaturashi  da  khelovnebaschi  raime  argumentebi?</a:t>
            </a:r>
            <a:endParaRPr sz="1300">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ct val="84615"/>
              <a:buFont typeface="Arial"/>
              <a:buNone/>
            </a:pPr>
            <a:r>
              <a:rPr lang="en" sz="1300">
                <a:solidFill>
                  <a:schemeClr val="dk1"/>
                </a:solidFill>
                <a:latin typeface="Times New Roman"/>
                <a:ea typeface="Times New Roman"/>
                <a:cs typeface="Times New Roman"/>
                <a:sym typeface="Times New Roman"/>
              </a:rPr>
              <a:t>     Are there any arguments in arts and literature? </a:t>
            </a:r>
            <a:endParaRPr sz="13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 sz="1300">
                <a:solidFill>
                  <a:schemeClr val="dk1"/>
                </a:solidFill>
                <a:latin typeface="Times New Roman"/>
                <a:ea typeface="Times New Roman"/>
                <a:cs typeface="Times New Roman"/>
                <a:sym typeface="Times New Roman"/>
              </a:rPr>
              <a:t>B: </a:t>
            </a:r>
            <a:r>
              <a:rPr lang="en" sz="1300">
                <a:solidFill>
                  <a:schemeClr val="dk1"/>
                </a:solidFill>
                <a:latin typeface="Times New Roman"/>
                <a:ea typeface="Times New Roman"/>
                <a:cs typeface="Times New Roman"/>
                <a:sym typeface="Times New Roman"/>
              </a:rPr>
              <a:t>კი, როგორ არ არსებობს.</a:t>
            </a:r>
            <a:endParaRPr sz="1300">
              <a:solidFill>
                <a:schemeClr val="dk1"/>
              </a:solidFill>
              <a:latin typeface="Times New Roman"/>
              <a:ea typeface="Times New Roman"/>
              <a:cs typeface="Times New Roman"/>
              <a:sym typeface="Times New Roman"/>
            </a:endParaRPr>
          </a:p>
          <a:p>
            <a:pPr indent="0" lvl="0" marL="457200" rtl="0" algn="l">
              <a:spcBef>
                <a:spcPts val="1200"/>
              </a:spcBef>
              <a:spcAft>
                <a:spcPts val="0"/>
              </a:spcAft>
              <a:buClr>
                <a:schemeClr val="dk1"/>
              </a:buClr>
              <a:buSzPct val="84615"/>
              <a:buFont typeface="Arial"/>
              <a:buNone/>
            </a:pPr>
            <a:r>
              <a:rPr lang="en" sz="1300">
                <a:solidFill>
                  <a:schemeClr val="dk1"/>
                </a:solidFill>
                <a:latin typeface="Times New Roman"/>
                <a:ea typeface="Times New Roman"/>
                <a:cs typeface="Times New Roman"/>
                <a:sym typeface="Times New Roman"/>
              </a:rPr>
              <a:t>ki,  rogor  ar  arsebobs.  </a:t>
            </a:r>
            <a:endParaRPr sz="1300">
              <a:solidFill>
                <a:schemeClr val="dk1"/>
              </a:solidFill>
              <a:latin typeface="Times New Roman"/>
              <a:ea typeface="Times New Roman"/>
              <a:cs typeface="Times New Roman"/>
              <a:sym typeface="Times New Roman"/>
            </a:endParaRPr>
          </a:p>
          <a:p>
            <a:pPr indent="0" lvl="0" marL="457200" rtl="0" algn="l">
              <a:spcBef>
                <a:spcPts val="1200"/>
              </a:spcBef>
              <a:spcAft>
                <a:spcPts val="0"/>
              </a:spcAft>
              <a:buClr>
                <a:schemeClr val="dk1"/>
              </a:buClr>
              <a:buSzPct val="84615"/>
              <a:buFont typeface="Arial"/>
              <a:buNone/>
            </a:pPr>
            <a:r>
              <a:rPr lang="en" sz="1300">
                <a:solidFill>
                  <a:schemeClr val="dk1"/>
                </a:solidFill>
                <a:latin typeface="Times New Roman"/>
                <a:ea typeface="Times New Roman"/>
                <a:cs typeface="Times New Roman"/>
                <a:sym typeface="Times New Roman"/>
              </a:rPr>
              <a:t>Yes, of course there are.</a:t>
            </a:r>
            <a:endParaRPr sz="13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 sz="1300">
                <a:solidFill>
                  <a:schemeClr val="dk1"/>
                </a:solidFill>
                <a:latin typeface="Times New Roman"/>
                <a:ea typeface="Times New Roman"/>
                <a:cs typeface="Times New Roman"/>
                <a:sym typeface="Times New Roman"/>
              </a:rPr>
              <a:t>A: აი, ეგ ხომ ინტერპრეტაციების ხელოვნებაა სინამდვილეში…</a:t>
            </a:r>
            <a:r>
              <a:rPr b="1" lang="en" sz="1300">
                <a:solidFill>
                  <a:schemeClr val="dk1"/>
                </a:solidFill>
                <a:latin typeface="Times New Roman"/>
                <a:ea typeface="Times New Roman"/>
                <a:cs typeface="Times New Roman"/>
                <a:sym typeface="Times New Roman"/>
              </a:rPr>
              <a:t>ა, აი</a:t>
            </a:r>
            <a:r>
              <a:rPr lang="en" sz="1300">
                <a:solidFill>
                  <a:schemeClr val="dk1"/>
                </a:solidFill>
                <a:latin typeface="Times New Roman"/>
                <a:ea typeface="Times New Roman"/>
                <a:cs typeface="Times New Roman"/>
                <a:sym typeface="Times New Roman"/>
              </a:rPr>
              <a:t>, ახლა მივხვდი, გავიგე. რაღაცას რომ ამბობ, რომ ახსნა რატომ ამბობ. </a:t>
            </a:r>
            <a:endParaRPr sz="1300">
              <a:solidFill>
                <a:schemeClr val="dk1"/>
              </a:solidFill>
              <a:latin typeface="Times New Roman"/>
              <a:ea typeface="Times New Roman"/>
              <a:cs typeface="Times New Roman"/>
              <a:sym typeface="Times New Roman"/>
            </a:endParaRPr>
          </a:p>
          <a:p>
            <a:pPr indent="0" lvl="0" marL="457200" rtl="0" algn="l">
              <a:spcBef>
                <a:spcPts val="1200"/>
              </a:spcBef>
              <a:spcAft>
                <a:spcPts val="0"/>
              </a:spcAft>
              <a:buNone/>
            </a:pPr>
            <a:r>
              <a:rPr b="1" lang="en" sz="1300">
                <a:solidFill>
                  <a:schemeClr val="dk1"/>
                </a:solidFill>
                <a:latin typeface="Times New Roman"/>
                <a:ea typeface="Times New Roman"/>
                <a:cs typeface="Times New Roman"/>
                <a:sym typeface="Times New Roman"/>
              </a:rPr>
              <a:t>ai</a:t>
            </a:r>
            <a:r>
              <a:rPr lang="en" sz="1300">
                <a:solidFill>
                  <a:schemeClr val="dk1"/>
                </a:solidFill>
                <a:latin typeface="Times New Roman"/>
                <a:ea typeface="Times New Roman"/>
                <a:cs typeface="Times New Roman"/>
                <a:sym typeface="Times New Roman"/>
              </a:rPr>
              <a:t>,  eg  khom  interpretatsiebis  khelovnebaa  sinamdvileshi  </a:t>
            </a:r>
            <a:r>
              <a:rPr b="1" lang="en" sz="1300">
                <a:solidFill>
                  <a:schemeClr val="dk1"/>
                </a:solidFill>
                <a:latin typeface="Times New Roman"/>
                <a:ea typeface="Times New Roman"/>
                <a:cs typeface="Times New Roman"/>
                <a:sym typeface="Times New Roman"/>
              </a:rPr>
              <a:t>a,  ai,</a:t>
            </a:r>
            <a:r>
              <a:rPr lang="en" sz="1300">
                <a:solidFill>
                  <a:schemeClr val="dk1"/>
                </a:solidFill>
                <a:latin typeface="Times New Roman"/>
                <a:ea typeface="Times New Roman"/>
                <a:cs typeface="Times New Roman"/>
                <a:sym typeface="Times New Roman"/>
              </a:rPr>
              <a:t>  akhla  mivkhvdi,  gavige.  </a:t>
            </a:r>
            <a:endParaRPr sz="1300">
              <a:solidFill>
                <a:schemeClr val="dk1"/>
              </a:solidFill>
              <a:latin typeface="Times New Roman"/>
              <a:ea typeface="Times New Roman"/>
              <a:cs typeface="Times New Roman"/>
              <a:sym typeface="Times New Roman"/>
            </a:endParaRPr>
          </a:p>
          <a:p>
            <a:pPr indent="0" lvl="0" marL="457200" rtl="0" algn="l">
              <a:spcBef>
                <a:spcPts val="1200"/>
              </a:spcBef>
              <a:spcAft>
                <a:spcPts val="0"/>
              </a:spcAft>
              <a:buNone/>
            </a:pPr>
            <a:r>
              <a:rPr b="1" lang="en" sz="1300">
                <a:solidFill>
                  <a:schemeClr val="dk1"/>
                </a:solidFill>
                <a:latin typeface="Times New Roman"/>
                <a:ea typeface="Times New Roman"/>
                <a:cs typeface="Times New Roman"/>
                <a:sym typeface="Times New Roman"/>
              </a:rPr>
              <a:t>Ai </a:t>
            </a:r>
            <a:r>
              <a:rPr lang="en" sz="1300">
                <a:solidFill>
                  <a:schemeClr val="dk1"/>
                </a:solidFill>
                <a:latin typeface="Times New Roman"/>
                <a:ea typeface="Times New Roman"/>
                <a:cs typeface="Times New Roman"/>
                <a:sym typeface="Times New Roman"/>
              </a:rPr>
              <a:t>that PRT interpretations.GEN art.COP.3SG reality.LOC.</a:t>
            </a:r>
            <a:r>
              <a:rPr b="1" lang="en" sz="1300">
                <a:solidFill>
                  <a:schemeClr val="dk1"/>
                </a:solidFill>
                <a:latin typeface="Times New Roman"/>
                <a:ea typeface="Times New Roman"/>
                <a:cs typeface="Times New Roman"/>
                <a:sym typeface="Times New Roman"/>
              </a:rPr>
              <a:t> Uh, Ai </a:t>
            </a:r>
            <a:r>
              <a:rPr lang="en" sz="1300">
                <a:solidFill>
                  <a:schemeClr val="dk1"/>
                </a:solidFill>
                <a:latin typeface="Times New Roman"/>
                <a:ea typeface="Times New Roman"/>
                <a:cs typeface="Times New Roman"/>
                <a:sym typeface="Times New Roman"/>
              </a:rPr>
              <a:t>look now realize.1SG understand.1SG </a:t>
            </a:r>
            <a:endParaRPr sz="1300">
              <a:solidFill>
                <a:schemeClr val="dk1"/>
              </a:solidFill>
              <a:latin typeface="Times New Roman"/>
              <a:ea typeface="Times New Roman"/>
              <a:cs typeface="Times New Roman"/>
              <a:sym typeface="Times New Roman"/>
            </a:endParaRPr>
          </a:p>
          <a:p>
            <a:pPr indent="0" lvl="0" marL="457200" rtl="0" algn="l">
              <a:spcBef>
                <a:spcPts val="1200"/>
              </a:spcBef>
              <a:spcAft>
                <a:spcPts val="1200"/>
              </a:spcAft>
              <a:buNone/>
            </a:pPr>
            <a:r>
              <a:rPr b="1" lang="en" sz="1300">
                <a:solidFill>
                  <a:schemeClr val="dk1"/>
                </a:solidFill>
                <a:latin typeface="Times New Roman"/>
                <a:ea typeface="Times New Roman"/>
                <a:cs typeface="Times New Roman"/>
                <a:sym typeface="Times New Roman"/>
              </a:rPr>
              <a:t>Look (?)</a:t>
            </a:r>
            <a:r>
              <a:rPr lang="en" sz="1300">
                <a:solidFill>
                  <a:schemeClr val="dk1"/>
                </a:solidFill>
                <a:latin typeface="Times New Roman"/>
                <a:ea typeface="Times New Roman"/>
                <a:cs typeface="Times New Roman"/>
                <a:sym typeface="Times New Roman"/>
              </a:rPr>
              <a:t> Is not that the art of interpretations? …</a:t>
            </a:r>
            <a:r>
              <a:rPr b="1" lang="en" sz="1300">
                <a:solidFill>
                  <a:schemeClr val="dk1"/>
                </a:solidFill>
                <a:latin typeface="Times New Roman"/>
                <a:ea typeface="Times New Roman"/>
                <a:cs typeface="Times New Roman"/>
                <a:sym typeface="Times New Roman"/>
              </a:rPr>
              <a:t>Uh, you see (?) </a:t>
            </a:r>
            <a:r>
              <a:rPr lang="en" sz="1300">
                <a:solidFill>
                  <a:schemeClr val="dk1"/>
                </a:solidFill>
                <a:latin typeface="Times New Roman"/>
                <a:ea typeface="Times New Roman"/>
                <a:cs typeface="Times New Roman"/>
                <a:sym typeface="Times New Roman"/>
              </a:rPr>
              <a:t>just now I understand…</a:t>
            </a:r>
            <a:endParaRPr sz="1300">
              <a:solidFill>
                <a:schemeClr val="dk1"/>
              </a:solidFill>
              <a:latin typeface="Times New Roman"/>
              <a:ea typeface="Times New Roman"/>
              <a:cs typeface="Times New Roman"/>
              <a:sym typeface="Times New Roman"/>
            </a:endParaRPr>
          </a:p>
        </p:txBody>
      </p:sp>
      <p:sp>
        <p:nvSpPr>
          <p:cNvPr id="162" name="Google Shape;162;p29"/>
          <p:cNvSpPr txBox="1"/>
          <p:nvPr>
            <p:ph type="title"/>
          </p:nvPr>
        </p:nvSpPr>
        <p:spPr>
          <a:xfrm>
            <a:off x="311700" y="445025"/>
            <a:ext cx="8520600" cy="572700"/>
          </a:xfrm>
          <a:prstGeom prst="rect">
            <a:avLst/>
          </a:prstGeom>
          <a:solidFill>
            <a:srgbClr val="F4CCCC"/>
          </a:solidFill>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i="1" lang="en">
                <a:latin typeface="Times New Roman"/>
                <a:ea typeface="Times New Roman"/>
                <a:cs typeface="Times New Roman"/>
                <a:sym typeface="Times New Roman"/>
              </a:rPr>
              <a:t>Functions of  ,,აი’’, “Ai”</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0"/>
          <p:cNvSpPr txBox="1"/>
          <p:nvPr>
            <p:ph idx="1" type="body"/>
          </p:nvPr>
        </p:nvSpPr>
        <p:spPr>
          <a:xfrm>
            <a:off x="311700" y="1152475"/>
            <a:ext cx="8886000" cy="39909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Clr>
                <a:schemeClr val="dk1"/>
              </a:buClr>
              <a:buSzPts val="1100"/>
              <a:buFont typeface="Arial"/>
              <a:buNone/>
            </a:pPr>
            <a:r>
              <a:rPr b="1" lang="en" sz="1100" u="sng">
                <a:solidFill>
                  <a:schemeClr val="dk1"/>
                </a:solidFill>
                <a:latin typeface="Times New Roman"/>
                <a:ea typeface="Times New Roman"/>
                <a:cs typeface="Times New Roman"/>
                <a:sym typeface="Times New Roman"/>
              </a:rPr>
              <a:t>Emotional intimacy </a:t>
            </a:r>
            <a:r>
              <a:rPr b="1" lang="en" sz="1100">
                <a:solidFill>
                  <a:schemeClr val="dk1"/>
                </a:solidFill>
                <a:latin typeface="Times New Roman"/>
                <a:ea typeface="Times New Roman"/>
                <a:cs typeface="Times New Roman"/>
                <a:sym typeface="Times New Roman"/>
              </a:rPr>
              <a:t> </a:t>
            </a:r>
            <a:endParaRPr b="1" sz="11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 sz="1100">
                <a:solidFill>
                  <a:schemeClr val="dk1"/>
                </a:solidFill>
                <a:latin typeface="Times New Roman"/>
                <a:ea typeface="Times New Roman"/>
                <a:cs typeface="Times New Roman"/>
                <a:sym typeface="Times New Roman"/>
              </a:rPr>
              <a:t> 5) Expressing frustration or exasperation </a:t>
            </a:r>
            <a:endParaRPr sz="1100">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lang="en" sz="1100">
                <a:solidFill>
                  <a:schemeClr val="dk1"/>
                </a:solidFill>
                <a:latin typeface="Times New Roman"/>
                <a:ea typeface="Times New Roman"/>
                <a:cs typeface="Times New Roman"/>
                <a:sym typeface="Times New Roman"/>
              </a:rPr>
              <a:t>5a) </a:t>
            </a:r>
            <a:r>
              <a:rPr b="1" lang="en" sz="1100">
                <a:solidFill>
                  <a:schemeClr val="dk1"/>
                </a:solidFill>
                <a:latin typeface="Times New Roman"/>
                <a:ea typeface="Times New Roman"/>
                <a:cs typeface="Times New Roman"/>
                <a:sym typeface="Times New Roman"/>
              </a:rPr>
              <a:t> აი</a:t>
            </a:r>
            <a:r>
              <a:rPr lang="en" sz="1100">
                <a:solidFill>
                  <a:schemeClr val="dk1"/>
                </a:solidFill>
                <a:latin typeface="Times New Roman"/>
                <a:ea typeface="Times New Roman"/>
                <a:cs typeface="Times New Roman"/>
                <a:sym typeface="Times New Roman"/>
              </a:rPr>
              <a:t>, სულ ესე ხდება!</a:t>
            </a:r>
            <a:endParaRPr sz="1100">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lang="en" sz="1100">
                <a:solidFill>
                  <a:schemeClr val="dk1"/>
                </a:solidFill>
                <a:latin typeface="Times New Roman"/>
                <a:ea typeface="Times New Roman"/>
                <a:cs typeface="Times New Roman"/>
                <a:sym typeface="Times New Roman"/>
              </a:rPr>
              <a:t>      </a:t>
            </a:r>
            <a:r>
              <a:rPr b="1" lang="en" sz="1100">
                <a:solidFill>
                  <a:schemeClr val="dk1"/>
                </a:solidFill>
                <a:latin typeface="Times New Roman"/>
                <a:ea typeface="Times New Roman"/>
                <a:cs typeface="Times New Roman"/>
                <a:sym typeface="Times New Roman"/>
              </a:rPr>
              <a:t>  ai,</a:t>
            </a:r>
            <a:r>
              <a:rPr lang="en" sz="1100">
                <a:solidFill>
                  <a:schemeClr val="dk1"/>
                </a:solidFill>
                <a:latin typeface="Times New Roman"/>
                <a:ea typeface="Times New Roman"/>
                <a:cs typeface="Times New Roman"/>
                <a:sym typeface="Times New Roman"/>
              </a:rPr>
              <a:t>  </a:t>
            </a:r>
            <a:r>
              <a:rPr b="1" lang="en" sz="1100">
                <a:solidFill>
                  <a:schemeClr val="dk1"/>
                </a:solidFill>
                <a:latin typeface="Times New Roman"/>
                <a:ea typeface="Times New Roman"/>
                <a:cs typeface="Times New Roman"/>
                <a:sym typeface="Times New Roman"/>
              </a:rPr>
              <a:t>sul </a:t>
            </a:r>
            <a:r>
              <a:rPr lang="en" sz="1100">
                <a:solidFill>
                  <a:schemeClr val="dk1"/>
                </a:solidFill>
                <a:latin typeface="Times New Roman"/>
                <a:ea typeface="Times New Roman"/>
                <a:cs typeface="Times New Roman"/>
                <a:sym typeface="Times New Roman"/>
              </a:rPr>
              <a:t> ese  khdeba!  </a:t>
            </a:r>
            <a:endParaRPr sz="1100">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lang="en" sz="1100">
                <a:solidFill>
                  <a:schemeClr val="dk1"/>
                </a:solidFill>
                <a:latin typeface="Times New Roman"/>
                <a:ea typeface="Times New Roman"/>
                <a:cs typeface="Times New Roman"/>
                <a:sym typeface="Times New Roman"/>
              </a:rPr>
              <a:t>    </a:t>
            </a:r>
            <a:r>
              <a:rPr b="1" lang="en" sz="1100">
                <a:solidFill>
                  <a:schemeClr val="dk1"/>
                </a:solidFill>
                <a:latin typeface="Times New Roman"/>
                <a:ea typeface="Times New Roman"/>
                <a:cs typeface="Times New Roman"/>
                <a:sym typeface="Times New Roman"/>
              </a:rPr>
              <a:t>  Ai always </a:t>
            </a:r>
            <a:r>
              <a:rPr lang="en" sz="1100">
                <a:solidFill>
                  <a:schemeClr val="dk1"/>
                </a:solidFill>
                <a:latin typeface="Times New Roman"/>
                <a:ea typeface="Times New Roman"/>
                <a:cs typeface="Times New Roman"/>
                <a:sym typeface="Times New Roman"/>
              </a:rPr>
              <a:t>like.this happen.3SG  </a:t>
            </a:r>
            <a:endParaRPr sz="1100">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lang="en" sz="1100">
                <a:solidFill>
                  <a:schemeClr val="dk1"/>
                </a:solidFill>
                <a:latin typeface="Times New Roman"/>
                <a:ea typeface="Times New Roman"/>
                <a:cs typeface="Times New Roman"/>
                <a:sym typeface="Times New Roman"/>
              </a:rPr>
              <a:t>      "Ugh, this </a:t>
            </a:r>
            <a:r>
              <a:rPr b="1" lang="en" sz="1100">
                <a:solidFill>
                  <a:schemeClr val="dk1"/>
                </a:solidFill>
                <a:latin typeface="Times New Roman"/>
                <a:ea typeface="Times New Roman"/>
                <a:cs typeface="Times New Roman"/>
                <a:sym typeface="Times New Roman"/>
              </a:rPr>
              <a:t>always </a:t>
            </a:r>
            <a:r>
              <a:rPr lang="en" sz="1100">
                <a:solidFill>
                  <a:schemeClr val="dk1"/>
                </a:solidFill>
                <a:latin typeface="Times New Roman"/>
                <a:ea typeface="Times New Roman"/>
                <a:cs typeface="Times New Roman"/>
                <a:sym typeface="Times New Roman"/>
              </a:rPr>
              <a:t>happens!"</a:t>
            </a:r>
            <a:endParaRPr sz="1100">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b="1" lang="en" sz="1100">
                <a:solidFill>
                  <a:schemeClr val="dk1"/>
                </a:solidFill>
                <a:latin typeface="Times New Roman"/>
                <a:ea typeface="Times New Roman"/>
                <a:cs typeface="Times New Roman"/>
                <a:sym typeface="Times New Roman"/>
              </a:rPr>
              <a:t>Ai</a:t>
            </a:r>
            <a:r>
              <a:rPr lang="en" sz="1100">
                <a:solidFill>
                  <a:schemeClr val="dk1"/>
                </a:solidFill>
                <a:latin typeface="Times New Roman"/>
                <a:ea typeface="Times New Roman"/>
                <a:cs typeface="Times New Roman"/>
                <a:sym typeface="Times New Roman"/>
              </a:rPr>
              <a:t> draws attention to the statement that follows, emphasizing that what is being described is a recurring or expected situation. It introduces an example of a repeated pattern, signaling that what follows is a demonstration of how things usually happen. In combination with </a:t>
            </a:r>
            <a:r>
              <a:rPr b="1" lang="en" sz="1100">
                <a:solidFill>
                  <a:schemeClr val="dk1"/>
                </a:solidFill>
                <a:latin typeface="Times New Roman"/>
                <a:ea typeface="Times New Roman"/>
                <a:cs typeface="Times New Roman"/>
                <a:sym typeface="Times New Roman"/>
              </a:rPr>
              <a:t>always</a:t>
            </a:r>
            <a:r>
              <a:rPr lang="en" sz="1100">
                <a:solidFill>
                  <a:schemeClr val="dk1"/>
                </a:solidFill>
                <a:latin typeface="Times New Roman"/>
                <a:ea typeface="Times New Roman"/>
                <a:cs typeface="Times New Roman"/>
                <a:sym typeface="Times New Roman"/>
              </a:rPr>
              <a:t> </a:t>
            </a:r>
            <a:r>
              <a:rPr b="1" lang="en" sz="1100">
                <a:solidFill>
                  <a:schemeClr val="dk1"/>
                </a:solidFill>
                <a:latin typeface="Times New Roman"/>
                <a:ea typeface="Times New Roman"/>
                <a:cs typeface="Times New Roman"/>
                <a:sym typeface="Times New Roman"/>
              </a:rPr>
              <a:t>Ai</a:t>
            </a:r>
            <a:r>
              <a:rPr lang="en" sz="1100">
                <a:solidFill>
                  <a:schemeClr val="dk1"/>
                </a:solidFill>
                <a:latin typeface="Times New Roman"/>
                <a:ea typeface="Times New Roman"/>
                <a:cs typeface="Times New Roman"/>
                <a:sym typeface="Times New Roman"/>
              </a:rPr>
              <a:t> could also express inevitability of things happening, depending on the speaker’s tone.</a:t>
            </a:r>
            <a:endParaRPr sz="1100">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lang="en" sz="1100">
                <a:solidFill>
                  <a:schemeClr val="dk1"/>
                </a:solidFill>
                <a:latin typeface="Times New Roman"/>
                <a:ea typeface="Times New Roman"/>
                <a:cs typeface="Times New Roman"/>
                <a:sym typeface="Times New Roman"/>
              </a:rPr>
              <a:t>5b) აი, სულ ეს არის! </a:t>
            </a:r>
            <a:endParaRPr sz="1100">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b="1" lang="en" sz="1100">
                <a:solidFill>
                  <a:schemeClr val="dk1"/>
                </a:solidFill>
                <a:latin typeface="Times New Roman"/>
                <a:ea typeface="Times New Roman"/>
                <a:cs typeface="Times New Roman"/>
                <a:sym typeface="Times New Roman"/>
              </a:rPr>
              <a:t>      ai, sul ese khdeba!</a:t>
            </a:r>
            <a:endParaRPr b="1" sz="1100">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b="1" lang="en" sz="1100">
                <a:solidFill>
                  <a:schemeClr val="dk1"/>
                </a:solidFill>
                <a:latin typeface="Times New Roman"/>
                <a:ea typeface="Times New Roman"/>
                <a:cs typeface="Times New Roman"/>
                <a:sym typeface="Times New Roman"/>
              </a:rPr>
              <a:t>   </a:t>
            </a:r>
            <a:r>
              <a:rPr b="1" lang="en" sz="1100" u="sng">
                <a:solidFill>
                  <a:schemeClr val="dk1"/>
                </a:solidFill>
                <a:latin typeface="Times New Roman"/>
                <a:ea typeface="Times New Roman"/>
                <a:cs typeface="Times New Roman"/>
                <a:sym typeface="Times New Roman"/>
              </a:rPr>
              <a:t>  Ai, always like.this happen.3SG</a:t>
            </a:r>
            <a:endParaRPr b="1" sz="1100" u="sng">
              <a:solidFill>
                <a:schemeClr val="dk1"/>
              </a:solidFill>
              <a:latin typeface="Times New Roman"/>
              <a:ea typeface="Times New Roman"/>
              <a:cs typeface="Times New Roman"/>
              <a:sym typeface="Times New Roman"/>
            </a:endParaRPr>
          </a:p>
          <a:p>
            <a:pPr indent="0" lvl="0" marL="0" rtl="0" algn="l">
              <a:spcBef>
                <a:spcPts val="1200"/>
              </a:spcBef>
              <a:spcAft>
                <a:spcPts val="1200"/>
              </a:spcAft>
              <a:buClr>
                <a:schemeClr val="dk1"/>
              </a:buClr>
              <a:buSzPts val="1100"/>
              <a:buFont typeface="Arial"/>
              <a:buNone/>
            </a:pPr>
            <a:r>
              <a:rPr i="1" lang="en" sz="1100" u="sng">
                <a:solidFill>
                  <a:schemeClr val="dk1"/>
                </a:solidFill>
                <a:latin typeface="Times New Roman"/>
                <a:ea typeface="Times New Roman"/>
                <a:cs typeface="Times New Roman"/>
                <a:sym typeface="Times New Roman"/>
              </a:rPr>
              <a:t>      "Look, this is how it always happens!"</a:t>
            </a:r>
            <a:endParaRPr>
              <a:latin typeface="Times New Roman"/>
              <a:ea typeface="Times New Roman"/>
              <a:cs typeface="Times New Roman"/>
              <a:sym typeface="Times New Roman"/>
            </a:endParaRPr>
          </a:p>
        </p:txBody>
      </p:sp>
      <p:sp>
        <p:nvSpPr>
          <p:cNvPr id="168" name="Google Shape;168;p30"/>
          <p:cNvSpPr txBox="1"/>
          <p:nvPr>
            <p:ph type="title"/>
          </p:nvPr>
        </p:nvSpPr>
        <p:spPr>
          <a:xfrm>
            <a:off x="150350" y="172700"/>
            <a:ext cx="8520600" cy="572700"/>
          </a:xfrm>
          <a:prstGeom prst="rect">
            <a:avLst/>
          </a:prstGeom>
          <a:solidFill>
            <a:srgbClr val="F4CCCC"/>
          </a:solidFill>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i="1" lang="en">
                <a:latin typeface="Times New Roman"/>
                <a:ea typeface="Times New Roman"/>
                <a:cs typeface="Times New Roman"/>
                <a:sym typeface="Times New Roman"/>
              </a:rPr>
              <a:t>Functions of  ,,აი’’, “Ai”</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169" name="Google Shape;169;p30"/>
          <p:cNvSpPr txBox="1"/>
          <p:nvPr/>
        </p:nvSpPr>
        <p:spPr>
          <a:xfrm>
            <a:off x="5346325" y="575975"/>
            <a:ext cx="3508500" cy="248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t/>
            </a:r>
            <a:endParaRPr sz="11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sz="1100">
                <a:solidFill>
                  <a:schemeClr val="dk1"/>
                </a:solidFill>
                <a:latin typeface="Times New Roman"/>
                <a:ea typeface="Times New Roman"/>
                <a:cs typeface="Times New Roman"/>
                <a:sym typeface="Times New Roman"/>
              </a:rPr>
              <a:t>5c) </a:t>
            </a:r>
            <a:r>
              <a:rPr b="1" lang="en" sz="1100">
                <a:solidFill>
                  <a:schemeClr val="dk1"/>
                </a:solidFill>
                <a:latin typeface="Times New Roman"/>
                <a:ea typeface="Times New Roman"/>
                <a:cs typeface="Times New Roman"/>
                <a:sym typeface="Times New Roman"/>
              </a:rPr>
              <a:t>აი</a:t>
            </a:r>
            <a:r>
              <a:rPr lang="en" sz="1100">
                <a:solidFill>
                  <a:schemeClr val="dk1"/>
                </a:solidFill>
                <a:latin typeface="Times New Roman"/>
                <a:ea typeface="Times New Roman"/>
                <a:cs typeface="Times New Roman"/>
                <a:sym typeface="Times New Roman"/>
              </a:rPr>
              <a:t>, ისევ დააგვიანე!</a:t>
            </a:r>
            <a:endParaRPr sz="11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sz="1100">
                <a:solidFill>
                  <a:schemeClr val="dk1"/>
                </a:solidFill>
                <a:latin typeface="Times New Roman"/>
                <a:ea typeface="Times New Roman"/>
                <a:cs typeface="Times New Roman"/>
                <a:sym typeface="Times New Roman"/>
              </a:rPr>
              <a:t>    </a:t>
            </a:r>
            <a:r>
              <a:rPr b="1" lang="en" sz="1100" u="sng">
                <a:solidFill>
                  <a:schemeClr val="dk1"/>
                </a:solidFill>
                <a:latin typeface="Times New Roman"/>
                <a:ea typeface="Times New Roman"/>
                <a:cs typeface="Times New Roman"/>
                <a:sym typeface="Times New Roman"/>
              </a:rPr>
              <a:t>Ai</a:t>
            </a:r>
            <a:r>
              <a:rPr lang="en" sz="1100" u="sng">
                <a:solidFill>
                  <a:schemeClr val="dk1"/>
                </a:solidFill>
                <a:latin typeface="Times New Roman"/>
                <a:ea typeface="Times New Roman"/>
                <a:cs typeface="Times New Roman"/>
                <a:sym typeface="Times New Roman"/>
              </a:rPr>
              <a:t>,  isev</a:t>
            </a:r>
            <a:r>
              <a:rPr lang="en" sz="1100">
                <a:solidFill>
                  <a:schemeClr val="dk1"/>
                </a:solidFill>
                <a:latin typeface="Times New Roman"/>
                <a:ea typeface="Times New Roman"/>
                <a:cs typeface="Times New Roman"/>
                <a:sym typeface="Times New Roman"/>
              </a:rPr>
              <a:t>  da-agviane!  </a:t>
            </a:r>
            <a:endParaRPr sz="11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sz="1100">
                <a:solidFill>
                  <a:schemeClr val="dk1"/>
                </a:solidFill>
                <a:latin typeface="Times New Roman"/>
                <a:ea typeface="Times New Roman"/>
                <a:cs typeface="Times New Roman"/>
                <a:sym typeface="Times New Roman"/>
              </a:rPr>
              <a:t>     </a:t>
            </a:r>
            <a:r>
              <a:rPr b="1" lang="en" sz="1100">
                <a:solidFill>
                  <a:schemeClr val="dk1"/>
                </a:solidFill>
                <a:latin typeface="Times New Roman"/>
                <a:ea typeface="Times New Roman"/>
                <a:cs typeface="Times New Roman"/>
                <a:sym typeface="Times New Roman"/>
              </a:rPr>
              <a:t>Ai</a:t>
            </a:r>
            <a:r>
              <a:rPr lang="en" sz="1100">
                <a:solidFill>
                  <a:schemeClr val="dk1"/>
                </a:solidFill>
                <a:latin typeface="Times New Roman"/>
                <a:ea typeface="Times New Roman"/>
                <a:cs typeface="Times New Roman"/>
                <a:sym typeface="Times New Roman"/>
              </a:rPr>
              <a:t>  again PREV-be.late.2SG  </a:t>
            </a:r>
            <a:endParaRPr sz="11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sz="1100">
                <a:solidFill>
                  <a:schemeClr val="dk1"/>
                </a:solidFill>
                <a:latin typeface="Times New Roman"/>
                <a:ea typeface="Times New Roman"/>
                <a:cs typeface="Times New Roman"/>
                <a:sym typeface="Times New Roman"/>
              </a:rPr>
              <a:t>       "Ugh, you’re late again!"</a:t>
            </a:r>
            <a:endParaRPr sz="11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1200"/>
              </a:spcAft>
              <a:buNone/>
            </a:pPr>
            <a:r>
              <a:rPr lang="en" sz="1100">
                <a:solidFill>
                  <a:schemeClr val="dk1"/>
                </a:solidFill>
                <a:latin typeface="Times New Roman"/>
                <a:ea typeface="Times New Roman"/>
                <a:cs typeface="Times New Roman"/>
                <a:sym typeface="Times New Roman"/>
              </a:rPr>
              <a:t>In these sentences  AI interacts with the rest of the sentence to convey different meanings. “Here we go again” “ there we go” </a:t>
            </a:r>
            <a:endParaRPr>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1"/>
          <p:cNvSpPr txBox="1"/>
          <p:nvPr>
            <p:ph type="title"/>
          </p:nvPr>
        </p:nvSpPr>
        <p:spPr>
          <a:xfrm>
            <a:off x="6423650" y="1920225"/>
            <a:ext cx="2720400" cy="10137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0000"/>
              <a:buFont typeface="Calibri"/>
              <a:buNone/>
            </a:pPr>
            <a:r>
              <a:rPr lang="en" sz="2300">
                <a:latin typeface="Times New Roman"/>
                <a:ea typeface="Times New Roman"/>
                <a:cs typeface="Times New Roman"/>
                <a:sym typeface="Times New Roman"/>
              </a:rPr>
              <a:t>Non-propositionality;</a:t>
            </a:r>
            <a:br>
              <a:rPr lang="en" sz="2300">
                <a:latin typeface="Times New Roman"/>
                <a:ea typeface="Times New Roman"/>
                <a:cs typeface="Times New Roman"/>
                <a:sym typeface="Times New Roman"/>
              </a:rPr>
            </a:br>
            <a:r>
              <a:rPr lang="en" sz="2300">
                <a:latin typeface="Times New Roman"/>
                <a:ea typeface="Times New Roman"/>
                <a:cs typeface="Times New Roman"/>
                <a:sym typeface="Times New Roman"/>
              </a:rPr>
              <a:t>procedural meaning;</a:t>
            </a:r>
            <a:br>
              <a:rPr lang="en" sz="2300">
                <a:latin typeface="Times New Roman"/>
                <a:ea typeface="Times New Roman"/>
                <a:cs typeface="Times New Roman"/>
                <a:sym typeface="Times New Roman"/>
              </a:rPr>
            </a:br>
            <a:r>
              <a:rPr lang="en" sz="2300">
                <a:latin typeface="Times New Roman"/>
                <a:ea typeface="Times New Roman"/>
                <a:cs typeface="Times New Roman"/>
                <a:sym typeface="Times New Roman"/>
              </a:rPr>
              <a:t>multifunctionality;</a:t>
            </a:r>
            <a:br>
              <a:rPr lang="en" sz="2300">
                <a:latin typeface="Times New Roman"/>
                <a:ea typeface="Times New Roman"/>
                <a:cs typeface="Times New Roman"/>
                <a:sym typeface="Times New Roman"/>
              </a:rPr>
            </a:br>
            <a:r>
              <a:rPr lang="en" sz="2300">
                <a:latin typeface="Times New Roman"/>
                <a:ea typeface="Times New Roman"/>
                <a:cs typeface="Times New Roman"/>
                <a:sym typeface="Times New Roman"/>
              </a:rPr>
              <a:t>content-dependence;</a:t>
            </a:r>
            <a:br>
              <a:rPr lang="en" sz="2300">
                <a:latin typeface="Times New Roman"/>
                <a:ea typeface="Times New Roman"/>
                <a:cs typeface="Times New Roman"/>
                <a:sym typeface="Times New Roman"/>
              </a:rPr>
            </a:br>
            <a:r>
              <a:rPr lang="en" sz="2300">
                <a:latin typeface="Times New Roman"/>
                <a:ea typeface="Times New Roman"/>
                <a:cs typeface="Times New Roman"/>
                <a:sym typeface="Times New Roman"/>
              </a:rPr>
              <a:t>coherence – connectivity;</a:t>
            </a:r>
            <a:br>
              <a:rPr lang="en" sz="2300">
                <a:latin typeface="Times New Roman"/>
                <a:ea typeface="Times New Roman"/>
                <a:cs typeface="Times New Roman"/>
                <a:sym typeface="Times New Roman"/>
              </a:rPr>
            </a:br>
            <a:r>
              <a:rPr lang="en" sz="2300">
                <a:latin typeface="Times New Roman"/>
                <a:ea typeface="Times New Roman"/>
                <a:cs typeface="Times New Roman"/>
                <a:sym typeface="Times New Roman"/>
              </a:rPr>
              <a:t>optionality;</a:t>
            </a:r>
            <a:br>
              <a:rPr lang="en" sz="2300">
                <a:latin typeface="Times New Roman"/>
                <a:ea typeface="Times New Roman"/>
                <a:cs typeface="Times New Roman"/>
                <a:sym typeface="Times New Roman"/>
              </a:rPr>
            </a:br>
            <a:r>
              <a:rPr lang="en" sz="2300">
                <a:latin typeface="Times New Roman"/>
                <a:ea typeface="Times New Roman"/>
                <a:cs typeface="Times New Roman"/>
                <a:sym typeface="Times New Roman"/>
              </a:rPr>
              <a:t>phonological reduction;</a:t>
            </a:r>
            <a:br>
              <a:rPr lang="en" sz="2300">
                <a:latin typeface="Times New Roman"/>
                <a:ea typeface="Times New Roman"/>
                <a:cs typeface="Times New Roman"/>
                <a:sym typeface="Times New Roman"/>
              </a:rPr>
            </a:br>
            <a:r>
              <a:rPr b="1" lang="en" sz="2300">
                <a:latin typeface="Times New Roman"/>
                <a:ea typeface="Times New Roman"/>
                <a:cs typeface="Times New Roman"/>
                <a:sym typeface="Times New Roman"/>
              </a:rPr>
              <a:t>Initiality</a:t>
            </a:r>
            <a:r>
              <a:rPr lang="en" sz="2300">
                <a:latin typeface="Times New Roman"/>
                <a:ea typeface="Times New Roman"/>
                <a:cs typeface="Times New Roman"/>
                <a:sym typeface="Times New Roman"/>
              </a:rPr>
              <a:t>- (free) ;</a:t>
            </a:r>
            <a:br>
              <a:rPr lang="en" sz="2300">
                <a:latin typeface="Times New Roman"/>
                <a:ea typeface="Times New Roman"/>
                <a:cs typeface="Times New Roman"/>
                <a:sym typeface="Times New Roman"/>
              </a:rPr>
            </a:br>
            <a:r>
              <a:rPr lang="en" sz="2300">
                <a:latin typeface="Times New Roman"/>
                <a:ea typeface="Times New Roman"/>
                <a:cs typeface="Times New Roman"/>
                <a:sym typeface="Times New Roman"/>
              </a:rPr>
              <a:t>multicategority;</a:t>
            </a:r>
            <a:br>
              <a:rPr lang="en" sz="2300">
                <a:latin typeface="Times New Roman"/>
                <a:ea typeface="Times New Roman"/>
                <a:cs typeface="Times New Roman"/>
                <a:sym typeface="Times New Roman"/>
              </a:rPr>
            </a:br>
            <a:r>
              <a:rPr lang="en" sz="2300">
                <a:latin typeface="Times New Roman"/>
                <a:ea typeface="Times New Roman"/>
                <a:cs typeface="Times New Roman"/>
                <a:sym typeface="Times New Roman"/>
              </a:rPr>
              <a:t>orality.</a:t>
            </a:r>
            <a:br>
              <a:rPr lang="en" sz="900"/>
            </a:br>
            <a:br>
              <a:rPr lang="en" sz="900"/>
            </a:br>
            <a:endParaRPr sz="900"/>
          </a:p>
        </p:txBody>
      </p:sp>
      <p:graphicFrame>
        <p:nvGraphicFramePr>
          <p:cNvPr id="175" name="Google Shape;175;p31"/>
          <p:cNvGraphicFramePr/>
          <p:nvPr/>
        </p:nvGraphicFramePr>
        <p:xfrm>
          <a:off x="330506" y="146168"/>
          <a:ext cx="3000000" cy="3000000"/>
        </p:xfrm>
        <a:graphic>
          <a:graphicData uri="http://schemas.openxmlformats.org/drawingml/2006/table">
            <a:tbl>
              <a:tblPr bandRow="1" firstCol="1" firstRow="1">
                <a:noFill/>
                <a:tableStyleId>{0E6E3274-733E-4E23-AD7C-D8E516B361BE}</a:tableStyleId>
              </a:tblPr>
              <a:tblGrid>
                <a:gridCol w="636625"/>
                <a:gridCol w="483950"/>
                <a:gridCol w="486475"/>
                <a:gridCol w="479525"/>
                <a:gridCol w="485225"/>
                <a:gridCol w="492775"/>
                <a:gridCol w="484575"/>
                <a:gridCol w="482675"/>
                <a:gridCol w="521150"/>
                <a:gridCol w="475100"/>
                <a:gridCol w="526825"/>
                <a:gridCol w="487100"/>
              </a:tblGrid>
              <a:tr h="427175">
                <a:tc>
                  <a:txBody>
                    <a:bodyPr/>
                    <a:lstStyle/>
                    <a:p>
                      <a:pPr indent="0" lvl="0" marL="0" marR="0" rtl="0" algn="just">
                        <a:lnSpc>
                          <a:spcPct val="150000"/>
                        </a:lnSpc>
                        <a:spcBef>
                          <a:spcPts val="0"/>
                        </a:spcBef>
                        <a:spcAft>
                          <a:spcPts val="0"/>
                        </a:spcAft>
                        <a:buNone/>
                      </a:pPr>
                      <a:r>
                        <a:rPr lang="en" sz="900" u="none" cap="none" strike="noStrike"/>
                        <a:t> </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Non-prop.</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Proced.</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Multifunc.</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Contex.</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Coher.</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Opt.</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Synt.</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Phon.</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latin typeface="Calibri"/>
                          <a:ea typeface="Calibri"/>
                          <a:cs typeface="Calibri"/>
                          <a:sym typeface="Calibri"/>
                        </a:rPr>
                        <a:t>Init.</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Multicat.</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Oral.</a:t>
                      </a:r>
                      <a:endParaRPr sz="900" u="none" cap="none" strike="noStrike">
                        <a:latin typeface="Calibri"/>
                        <a:ea typeface="Calibri"/>
                        <a:cs typeface="Calibri"/>
                        <a:sym typeface="Calibri"/>
                      </a:endParaRPr>
                    </a:p>
                  </a:txBody>
                  <a:tcPr marT="0" marB="0" marR="51425" marL="51425">
                    <a:solidFill>
                      <a:srgbClr val="EA9999"/>
                    </a:solidFill>
                  </a:tcPr>
                </a:tc>
              </a:tr>
              <a:tr h="427175">
                <a:tc>
                  <a:txBody>
                    <a:bodyPr/>
                    <a:lstStyle/>
                    <a:p>
                      <a:pPr indent="0" lvl="0" marL="0" marR="0" rtl="0" algn="just">
                        <a:lnSpc>
                          <a:spcPct val="150000"/>
                        </a:lnSpc>
                        <a:spcBef>
                          <a:spcPts val="0"/>
                        </a:spcBef>
                        <a:spcAft>
                          <a:spcPts val="0"/>
                        </a:spcAft>
                        <a:buNone/>
                      </a:pPr>
                      <a:r>
                        <a:rPr lang="en" sz="900" u="none" cap="none" strike="noStrike"/>
                        <a:t>Ostman</a:t>
                      </a:r>
                      <a:endParaRPr sz="900" u="none" cap="none" strike="noStrike"/>
                    </a:p>
                    <a:p>
                      <a:pPr indent="0" lvl="0" marL="0" marR="0" rtl="0" algn="just">
                        <a:lnSpc>
                          <a:spcPct val="150000"/>
                        </a:lnSpc>
                        <a:spcBef>
                          <a:spcPts val="0"/>
                        </a:spcBef>
                        <a:spcAft>
                          <a:spcPts val="0"/>
                        </a:spcAft>
                        <a:buNone/>
                      </a:pPr>
                      <a:r>
                        <a:rPr lang="en" sz="900" u="none" cap="none" strike="noStrike"/>
                        <a:t>1981</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r>
              <a:tr h="427175">
                <a:tc>
                  <a:txBody>
                    <a:bodyPr/>
                    <a:lstStyle/>
                    <a:p>
                      <a:pPr indent="0" lvl="0" marL="0" marR="0" rtl="0" algn="just">
                        <a:lnSpc>
                          <a:spcPct val="150000"/>
                        </a:lnSpc>
                        <a:spcBef>
                          <a:spcPts val="0"/>
                        </a:spcBef>
                        <a:spcAft>
                          <a:spcPts val="0"/>
                        </a:spcAft>
                        <a:buNone/>
                      </a:pPr>
                      <a:r>
                        <a:rPr lang="en" sz="900" u="none" cap="none" strike="noStrike"/>
                        <a:t>Schiffrin</a:t>
                      </a:r>
                      <a:endParaRPr sz="900" u="none" cap="none" strike="noStrike"/>
                    </a:p>
                    <a:p>
                      <a:pPr indent="0" lvl="0" marL="0" marR="0" rtl="0" algn="just">
                        <a:lnSpc>
                          <a:spcPct val="150000"/>
                        </a:lnSpc>
                        <a:spcBef>
                          <a:spcPts val="0"/>
                        </a:spcBef>
                        <a:spcAft>
                          <a:spcPts val="0"/>
                        </a:spcAft>
                        <a:buNone/>
                      </a:pPr>
                      <a:r>
                        <a:rPr lang="en" sz="900" u="none" cap="none" strike="noStrike"/>
                        <a:t>1987</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r>
              <a:tr h="631500">
                <a:tc>
                  <a:txBody>
                    <a:bodyPr/>
                    <a:lstStyle/>
                    <a:p>
                      <a:pPr indent="0" lvl="0" marL="0" marR="0" rtl="0" algn="just">
                        <a:lnSpc>
                          <a:spcPct val="150000"/>
                        </a:lnSpc>
                        <a:spcBef>
                          <a:spcPts val="0"/>
                        </a:spcBef>
                        <a:spcAft>
                          <a:spcPts val="0"/>
                        </a:spcAft>
                        <a:buNone/>
                      </a:pPr>
                      <a:r>
                        <a:rPr lang="en" sz="900" u="none" cap="none" strike="noStrike"/>
                        <a:t>Redeker</a:t>
                      </a:r>
                      <a:endParaRPr sz="900" u="none" cap="none" strike="noStrike"/>
                    </a:p>
                    <a:p>
                      <a:pPr indent="0" lvl="0" marL="0" marR="0" rtl="0" algn="just">
                        <a:lnSpc>
                          <a:spcPct val="150000"/>
                        </a:lnSpc>
                        <a:spcBef>
                          <a:spcPts val="0"/>
                        </a:spcBef>
                        <a:spcAft>
                          <a:spcPts val="0"/>
                        </a:spcAft>
                        <a:buNone/>
                      </a:pPr>
                      <a:r>
                        <a:rPr lang="en" sz="900" u="none" cap="none" strike="noStrike"/>
                        <a:t>1990,1991</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r>
              <a:tr h="427175">
                <a:tc>
                  <a:txBody>
                    <a:bodyPr/>
                    <a:lstStyle/>
                    <a:p>
                      <a:pPr indent="0" lvl="0" marL="0" marR="0" rtl="0" algn="just">
                        <a:lnSpc>
                          <a:spcPct val="150000"/>
                        </a:lnSpc>
                        <a:spcBef>
                          <a:spcPts val="0"/>
                        </a:spcBef>
                        <a:spcAft>
                          <a:spcPts val="0"/>
                        </a:spcAft>
                        <a:buNone/>
                      </a:pPr>
                      <a:r>
                        <a:rPr lang="en" sz="900" u="none" cap="none" strike="noStrike"/>
                        <a:t>Andersen</a:t>
                      </a:r>
                      <a:endParaRPr sz="900" u="none" cap="none" strike="noStrike"/>
                    </a:p>
                    <a:p>
                      <a:pPr indent="0" lvl="0" marL="0" marR="0" rtl="0" algn="just">
                        <a:lnSpc>
                          <a:spcPct val="150000"/>
                        </a:lnSpc>
                        <a:spcBef>
                          <a:spcPts val="0"/>
                        </a:spcBef>
                        <a:spcAft>
                          <a:spcPts val="0"/>
                        </a:spcAft>
                        <a:buNone/>
                      </a:pPr>
                      <a:r>
                        <a:rPr lang="en" sz="900" u="none" cap="none" strike="noStrike"/>
                        <a:t>1998</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r>
              <a:tr h="427175">
                <a:tc>
                  <a:txBody>
                    <a:bodyPr/>
                    <a:lstStyle/>
                    <a:p>
                      <a:pPr indent="0" lvl="0" marL="0" marR="0" rtl="0" algn="just">
                        <a:lnSpc>
                          <a:spcPct val="150000"/>
                        </a:lnSpc>
                        <a:spcBef>
                          <a:spcPts val="0"/>
                        </a:spcBef>
                        <a:spcAft>
                          <a:spcPts val="0"/>
                        </a:spcAft>
                        <a:buNone/>
                      </a:pPr>
                      <a:r>
                        <a:rPr lang="en" sz="900" u="none" cap="none" strike="noStrike"/>
                        <a:t>Schoroup</a:t>
                      </a:r>
                      <a:endParaRPr sz="900" u="none" cap="none" strike="noStrike"/>
                    </a:p>
                    <a:p>
                      <a:pPr indent="0" lvl="0" marL="0" marR="0" rtl="0" algn="just">
                        <a:lnSpc>
                          <a:spcPct val="150000"/>
                        </a:lnSpc>
                        <a:spcBef>
                          <a:spcPts val="0"/>
                        </a:spcBef>
                        <a:spcAft>
                          <a:spcPts val="0"/>
                        </a:spcAft>
                        <a:buNone/>
                      </a:pPr>
                      <a:r>
                        <a:rPr lang="en" sz="900" u="none" cap="none" strike="noStrike"/>
                        <a:t>1999</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r>
              <a:tr h="868350">
                <a:tc>
                  <a:txBody>
                    <a:bodyPr/>
                    <a:lstStyle/>
                    <a:p>
                      <a:pPr indent="0" lvl="0" marL="0" marR="0" rtl="0" algn="just">
                        <a:lnSpc>
                          <a:spcPct val="150000"/>
                        </a:lnSpc>
                        <a:spcBef>
                          <a:spcPts val="0"/>
                        </a:spcBef>
                        <a:spcAft>
                          <a:spcPts val="0"/>
                        </a:spcAft>
                        <a:buNone/>
                      </a:pPr>
                      <a:r>
                        <a:rPr lang="en" sz="900" u="none" cap="none" strike="noStrike"/>
                        <a:t>Blakemore</a:t>
                      </a:r>
                      <a:endParaRPr sz="900" u="none" cap="none" strike="noStrike"/>
                    </a:p>
                    <a:p>
                      <a:pPr indent="0" lvl="0" marL="0" marR="0" rtl="0" algn="just">
                        <a:lnSpc>
                          <a:spcPct val="150000"/>
                        </a:lnSpc>
                        <a:spcBef>
                          <a:spcPts val="0"/>
                        </a:spcBef>
                        <a:spcAft>
                          <a:spcPts val="0"/>
                        </a:spcAft>
                        <a:buNone/>
                      </a:pPr>
                      <a:r>
                        <a:rPr lang="en" sz="900" u="none" cap="none" strike="noStrike"/>
                        <a:t>1987,2002</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r>
              <a:tr h="631500">
                <a:tc>
                  <a:txBody>
                    <a:bodyPr/>
                    <a:lstStyle/>
                    <a:p>
                      <a:pPr indent="0" lvl="0" marL="0" marR="0" rtl="0" algn="just">
                        <a:lnSpc>
                          <a:spcPct val="150000"/>
                        </a:lnSpc>
                        <a:spcBef>
                          <a:spcPts val="0"/>
                        </a:spcBef>
                        <a:spcAft>
                          <a:spcPts val="0"/>
                        </a:spcAft>
                        <a:buNone/>
                      </a:pPr>
                      <a:r>
                        <a:rPr lang="en" sz="900" u="none" cap="none" strike="noStrike"/>
                        <a:t>Fraser</a:t>
                      </a:r>
                      <a:endParaRPr sz="900" u="none" cap="none" strike="noStrike"/>
                    </a:p>
                    <a:p>
                      <a:pPr indent="0" lvl="0" marL="0" marR="0" rtl="0" algn="just">
                        <a:lnSpc>
                          <a:spcPct val="150000"/>
                        </a:lnSpc>
                        <a:spcBef>
                          <a:spcPts val="0"/>
                        </a:spcBef>
                        <a:spcAft>
                          <a:spcPts val="0"/>
                        </a:spcAft>
                        <a:buNone/>
                      </a:pPr>
                      <a:r>
                        <a:rPr lang="en" sz="900" u="none" cap="none" strike="noStrike"/>
                        <a:t>1996, 2009</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2"/>
          <p:cNvSpPr txBox="1"/>
          <p:nvPr>
            <p:ph type="title"/>
          </p:nvPr>
        </p:nvSpPr>
        <p:spPr>
          <a:xfrm>
            <a:off x="175850" y="207600"/>
            <a:ext cx="8515500" cy="994200"/>
          </a:xfrm>
          <a:prstGeom prst="rect">
            <a:avLst/>
          </a:prstGeom>
          <a:solidFill>
            <a:srgbClr val="EA9999"/>
          </a:solidFill>
        </p:spPr>
        <p:txBody>
          <a:bodyPr anchorCtr="0" anchor="ctr" bIns="34275" lIns="68575" spcFirstLastPara="1" rIns="68575" wrap="square" tIns="34275">
            <a:normAutofit/>
          </a:bodyPr>
          <a:lstStyle/>
          <a:p>
            <a:pPr indent="0" lvl="0" marL="0" rtl="0" algn="l">
              <a:spcBef>
                <a:spcPts val="0"/>
              </a:spcBef>
              <a:spcAft>
                <a:spcPts val="0"/>
              </a:spcAft>
              <a:buNone/>
            </a:pPr>
            <a:r>
              <a:rPr lang="en"/>
              <a:t>EDMs in conditional constructions</a:t>
            </a:r>
            <a:endParaRPr/>
          </a:p>
        </p:txBody>
      </p:sp>
      <p:sp>
        <p:nvSpPr>
          <p:cNvPr id="181" name="Google Shape;181;p32"/>
          <p:cNvSpPr txBox="1"/>
          <p:nvPr/>
        </p:nvSpPr>
        <p:spPr>
          <a:xfrm>
            <a:off x="54800" y="1988975"/>
            <a:ext cx="8757600" cy="35781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200">
                <a:solidFill>
                  <a:schemeClr val="dk1"/>
                </a:solidFill>
                <a:latin typeface="Times New Roman"/>
                <a:ea typeface="Times New Roman"/>
                <a:cs typeface="Times New Roman"/>
                <a:sym typeface="Times New Roman"/>
              </a:rPr>
              <a:t>(1) </a:t>
            </a:r>
            <a:r>
              <a:rPr lang="en" sz="1200">
                <a:solidFill>
                  <a:schemeClr val="dk1"/>
                </a:solidFill>
                <a:latin typeface="Times New Roman"/>
                <a:ea typeface="Times New Roman"/>
                <a:cs typeface="Times New Roman"/>
                <a:sym typeface="Times New Roman"/>
              </a:rPr>
              <a:t>საკუთარი თავის რწმენა და მუდმივი შრომა დაგვეხმარება ნებისმიერი სირთულისგადალახვაში. </a:t>
            </a:r>
            <a:r>
              <a:rPr b="1" lang="en" sz="1200">
                <a:solidFill>
                  <a:schemeClr val="dk1"/>
                </a:solidFill>
                <a:latin typeface="Times New Roman"/>
                <a:ea typeface="Times New Roman"/>
                <a:cs typeface="Times New Roman"/>
                <a:sym typeface="Times New Roman"/>
              </a:rPr>
              <a:t>ანუ,</a:t>
            </a:r>
            <a:r>
              <a:rPr lang="en" sz="1200">
                <a:solidFill>
                  <a:schemeClr val="dk1"/>
                </a:solidFill>
                <a:latin typeface="Times New Roman"/>
                <a:ea typeface="Times New Roman"/>
                <a:cs typeface="Times New Roman"/>
                <a:sym typeface="Times New Roman"/>
              </a:rPr>
              <a:t> </a:t>
            </a:r>
            <a:r>
              <a:rPr i="1" lang="en" sz="1200" u="sng">
                <a:solidFill>
                  <a:schemeClr val="dk1"/>
                </a:solidFill>
                <a:latin typeface="Times New Roman"/>
                <a:ea typeface="Times New Roman"/>
                <a:cs typeface="Times New Roman"/>
                <a:sym typeface="Times New Roman"/>
              </a:rPr>
              <a:t>თუ</a:t>
            </a:r>
            <a:r>
              <a:rPr lang="en" sz="1200" u="sng">
                <a:solidFill>
                  <a:schemeClr val="dk1"/>
                </a:solidFill>
                <a:latin typeface="Times New Roman"/>
                <a:ea typeface="Times New Roman"/>
                <a:cs typeface="Times New Roman"/>
                <a:sym typeface="Times New Roman"/>
              </a:rPr>
              <a:t>     გვჯერა     საკუთარი შესაძლებლობების</a:t>
            </a:r>
            <a:r>
              <a:rPr lang="en" sz="1200">
                <a:solidFill>
                  <a:schemeClr val="dk1"/>
                </a:solidFill>
                <a:latin typeface="Times New Roman"/>
                <a:ea typeface="Times New Roman"/>
                <a:cs typeface="Times New Roman"/>
                <a:sym typeface="Times New Roman"/>
              </a:rPr>
              <a:t> </a:t>
            </a:r>
            <a:r>
              <a:rPr lang="en" sz="1200" u="sng">
                <a:solidFill>
                  <a:schemeClr val="dk1"/>
                </a:solidFill>
                <a:latin typeface="Times New Roman"/>
                <a:ea typeface="Times New Roman"/>
                <a:cs typeface="Times New Roman"/>
                <a:sym typeface="Times New Roman"/>
              </a:rPr>
              <a:t>და არ ვეშვებით სირთულეების წინაშე, შეგვიძლია მი-ვ-აღწიო-თ დიდ წარმატ-ებ-ას.</a:t>
            </a:r>
            <a:endParaRPr sz="1200" u="sng">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b="1" sz="12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Anu</a:t>
            </a:r>
            <a:r>
              <a:rPr lang="en" sz="1200">
                <a:solidFill>
                  <a:schemeClr val="dk1"/>
                </a:solidFill>
                <a:latin typeface="Times New Roman"/>
                <a:ea typeface="Times New Roman"/>
                <a:cs typeface="Times New Roman"/>
                <a:sym typeface="Times New Roman"/>
              </a:rPr>
              <a:t>, </a:t>
            </a:r>
            <a:r>
              <a:rPr i="1" lang="en" sz="1200">
                <a:solidFill>
                  <a:schemeClr val="dk1"/>
                </a:solidFill>
                <a:latin typeface="Times New Roman"/>
                <a:ea typeface="Times New Roman"/>
                <a:cs typeface="Times New Roman"/>
                <a:sym typeface="Times New Roman"/>
              </a:rPr>
              <a:t>tu</a:t>
            </a:r>
            <a:r>
              <a:rPr lang="en" sz="1200">
                <a:solidFill>
                  <a:schemeClr val="dk1"/>
                </a:solidFill>
                <a:latin typeface="Times New Roman"/>
                <a:ea typeface="Times New Roman"/>
                <a:cs typeface="Times New Roman"/>
                <a:sym typeface="Times New Roman"/>
              </a:rPr>
              <a:t> gv-jera sakutari shesadzleblob-eb-is da ar sheshvebi-t sirtule-eb-is tsinashe, she-gvidzli-a mi-vaghtsiot did tsarmatebas. </a:t>
            </a:r>
            <a:endParaRPr sz="12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That.is</a:t>
            </a:r>
            <a:r>
              <a:rPr lang="en" sz="1200">
                <a:solidFill>
                  <a:schemeClr val="dk1"/>
                </a:solidFill>
                <a:latin typeface="Times New Roman"/>
                <a:ea typeface="Times New Roman"/>
                <a:cs typeface="Times New Roman"/>
                <a:sym typeface="Times New Roman"/>
              </a:rPr>
              <a:t> </a:t>
            </a:r>
            <a:r>
              <a:rPr i="1" lang="en" sz="1200">
                <a:solidFill>
                  <a:schemeClr val="dk1"/>
                </a:solidFill>
                <a:latin typeface="Times New Roman"/>
                <a:ea typeface="Times New Roman"/>
                <a:cs typeface="Times New Roman"/>
                <a:sym typeface="Times New Roman"/>
              </a:rPr>
              <a:t>if </a:t>
            </a:r>
            <a:r>
              <a:rPr lang="en" sz="1200">
                <a:solidFill>
                  <a:schemeClr val="dk1"/>
                </a:solidFill>
                <a:latin typeface="Times New Roman"/>
                <a:ea typeface="Times New Roman"/>
                <a:cs typeface="Times New Roman"/>
                <a:sym typeface="Times New Roman"/>
              </a:rPr>
              <a:t>1PL-believe-PRS.3SG own ability-PL-DAT and NEG 1PL-let.go-PRS-1PL difficuly-PL-GEN before can/be.able-PRS.1PL PV-1PL-reach-SBJV great success-DAT</a:t>
            </a:r>
            <a:endParaRPr sz="12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“Faith in oneself and constant work will help us overcome any difficulty. </a:t>
            </a:r>
            <a:r>
              <a:rPr b="1" lang="en" sz="1200">
                <a:solidFill>
                  <a:schemeClr val="dk1"/>
                </a:solidFill>
                <a:latin typeface="Times New Roman"/>
                <a:ea typeface="Times New Roman"/>
                <a:cs typeface="Times New Roman"/>
                <a:sym typeface="Times New Roman"/>
              </a:rPr>
              <a:t>That is,</a:t>
            </a:r>
            <a:r>
              <a:rPr lang="en" sz="1200">
                <a:solidFill>
                  <a:schemeClr val="dk1"/>
                </a:solidFill>
                <a:latin typeface="Times New Roman"/>
                <a:ea typeface="Times New Roman"/>
                <a:cs typeface="Times New Roman"/>
                <a:sym typeface="Times New Roman"/>
              </a:rPr>
              <a:t> </a:t>
            </a:r>
            <a:r>
              <a:rPr lang="en" sz="1200" u="sng">
                <a:solidFill>
                  <a:schemeClr val="dk1"/>
                </a:solidFill>
                <a:latin typeface="Times New Roman"/>
                <a:ea typeface="Times New Roman"/>
                <a:cs typeface="Times New Roman"/>
                <a:sym typeface="Times New Roman"/>
              </a:rPr>
              <a:t>if we believe in our abilities and do not give up in the face of difficulties, we can achieve great success. </a:t>
            </a:r>
            <a:endParaRPr sz="1200" u="sng">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182" name="Google Shape;182;p32"/>
          <p:cNvSpPr txBox="1"/>
          <p:nvPr/>
        </p:nvSpPr>
        <p:spPr>
          <a:xfrm>
            <a:off x="302550" y="1286688"/>
            <a:ext cx="6353700" cy="6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That is/ so </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pic>
        <p:nvPicPr>
          <p:cNvPr id="68" name="Google Shape;68;p15" title="Screenshot 2025-08-26 at 10.13.45.png"/>
          <p:cNvPicPr preferRelativeResize="0"/>
          <p:nvPr/>
        </p:nvPicPr>
        <p:blipFill>
          <a:blip r:embed="rId3">
            <a:alphaModFix/>
          </a:blip>
          <a:stretch>
            <a:fillRect/>
          </a:stretch>
        </p:blipFill>
        <p:spPr>
          <a:xfrm>
            <a:off x="184275" y="273851"/>
            <a:ext cx="8775450" cy="4214525"/>
          </a:xfrm>
          <a:prstGeom prst="rect">
            <a:avLst/>
          </a:prstGeom>
          <a:noFill/>
          <a:ln>
            <a:noFill/>
          </a:ln>
        </p:spPr>
      </p:pic>
      <p:sp>
        <p:nvSpPr>
          <p:cNvPr id="69" name="Google Shape;69;p15"/>
          <p:cNvSpPr/>
          <p:nvPr/>
        </p:nvSpPr>
        <p:spPr>
          <a:xfrm>
            <a:off x="2891800" y="3280400"/>
            <a:ext cx="2126100" cy="1208100"/>
          </a:xfrm>
          <a:prstGeom prst="ellipse">
            <a:avLst/>
          </a:pr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3"/>
          <p:cNvSpPr txBox="1"/>
          <p:nvPr>
            <p:ph type="title"/>
          </p:nvPr>
        </p:nvSpPr>
        <p:spPr>
          <a:xfrm>
            <a:off x="175850" y="207600"/>
            <a:ext cx="8515500" cy="994200"/>
          </a:xfrm>
          <a:prstGeom prst="rect">
            <a:avLst/>
          </a:prstGeom>
          <a:solidFill>
            <a:srgbClr val="EA9999"/>
          </a:solidFill>
        </p:spPr>
        <p:txBody>
          <a:bodyPr anchorCtr="0" anchor="ctr" bIns="34275" lIns="68575" spcFirstLastPara="1" rIns="68575" wrap="square" tIns="34275">
            <a:normAutofit/>
          </a:bodyPr>
          <a:lstStyle/>
          <a:p>
            <a:pPr indent="0" lvl="0" marL="0" rtl="0" algn="l">
              <a:spcBef>
                <a:spcPts val="0"/>
              </a:spcBef>
              <a:spcAft>
                <a:spcPts val="0"/>
              </a:spcAft>
              <a:buNone/>
            </a:pPr>
            <a:r>
              <a:rPr lang="en"/>
              <a:t>EDMs in conditional constructions</a:t>
            </a:r>
            <a:endParaRPr/>
          </a:p>
        </p:txBody>
      </p:sp>
      <p:sp>
        <p:nvSpPr>
          <p:cNvPr id="188" name="Google Shape;188;p33"/>
          <p:cNvSpPr txBox="1"/>
          <p:nvPr/>
        </p:nvSpPr>
        <p:spPr>
          <a:xfrm>
            <a:off x="54800" y="1988975"/>
            <a:ext cx="8757600" cy="35781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200">
                <a:solidFill>
                  <a:schemeClr val="dk1"/>
                </a:solidFill>
                <a:latin typeface="Times New Roman"/>
                <a:ea typeface="Times New Roman"/>
                <a:cs typeface="Times New Roman"/>
                <a:sym typeface="Times New Roman"/>
              </a:rPr>
              <a:t>(2) </a:t>
            </a:r>
            <a:r>
              <a:rPr lang="en" sz="1200">
                <a:solidFill>
                  <a:schemeClr val="dk1"/>
                </a:solidFill>
                <a:latin typeface="Times New Roman"/>
                <a:ea typeface="Times New Roman"/>
                <a:cs typeface="Times New Roman"/>
                <a:sym typeface="Times New Roman"/>
              </a:rPr>
              <a:t>საკუთარი თავის რწმენა და მუდმივი შრომა დაგვეხმარება ნებისმიერი სირთულისგადალახვაში. </a:t>
            </a:r>
            <a:r>
              <a:rPr i="1" lang="en" sz="1200" u="sng">
                <a:solidFill>
                  <a:schemeClr val="dk1"/>
                </a:solidFill>
                <a:latin typeface="Times New Roman"/>
                <a:ea typeface="Times New Roman"/>
                <a:cs typeface="Times New Roman"/>
                <a:sym typeface="Times New Roman"/>
              </a:rPr>
              <a:t>თუ</a:t>
            </a:r>
            <a:r>
              <a:rPr lang="en" sz="1200" u="sng">
                <a:solidFill>
                  <a:schemeClr val="dk1"/>
                </a:solidFill>
                <a:latin typeface="Times New Roman"/>
                <a:ea typeface="Times New Roman"/>
                <a:cs typeface="Times New Roman"/>
                <a:sym typeface="Times New Roman"/>
              </a:rPr>
              <a:t>     გვჯერა     საკუთარი შესაძლებლობების</a:t>
            </a:r>
            <a:r>
              <a:rPr lang="en" sz="1200">
                <a:solidFill>
                  <a:schemeClr val="dk1"/>
                </a:solidFill>
                <a:latin typeface="Times New Roman"/>
                <a:ea typeface="Times New Roman"/>
                <a:cs typeface="Times New Roman"/>
                <a:sym typeface="Times New Roman"/>
              </a:rPr>
              <a:t>,</a:t>
            </a:r>
            <a:r>
              <a:rPr lang="en" sz="1200" u="sng">
                <a:solidFill>
                  <a:schemeClr val="dk1"/>
                </a:solidFill>
                <a:latin typeface="Times New Roman"/>
                <a:ea typeface="Times New Roman"/>
                <a:cs typeface="Times New Roman"/>
                <a:sym typeface="Times New Roman"/>
              </a:rPr>
              <a:t> </a:t>
            </a:r>
            <a:r>
              <a:rPr b="1" lang="en" sz="1200" u="sng">
                <a:solidFill>
                  <a:schemeClr val="dk1"/>
                </a:solidFill>
                <a:latin typeface="Times New Roman"/>
                <a:ea typeface="Times New Roman"/>
                <a:cs typeface="Times New Roman"/>
                <a:sym typeface="Times New Roman"/>
              </a:rPr>
              <a:t>ანუ</a:t>
            </a:r>
            <a:r>
              <a:rPr lang="en" sz="1200" u="sng">
                <a:solidFill>
                  <a:schemeClr val="dk1"/>
                </a:solidFill>
                <a:latin typeface="Times New Roman"/>
                <a:ea typeface="Times New Roman"/>
                <a:cs typeface="Times New Roman"/>
                <a:sym typeface="Times New Roman"/>
              </a:rPr>
              <a:t>, </a:t>
            </a:r>
            <a:r>
              <a:rPr lang="en" sz="1200" u="sng">
                <a:solidFill>
                  <a:schemeClr val="dk1"/>
                </a:solidFill>
                <a:latin typeface="Times New Roman"/>
                <a:ea typeface="Times New Roman"/>
                <a:cs typeface="Times New Roman"/>
                <a:sym typeface="Times New Roman"/>
              </a:rPr>
              <a:t>არ ვეშვებით სირთულეების წინაშე, შეგვიძლია მი-ვ-აღწიო-თ დიდ წარმატ-ებ-ას.</a:t>
            </a:r>
            <a:endParaRPr sz="1200" u="sng">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b="1" sz="12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i="1" lang="en" sz="1200">
                <a:solidFill>
                  <a:schemeClr val="dk1"/>
                </a:solidFill>
                <a:latin typeface="Times New Roman"/>
                <a:ea typeface="Times New Roman"/>
                <a:cs typeface="Times New Roman"/>
                <a:sym typeface="Times New Roman"/>
              </a:rPr>
              <a:t>tu</a:t>
            </a:r>
            <a:r>
              <a:rPr lang="en" sz="1200">
                <a:solidFill>
                  <a:schemeClr val="dk1"/>
                </a:solidFill>
                <a:latin typeface="Times New Roman"/>
                <a:ea typeface="Times New Roman"/>
                <a:cs typeface="Times New Roman"/>
                <a:sym typeface="Times New Roman"/>
              </a:rPr>
              <a:t> gv-jera sakutari shesadzleblob-eb-is, </a:t>
            </a:r>
            <a:r>
              <a:rPr b="1" lang="en" sz="1200">
                <a:solidFill>
                  <a:schemeClr val="dk1"/>
                </a:solidFill>
                <a:latin typeface="Times New Roman"/>
                <a:ea typeface="Times New Roman"/>
                <a:cs typeface="Times New Roman"/>
                <a:sym typeface="Times New Roman"/>
              </a:rPr>
              <a:t>Anu</a:t>
            </a:r>
            <a:r>
              <a:rPr lang="en" sz="1200">
                <a:solidFill>
                  <a:schemeClr val="dk1"/>
                </a:solidFill>
                <a:latin typeface="Times New Roman"/>
                <a:ea typeface="Times New Roman"/>
                <a:cs typeface="Times New Roman"/>
                <a:sym typeface="Times New Roman"/>
              </a:rPr>
              <a:t>,  ar sheshvebi-t sirtule-eb-is tsinashe, she-gvidzli-a mi-vaghtsiot did tsarmatebas. </a:t>
            </a:r>
            <a:endParaRPr sz="12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i="1" lang="en" sz="1200">
                <a:solidFill>
                  <a:schemeClr val="dk1"/>
                </a:solidFill>
                <a:latin typeface="Times New Roman"/>
                <a:ea typeface="Times New Roman"/>
                <a:cs typeface="Times New Roman"/>
                <a:sym typeface="Times New Roman"/>
              </a:rPr>
              <a:t>if </a:t>
            </a:r>
            <a:r>
              <a:rPr lang="en" sz="1200">
                <a:solidFill>
                  <a:schemeClr val="dk1"/>
                </a:solidFill>
                <a:latin typeface="Times New Roman"/>
                <a:ea typeface="Times New Roman"/>
                <a:cs typeface="Times New Roman"/>
                <a:sym typeface="Times New Roman"/>
              </a:rPr>
              <a:t>1PL-believe-PRS.3SG own ability-PL-DAT ,</a:t>
            </a:r>
            <a:r>
              <a:rPr b="1" lang="en" sz="1200">
                <a:solidFill>
                  <a:schemeClr val="dk1"/>
                </a:solidFill>
                <a:latin typeface="Times New Roman"/>
                <a:ea typeface="Times New Roman"/>
                <a:cs typeface="Times New Roman"/>
                <a:sym typeface="Times New Roman"/>
              </a:rPr>
              <a:t>That is</a:t>
            </a:r>
            <a:r>
              <a:rPr lang="en" sz="1200">
                <a:solidFill>
                  <a:schemeClr val="dk1"/>
                </a:solidFill>
                <a:latin typeface="Times New Roman"/>
                <a:ea typeface="Times New Roman"/>
                <a:cs typeface="Times New Roman"/>
                <a:sym typeface="Times New Roman"/>
              </a:rPr>
              <a:t>,  NEG 1PL-let.go-PRS-1PL difficuly-PL-GEN before can/be.able-PRS.1PL PV-1PL-reach-SBJV great success-DAT</a:t>
            </a:r>
            <a:endParaRPr sz="12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en" sz="1200">
                <a:solidFill>
                  <a:schemeClr val="dk1"/>
                </a:solidFill>
                <a:latin typeface="Times New Roman"/>
                <a:ea typeface="Times New Roman"/>
                <a:cs typeface="Times New Roman"/>
                <a:sym typeface="Times New Roman"/>
              </a:rPr>
              <a:t>“Faith in oneself and constant work will help us overcome any difficulty. </a:t>
            </a:r>
            <a:r>
              <a:rPr b="1" lang="en" sz="1200">
                <a:solidFill>
                  <a:schemeClr val="dk1"/>
                </a:solidFill>
                <a:latin typeface="Times New Roman"/>
                <a:ea typeface="Times New Roman"/>
                <a:cs typeface="Times New Roman"/>
                <a:sym typeface="Times New Roman"/>
              </a:rPr>
              <a:t>That is,</a:t>
            </a:r>
            <a:r>
              <a:rPr lang="en" sz="1200">
                <a:solidFill>
                  <a:schemeClr val="dk1"/>
                </a:solidFill>
                <a:latin typeface="Times New Roman"/>
                <a:ea typeface="Times New Roman"/>
                <a:cs typeface="Times New Roman"/>
                <a:sym typeface="Times New Roman"/>
              </a:rPr>
              <a:t> </a:t>
            </a:r>
            <a:r>
              <a:rPr lang="en" sz="1200" u="sng">
                <a:solidFill>
                  <a:schemeClr val="dk1"/>
                </a:solidFill>
                <a:latin typeface="Times New Roman"/>
                <a:ea typeface="Times New Roman"/>
                <a:cs typeface="Times New Roman"/>
                <a:sym typeface="Times New Roman"/>
              </a:rPr>
              <a:t>if we believe in our abilities and do not give up in the face of difficulties, we can achieve great success. </a:t>
            </a:r>
            <a:endParaRPr sz="1200" u="sng">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189" name="Google Shape;189;p33"/>
          <p:cNvSpPr txBox="1"/>
          <p:nvPr/>
        </p:nvSpPr>
        <p:spPr>
          <a:xfrm>
            <a:off x="302550" y="1286688"/>
            <a:ext cx="6353700" cy="6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4"/>
          <p:cNvSpPr txBox="1"/>
          <p:nvPr>
            <p:ph type="title"/>
          </p:nvPr>
        </p:nvSpPr>
        <p:spPr>
          <a:xfrm>
            <a:off x="175850" y="207600"/>
            <a:ext cx="8515500" cy="994200"/>
          </a:xfrm>
          <a:prstGeom prst="rect">
            <a:avLst/>
          </a:prstGeom>
          <a:solidFill>
            <a:srgbClr val="EA9999"/>
          </a:solidFill>
        </p:spPr>
        <p:txBody>
          <a:bodyPr anchorCtr="0" anchor="ctr" bIns="34275" lIns="68575" spcFirstLastPara="1" rIns="68575" wrap="square" tIns="34275">
            <a:normAutofit/>
          </a:bodyPr>
          <a:lstStyle/>
          <a:p>
            <a:pPr indent="0" lvl="0" marL="0" rtl="0" algn="l">
              <a:spcBef>
                <a:spcPts val="0"/>
              </a:spcBef>
              <a:spcAft>
                <a:spcPts val="0"/>
              </a:spcAft>
              <a:buNone/>
            </a:pPr>
            <a:r>
              <a:rPr lang="en"/>
              <a:t>EDMs in conditional constructions</a:t>
            </a:r>
            <a:endParaRPr/>
          </a:p>
        </p:txBody>
      </p:sp>
      <p:sp>
        <p:nvSpPr>
          <p:cNvPr id="195" name="Google Shape;195;p34"/>
          <p:cNvSpPr txBox="1"/>
          <p:nvPr/>
        </p:nvSpPr>
        <p:spPr>
          <a:xfrm>
            <a:off x="54800" y="1696500"/>
            <a:ext cx="8757600" cy="35781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200">
                <a:solidFill>
                  <a:schemeClr val="dk1"/>
                </a:solidFill>
                <a:latin typeface="Times New Roman"/>
                <a:ea typeface="Times New Roman"/>
                <a:cs typeface="Times New Roman"/>
                <a:sym typeface="Times New Roman"/>
              </a:rPr>
              <a:t>(3) </a:t>
            </a:r>
            <a:r>
              <a:rPr lang="en" sz="1200">
                <a:solidFill>
                  <a:schemeClr val="dk1"/>
                </a:solidFill>
                <a:latin typeface="Times New Roman"/>
                <a:ea typeface="Times New Roman"/>
                <a:cs typeface="Times New Roman"/>
                <a:sym typeface="Times New Roman"/>
              </a:rPr>
              <a:t>საკუთარი თავის რწმენა და მუდმივი შრომა დაგვეხმარება ნებისმიერი სირთულისგადალახვაში. </a:t>
            </a:r>
            <a:r>
              <a:rPr i="1" lang="en" sz="1200" u="sng">
                <a:solidFill>
                  <a:schemeClr val="dk1"/>
                </a:solidFill>
                <a:latin typeface="Times New Roman"/>
                <a:ea typeface="Times New Roman"/>
                <a:cs typeface="Times New Roman"/>
                <a:sym typeface="Times New Roman"/>
              </a:rPr>
              <a:t>თუ</a:t>
            </a:r>
            <a:r>
              <a:rPr lang="en" sz="1200" u="sng">
                <a:solidFill>
                  <a:schemeClr val="dk1"/>
                </a:solidFill>
                <a:latin typeface="Times New Roman"/>
                <a:ea typeface="Times New Roman"/>
                <a:cs typeface="Times New Roman"/>
                <a:sym typeface="Times New Roman"/>
              </a:rPr>
              <a:t>     გვჯერა     საკუთარი შესაძლებლობების</a:t>
            </a:r>
            <a:r>
              <a:rPr lang="en" sz="1200">
                <a:solidFill>
                  <a:schemeClr val="dk1"/>
                </a:solidFill>
                <a:latin typeface="Times New Roman"/>
                <a:ea typeface="Times New Roman"/>
                <a:cs typeface="Times New Roman"/>
                <a:sym typeface="Times New Roman"/>
              </a:rPr>
              <a:t> </a:t>
            </a:r>
            <a:r>
              <a:rPr lang="en" sz="1200" u="sng">
                <a:solidFill>
                  <a:schemeClr val="dk1"/>
                </a:solidFill>
                <a:latin typeface="Times New Roman"/>
                <a:ea typeface="Times New Roman"/>
                <a:cs typeface="Times New Roman"/>
                <a:sym typeface="Times New Roman"/>
              </a:rPr>
              <a:t>და არ ვეშვებით სირთულეების წინაშე, </a:t>
            </a:r>
            <a:r>
              <a:rPr b="1" lang="en" sz="1200">
                <a:solidFill>
                  <a:schemeClr val="dk1"/>
                </a:solidFill>
                <a:latin typeface="Times New Roman"/>
                <a:ea typeface="Times New Roman"/>
                <a:cs typeface="Times New Roman"/>
                <a:sym typeface="Times New Roman"/>
              </a:rPr>
              <a:t>ანუ, </a:t>
            </a:r>
            <a:r>
              <a:rPr lang="en" sz="1200" u="sng">
                <a:solidFill>
                  <a:schemeClr val="dk1"/>
                </a:solidFill>
                <a:latin typeface="Times New Roman"/>
                <a:ea typeface="Times New Roman"/>
                <a:cs typeface="Times New Roman"/>
                <a:sym typeface="Times New Roman"/>
              </a:rPr>
              <a:t>შეგვიძლია მი-ვ-აღწიო-თ დიდ წარმატ-ებ-ას.</a:t>
            </a:r>
            <a:endParaRPr sz="1200" u="sng">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b="1" sz="12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b="1" lang="en" sz="1200">
                <a:solidFill>
                  <a:schemeClr val="dk1"/>
                </a:solidFill>
                <a:latin typeface="Times New Roman"/>
                <a:ea typeface="Times New Roman"/>
                <a:cs typeface="Times New Roman"/>
                <a:sym typeface="Times New Roman"/>
              </a:rPr>
              <a:t>T</a:t>
            </a:r>
            <a:r>
              <a:rPr i="1" lang="en" sz="1200">
                <a:solidFill>
                  <a:schemeClr val="dk1"/>
                </a:solidFill>
                <a:latin typeface="Times New Roman"/>
                <a:ea typeface="Times New Roman"/>
                <a:cs typeface="Times New Roman"/>
                <a:sym typeface="Times New Roman"/>
              </a:rPr>
              <a:t>u</a:t>
            </a:r>
            <a:r>
              <a:rPr lang="en" sz="1200">
                <a:solidFill>
                  <a:schemeClr val="dk1"/>
                </a:solidFill>
                <a:latin typeface="Times New Roman"/>
                <a:ea typeface="Times New Roman"/>
                <a:cs typeface="Times New Roman"/>
                <a:sym typeface="Times New Roman"/>
              </a:rPr>
              <a:t> gv-jera sakutari shesadzleblob-eb-is da ar sheshvebi-t sirtule-eb-is tsinashe, she-gvidzli-a mi-vaghtsiot did tsarmatebas. </a:t>
            </a:r>
            <a:endParaRPr sz="12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i="1" lang="en" sz="1200">
                <a:solidFill>
                  <a:schemeClr val="dk1"/>
                </a:solidFill>
                <a:latin typeface="Times New Roman"/>
                <a:ea typeface="Times New Roman"/>
                <a:cs typeface="Times New Roman"/>
                <a:sym typeface="Times New Roman"/>
              </a:rPr>
              <a:t>if </a:t>
            </a:r>
            <a:r>
              <a:rPr lang="en" sz="1200">
                <a:solidFill>
                  <a:schemeClr val="dk1"/>
                </a:solidFill>
                <a:latin typeface="Times New Roman"/>
                <a:ea typeface="Times New Roman"/>
                <a:cs typeface="Times New Roman"/>
                <a:sym typeface="Times New Roman"/>
              </a:rPr>
              <a:t>1PL-believe-PRS.3SG own ability-PL-DAT and NEG 1PL-let.go-PRS-1PL difficuly-PL-GEN before, </a:t>
            </a:r>
            <a:r>
              <a:rPr b="1" lang="en" sz="1200">
                <a:solidFill>
                  <a:schemeClr val="dk1"/>
                </a:solidFill>
                <a:latin typeface="Times New Roman"/>
                <a:ea typeface="Times New Roman"/>
                <a:cs typeface="Times New Roman"/>
                <a:sym typeface="Times New Roman"/>
              </a:rPr>
              <a:t>so</a:t>
            </a:r>
            <a:r>
              <a:rPr lang="en" sz="1200">
                <a:solidFill>
                  <a:schemeClr val="dk1"/>
                </a:solidFill>
                <a:latin typeface="Times New Roman"/>
                <a:ea typeface="Times New Roman"/>
                <a:cs typeface="Times New Roman"/>
                <a:sym typeface="Times New Roman"/>
              </a:rPr>
              <a:t>, can/be.able-PRS.1PL PV-1PL-reach-SBJV great success-DAT</a:t>
            </a:r>
            <a:endParaRPr sz="12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en" sz="1200">
                <a:solidFill>
                  <a:schemeClr val="dk1"/>
                </a:solidFill>
                <a:latin typeface="Times New Roman"/>
                <a:ea typeface="Times New Roman"/>
                <a:cs typeface="Times New Roman"/>
                <a:sym typeface="Times New Roman"/>
              </a:rPr>
              <a:t>“Faith in oneself and constant work will help us overcome any difficulty. </a:t>
            </a:r>
            <a:r>
              <a:rPr b="1" lang="en" sz="1200">
                <a:solidFill>
                  <a:schemeClr val="dk1"/>
                </a:solidFill>
                <a:latin typeface="Times New Roman"/>
                <a:ea typeface="Times New Roman"/>
                <a:cs typeface="Times New Roman"/>
                <a:sym typeface="Times New Roman"/>
              </a:rPr>
              <a:t>So, </a:t>
            </a:r>
            <a:r>
              <a:rPr lang="en" sz="1200">
                <a:solidFill>
                  <a:schemeClr val="dk1"/>
                </a:solidFill>
                <a:latin typeface="Times New Roman"/>
                <a:ea typeface="Times New Roman"/>
                <a:cs typeface="Times New Roman"/>
                <a:sym typeface="Times New Roman"/>
              </a:rPr>
              <a:t> </a:t>
            </a:r>
            <a:r>
              <a:rPr lang="en" sz="1200" u="sng">
                <a:solidFill>
                  <a:schemeClr val="dk1"/>
                </a:solidFill>
                <a:latin typeface="Times New Roman"/>
                <a:ea typeface="Times New Roman"/>
                <a:cs typeface="Times New Roman"/>
                <a:sym typeface="Times New Roman"/>
              </a:rPr>
              <a:t>if we believe in our abilities and do not give up in the face of difficulties, we can achieve great success. </a:t>
            </a:r>
            <a:endParaRPr sz="1200" u="sng">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196" name="Google Shape;196;p34"/>
          <p:cNvSpPr txBox="1"/>
          <p:nvPr/>
        </p:nvSpPr>
        <p:spPr>
          <a:xfrm>
            <a:off x="302550" y="1286688"/>
            <a:ext cx="6353700" cy="6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175850" y="207600"/>
            <a:ext cx="8515500" cy="994200"/>
          </a:xfrm>
          <a:prstGeom prst="rect">
            <a:avLst/>
          </a:prstGeom>
          <a:solidFill>
            <a:srgbClr val="EA9999"/>
          </a:solidFill>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a:t>Optionality of ანუ (Torem/Anu)</a:t>
            </a:r>
            <a:endParaRPr/>
          </a:p>
        </p:txBody>
      </p:sp>
      <p:sp>
        <p:nvSpPr>
          <p:cNvPr id="202" name="Google Shape;202;p35"/>
          <p:cNvSpPr txBox="1"/>
          <p:nvPr/>
        </p:nvSpPr>
        <p:spPr>
          <a:xfrm>
            <a:off x="154600" y="1347300"/>
            <a:ext cx="8757600" cy="357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03" name="Google Shape;203;p35"/>
          <p:cNvSpPr txBox="1"/>
          <p:nvPr/>
        </p:nvSpPr>
        <p:spPr>
          <a:xfrm>
            <a:off x="175850" y="1411950"/>
            <a:ext cx="8515500" cy="33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latin typeface="Times New Roman"/>
                <a:ea typeface="Times New Roman"/>
                <a:cs typeface="Times New Roman"/>
                <a:sym typeface="Times New Roman"/>
              </a:rPr>
              <a:t>(4a) </a:t>
            </a:r>
            <a:endParaRPr sz="1500">
              <a:solidFill>
                <a:schemeClr val="dk2"/>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Times New Roman"/>
                <a:ea typeface="Times New Roman"/>
                <a:cs typeface="Times New Roman"/>
                <a:sym typeface="Times New Roman"/>
              </a:rPr>
              <a:t>ახლა წავალ, გაგვიანდება.</a:t>
            </a:r>
            <a:endParaRPr sz="1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i="1" lang="en" sz="1100">
                <a:solidFill>
                  <a:schemeClr val="dk1"/>
                </a:solidFill>
                <a:latin typeface="Times New Roman"/>
                <a:ea typeface="Times New Roman"/>
                <a:cs typeface="Times New Roman"/>
                <a:sym typeface="Times New Roman"/>
              </a:rPr>
              <a:t>akhla tsaval, gagvian-de-ba</a:t>
            </a:r>
            <a:endParaRPr i="1" sz="1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Times New Roman"/>
                <a:ea typeface="Times New Roman"/>
                <a:cs typeface="Times New Roman"/>
                <a:sym typeface="Times New Roman"/>
              </a:rPr>
              <a:t>now go.FUT.1SG late-we-will-get</a:t>
            </a:r>
            <a:endParaRPr sz="11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1100">
                <a:solidFill>
                  <a:schemeClr val="dk1"/>
                </a:solidFill>
                <a:latin typeface="Times New Roman"/>
                <a:ea typeface="Times New Roman"/>
                <a:cs typeface="Times New Roman"/>
                <a:sym typeface="Times New Roman"/>
              </a:rPr>
              <a:t>„ახლა წავალ, დაგვაგვიანდება.“</a:t>
            </a:r>
            <a:endParaRPr sz="180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rPr lang="en" sz="1500">
                <a:solidFill>
                  <a:schemeClr val="dk2"/>
                </a:solidFill>
                <a:latin typeface="Times New Roman"/>
                <a:ea typeface="Times New Roman"/>
                <a:cs typeface="Times New Roman"/>
                <a:sym typeface="Times New Roman"/>
              </a:rPr>
              <a:t>(4b) </a:t>
            </a:r>
            <a:endParaRPr sz="150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rPr lang="en" sz="1100">
                <a:solidFill>
                  <a:schemeClr val="dk1"/>
                </a:solidFill>
                <a:latin typeface="Times New Roman"/>
                <a:ea typeface="Times New Roman"/>
                <a:cs typeface="Times New Roman"/>
                <a:sym typeface="Times New Roman"/>
              </a:rPr>
              <a:t>ახლა წავალ, </a:t>
            </a:r>
            <a:r>
              <a:rPr b="1" lang="en" sz="1100">
                <a:solidFill>
                  <a:schemeClr val="dk1"/>
                </a:solidFill>
                <a:latin typeface="Times New Roman"/>
                <a:ea typeface="Times New Roman"/>
                <a:cs typeface="Times New Roman"/>
                <a:sym typeface="Times New Roman"/>
              </a:rPr>
              <a:t>თორემ </a:t>
            </a:r>
            <a:r>
              <a:rPr lang="en" sz="1100">
                <a:solidFill>
                  <a:schemeClr val="dk1"/>
                </a:solidFill>
                <a:latin typeface="Times New Roman"/>
                <a:ea typeface="Times New Roman"/>
                <a:cs typeface="Times New Roman"/>
                <a:sym typeface="Times New Roman"/>
              </a:rPr>
              <a:t>გაგვიანდება.</a:t>
            </a:r>
            <a:endParaRPr sz="1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i="1" lang="en" sz="1100">
                <a:solidFill>
                  <a:schemeClr val="dk1"/>
                </a:solidFill>
                <a:latin typeface="Times New Roman"/>
                <a:ea typeface="Times New Roman"/>
                <a:cs typeface="Times New Roman"/>
                <a:sym typeface="Times New Roman"/>
              </a:rPr>
              <a:t>akhla tsaval, </a:t>
            </a:r>
            <a:r>
              <a:rPr b="1" i="1" lang="en" sz="1100">
                <a:solidFill>
                  <a:schemeClr val="dk1"/>
                </a:solidFill>
                <a:latin typeface="Times New Roman"/>
                <a:ea typeface="Times New Roman"/>
                <a:cs typeface="Times New Roman"/>
                <a:sym typeface="Times New Roman"/>
              </a:rPr>
              <a:t>torem</a:t>
            </a:r>
            <a:r>
              <a:rPr i="1" lang="en" sz="1100">
                <a:solidFill>
                  <a:schemeClr val="dk1"/>
                </a:solidFill>
                <a:latin typeface="Times New Roman"/>
                <a:ea typeface="Times New Roman"/>
                <a:cs typeface="Times New Roman"/>
                <a:sym typeface="Times New Roman"/>
              </a:rPr>
              <a:t> gagvian-de-ba</a:t>
            </a:r>
            <a:endParaRPr i="1" sz="1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Times New Roman"/>
                <a:ea typeface="Times New Roman"/>
                <a:cs typeface="Times New Roman"/>
                <a:sym typeface="Times New Roman"/>
              </a:rPr>
              <a:t>now go.FUT.1SG </a:t>
            </a:r>
            <a:r>
              <a:rPr b="1" lang="en" sz="1100">
                <a:solidFill>
                  <a:schemeClr val="dk1"/>
                </a:solidFill>
                <a:latin typeface="Times New Roman"/>
                <a:ea typeface="Times New Roman"/>
                <a:cs typeface="Times New Roman"/>
                <a:sym typeface="Times New Roman"/>
              </a:rPr>
              <a:t>otherwise.DM</a:t>
            </a:r>
            <a:r>
              <a:rPr lang="en" sz="1100">
                <a:solidFill>
                  <a:schemeClr val="dk1"/>
                </a:solidFill>
                <a:latin typeface="Times New Roman"/>
                <a:ea typeface="Times New Roman"/>
                <a:cs typeface="Times New Roman"/>
                <a:sym typeface="Times New Roman"/>
              </a:rPr>
              <a:t> late-we-will-get</a:t>
            </a:r>
            <a:endParaRPr sz="11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100">
                <a:solidFill>
                  <a:schemeClr val="dk1"/>
                </a:solidFill>
                <a:latin typeface="Times New Roman"/>
                <a:ea typeface="Times New Roman"/>
                <a:cs typeface="Times New Roman"/>
                <a:sym typeface="Times New Roman"/>
              </a:rPr>
              <a:t>„ახლა წავალ, </a:t>
            </a:r>
            <a:r>
              <a:rPr b="1" lang="en" sz="1100">
                <a:solidFill>
                  <a:schemeClr val="dk1"/>
                </a:solidFill>
                <a:latin typeface="Times New Roman"/>
                <a:ea typeface="Times New Roman"/>
                <a:cs typeface="Times New Roman"/>
                <a:sym typeface="Times New Roman"/>
              </a:rPr>
              <a:t>თორემ</a:t>
            </a:r>
            <a:r>
              <a:rPr lang="en" sz="1100">
                <a:solidFill>
                  <a:schemeClr val="dk1"/>
                </a:solidFill>
                <a:latin typeface="Times New Roman"/>
                <a:ea typeface="Times New Roman"/>
                <a:cs typeface="Times New Roman"/>
                <a:sym typeface="Times New Roman"/>
              </a:rPr>
              <a:t> (თუ არ წავედი) დაგვაგვიანდება.“</a:t>
            </a:r>
            <a:endParaRPr sz="180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204" name="Google Shape;204;p35"/>
          <p:cNvSpPr txBox="1"/>
          <p:nvPr>
            <p:ph idx="1" type="body"/>
          </p:nvPr>
        </p:nvSpPr>
        <p:spPr>
          <a:xfrm>
            <a:off x="4304100" y="1411950"/>
            <a:ext cx="5572200" cy="3123000"/>
          </a:xfrm>
          <a:prstGeom prst="rect">
            <a:avLst/>
          </a:prstGeom>
        </p:spPr>
        <p:txBody>
          <a:bodyPr anchorCtr="0" anchor="t" bIns="34275" lIns="68575" spcFirstLastPara="1" rIns="68575" wrap="square" tIns="34275">
            <a:normAutofit/>
          </a:bodyPr>
          <a:lstStyle/>
          <a:p>
            <a:pPr indent="0" lvl="0" marL="0" rtl="0" algn="l">
              <a:lnSpc>
                <a:spcPct val="115000"/>
              </a:lnSpc>
              <a:spcBef>
                <a:spcPts val="0"/>
              </a:spcBef>
              <a:spcAft>
                <a:spcPts val="0"/>
              </a:spcAft>
              <a:buNone/>
            </a:pPr>
            <a:r>
              <a:rPr lang="en" sz="1500">
                <a:solidFill>
                  <a:schemeClr val="dk1"/>
                </a:solidFill>
                <a:latin typeface="Times New Roman"/>
                <a:ea typeface="Times New Roman"/>
                <a:cs typeface="Times New Roman"/>
                <a:sym typeface="Times New Roman"/>
              </a:rPr>
              <a:t>(5a) </a:t>
            </a:r>
            <a:endParaRPr sz="15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მოსწავლე არასრულწლოვანია, </a:t>
            </a:r>
            <a:r>
              <a:rPr b="1" lang="en" sz="1100">
                <a:solidFill>
                  <a:schemeClr val="dk1"/>
                </a:solidFill>
                <a:latin typeface="Times New Roman"/>
                <a:ea typeface="Times New Roman"/>
                <a:cs typeface="Times New Roman"/>
                <a:sym typeface="Times New Roman"/>
              </a:rPr>
              <a:t>ანუ </a:t>
            </a:r>
            <a:r>
              <a:rPr lang="en" sz="1100">
                <a:solidFill>
                  <a:schemeClr val="dk1"/>
                </a:solidFill>
                <a:latin typeface="Times New Roman"/>
                <a:ea typeface="Times New Roman"/>
                <a:cs typeface="Times New Roman"/>
                <a:sym typeface="Times New Roman"/>
              </a:rPr>
              <a:t>მას საარჩევნო უფლება არ აქვს.</a:t>
            </a:r>
            <a:endParaRPr sz="1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i="1" lang="en" sz="1100">
                <a:solidFill>
                  <a:schemeClr val="dk1"/>
                </a:solidFill>
                <a:latin typeface="Times New Roman"/>
                <a:ea typeface="Times New Roman"/>
                <a:cs typeface="Times New Roman"/>
                <a:sym typeface="Times New Roman"/>
              </a:rPr>
              <a:t>mostsavle arasrul-tslovo-a-nia, </a:t>
            </a:r>
            <a:r>
              <a:rPr b="1" i="1" lang="en" sz="1100">
                <a:solidFill>
                  <a:schemeClr val="dk1"/>
                </a:solidFill>
                <a:latin typeface="Times New Roman"/>
                <a:ea typeface="Times New Roman"/>
                <a:cs typeface="Times New Roman"/>
                <a:sym typeface="Times New Roman"/>
              </a:rPr>
              <a:t>anu</a:t>
            </a:r>
            <a:r>
              <a:rPr i="1" lang="en" sz="1100">
                <a:solidFill>
                  <a:schemeClr val="dk1"/>
                </a:solidFill>
                <a:latin typeface="Times New Roman"/>
                <a:ea typeface="Times New Roman"/>
                <a:cs typeface="Times New Roman"/>
                <a:sym typeface="Times New Roman"/>
              </a:rPr>
              <a:t> mas sa-archeno upleba ar aqvs.</a:t>
            </a:r>
            <a:endParaRPr i="1" sz="1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student minor-</a:t>
            </a:r>
            <a:r>
              <a:rPr b="1" lang="en" sz="1100">
                <a:solidFill>
                  <a:schemeClr val="dk1"/>
                </a:solidFill>
                <a:latin typeface="Times New Roman"/>
                <a:ea typeface="Times New Roman"/>
                <a:cs typeface="Times New Roman"/>
                <a:sym typeface="Times New Roman"/>
              </a:rPr>
              <a:t>COP.3SG</a:t>
            </a:r>
            <a:r>
              <a:rPr lang="en" sz="1100">
                <a:solidFill>
                  <a:schemeClr val="dk1"/>
                </a:solidFill>
                <a:latin typeface="Times New Roman"/>
                <a:ea typeface="Times New Roman"/>
                <a:cs typeface="Times New Roman"/>
                <a:sym typeface="Times New Roman"/>
              </a:rPr>
              <a:t> </a:t>
            </a:r>
            <a:r>
              <a:rPr b="1" lang="en" sz="1100">
                <a:solidFill>
                  <a:schemeClr val="dk1"/>
                </a:solidFill>
                <a:latin typeface="Times New Roman"/>
                <a:ea typeface="Times New Roman"/>
                <a:cs typeface="Times New Roman"/>
                <a:sym typeface="Times New Roman"/>
              </a:rPr>
              <a:t>therefore.DM</a:t>
            </a:r>
            <a:r>
              <a:rPr lang="en" sz="1100">
                <a:solidFill>
                  <a:schemeClr val="dk1"/>
                </a:solidFill>
                <a:latin typeface="Times New Roman"/>
                <a:ea typeface="Times New Roman"/>
                <a:cs typeface="Times New Roman"/>
                <a:sym typeface="Times New Roman"/>
              </a:rPr>
              <a:t> 3SG.DAT election.right NEG have.3SG</a:t>
            </a:r>
            <a:endParaRPr sz="1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“The student is a underaged, </a:t>
            </a:r>
            <a:r>
              <a:rPr b="1" lang="en" sz="1100">
                <a:solidFill>
                  <a:schemeClr val="dk1"/>
                </a:solidFill>
                <a:latin typeface="Times New Roman"/>
                <a:ea typeface="Times New Roman"/>
                <a:cs typeface="Times New Roman"/>
                <a:sym typeface="Times New Roman"/>
              </a:rPr>
              <a:t>therefore</a:t>
            </a:r>
            <a:r>
              <a:rPr lang="en" sz="1100">
                <a:solidFill>
                  <a:schemeClr val="dk1"/>
                </a:solidFill>
                <a:latin typeface="Times New Roman"/>
                <a:ea typeface="Times New Roman"/>
                <a:cs typeface="Times New Roman"/>
                <a:sym typeface="Times New Roman"/>
              </a:rPr>
              <a:t> they do not have voting rights.”</a:t>
            </a:r>
            <a:endParaRPr sz="1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500">
                <a:solidFill>
                  <a:schemeClr val="dk1"/>
                </a:solidFill>
                <a:latin typeface="Times New Roman"/>
                <a:ea typeface="Times New Roman"/>
                <a:cs typeface="Times New Roman"/>
                <a:sym typeface="Times New Roman"/>
              </a:rPr>
              <a:t>(5b) </a:t>
            </a:r>
            <a:endParaRPr sz="15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ვოკალური აპარატი, </a:t>
            </a:r>
            <a:r>
              <a:rPr b="1" lang="en" sz="1100">
                <a:solidFill>
                  <a:schemeClr val="dk1"/>
                </a:solidFill>
                <a:latin typeface="Times New Roman"/>
                <a:ea typeface="Times New Roman"/>
                <a:cs typeface="Times New Roman"/>
                <a:sym typeface="Times New Roman"/>
              </a:rPr>
              <a:t>ანუ </a:t>
            </a:r>
            <a:r>
              <a:rPr lang="en" sz="1100">
                <a:solidFill>
                  <a:schemeClr val="dk1"/>
                </a:solidFill>
                <a:latin typeface="Times New Roman"/>
                <a:ea typeface="Times New Roman"/>
                <a:cs typeface="Times New Roman"/>
                <a:sym typeface="Times New Roman"/>
              </a:rPr>
              <a:t>ხორხი, დაზიანებულია.</a:t>
            </a:r>
            <a:endParaRPr sz="1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vokʼɑluri ɑparɑti, </a:t>
            </a:r>
            <a:r>
              <a:rPr b="1" lang="en" sz="1100">
                <a:solidFill>
                  <a:schemeClr val="dk1"/>
                </a:solidFill>
                <a:latin typeface="Times New Roman"/>
                <a:ea typeface="Times New Roman"/>
                <a:cs typeface="Times New Roman"/>
                <a:sym typeface="Times New Roman"/>
              </a:rPr>
              <a:t>ɑnu </a:t>
            </a:r>
            <a:r>
              <a:rPr lang="en" sz="1100">
                <a:solidFill>
                  <a:schemeClr val="dk1"/>
                </a:solidFill>
                <a:latin typeface="Times New Roman"/>
                <a:ea typeface="Times New Roman"/>
                <a:cs typeface="Times New Roman"/>
                <a:sym typeface="Times New Roman"/>
              </a:rPr>
              <a:t>khorkhi, dɑziɑnɛbul-i-ɑ.</a:t>
            </a:r>
            <a:endParaRPr sz="1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vocal apparatus.NOM DM larynx.NOM damage-PASS.PTCP-</a:t>
            </a:r>
            <a:r>
              <a:rPr b="1" lang="en" sz="1100">
                <a:solidFill>
                  <a:schemeClr val="dk1"/>
                </a:solidFill>
                <a:latin typeface="Times New Roman"/>
                <a:ea typeface="Times New Roman"/>
                <a:cs typeface="Times New Roman"/>
                <a:sym typeface="Times New Roman"/>
              </a:rPr>
              <a:t>COP.3SG</a:t>
            </a:r>
            <a:endParaRPr b="1" sz="1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“The vocal apparatus </a:t>
            </a:r>
            <a:r>
              <a:rPr b="1" lang="en" sz="1100">
                <a:solidFill>
                  <a:schemeClr val="dk1"/>
                </a:solidFill>
                <a:latin typeface="Times New Roman"/>
                <a:ea typeface="Times New Roman"/>
                <a:cs typeface="Times New Roman"/>
                <a:sym typeface="Times New Roman"/>
              </a:rPr>
              <a:t>— that is, </a:t>
            </a:r>
            <a:r>
              <a:rPr lang="en" sz="1100">
                <a:solidFill>
                  <a:schemeClr val="dk1"/>
                </a:solidFill>
                <a:latin typeface="Times New Roman"/>
                <a:ea typeface="Times New Roman"/>
                <a:cs typeface="Times New Roman"/>
                <a:sym typeface="Times New Roman"/>
              </a:rPr>
              <a:t>the larynx — is damaged.”</a:t>
            </a:r>
            <a:endParaRPr sz="1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6"/>
          <p:cNvSpPr txBox="1"/>
          <p:nvPr>
            <p:ph idx="1" type="body"/>
          </p:nvPr>
        </p:nvSpPr>
        <p:spPr>
          <a:xfrm>
            <a:off x="69450" y="60500"/>
            <a:ext cx="9187800" cy="4989600"/>
          </a:xfrm>
          <a:prstGeom prst="rect">
            <a:avLst/>
          </a:prstGeom>
        </p:spPr>
        <p:txBody>
          <a:bodyPr anchorCtr="0" anchor="t" bIns="34275" lIns="68575" spcFirstLastPara="1" rIns="68575" wrap="square" tIns="34275">
            <a:normAutofit lnSpcReduction="20000"/>
          </a:bodyPr>
          <a:lstStyle/>
          <a:p>
            <a:pPr indent="0" lvl="0" marL="0" rtl="0" algn="l">
              <a:spcBef>
                <a:spcPts val="800"/>
              </a:spcBef>
              <a:spcAft>
                <a:spcPts val="0"/>
              </a:spcAft>
              <a:buNone/>
            </a:pPr>
            <a:r>
              <a:rPr lang="en" sz="1200"/>
              <a:t>EDMs are mostly present in </a:t>
            </a:r>
            <a:r>
              <a:rPr b="1" lang="en" sz="1200"/>
              <a:t>hypothetical</a:t>
            </a:r>
            <a:r>
              <a:rPr lang="en" sz="1200"/>
              <a:t> (modal uncertainty → inference / consequence must be signaled)</a:t>
            </a:r>
            <a:endParaRPr sz="1200"/>
          </a:p>
          <a:p>
            <a:pPr indent="0" lvl="0" marL="0" rtl="0" algn="l">
              <a:spcBef>
                <a:spcPts val="1200"/>
              </a:spcBef>
              <a:spcAft>
                <a:spcPts val="0"/>
              </a:spcAft>
              <a:buNone/>
            </a:pPr>
            <a:r>
              <a:rPr lang="en" sz="1200">
                <a:latin typeface="Times New Roman"/>
                <a:ea typeface="Times New Roman"/>
                <a:cs typeface="Times New Roman"/>
                <a:sym typeface="Times New Roman"/>
              </a:rPr>
              <a:t>(6a) </a:t>
            </a:r>
            <a:endParaRPr sz="1200">
              <a:latin typeface="Times New Roman"/>
              <a:ea typeface="Times New Roman"/>
              <a:cs typeface="Times New Roman"/>
              <a:sym typeface="Times New Roman"/>
            </a:endParaRPr>
          </a:p>
          <a:p>
            <a:pPr indent="0" lvl="0" marL="0" rtl="0" algn="l">
              <a:spcBef>
                <a:spcPts val="1200"/>
              </a:spcBef>
              <a:spcAft>
                <a:spcPts val="0"/>
              </a:spcAft>
              <a:buNone/>
            </a:pPr>
            <a:r>
              <a:rPr lang="en" sz="1200">
                <a:solidFill>
                  <a:schemeClr val="dk1"/>
                </a:solidFill>
                <a:latin typeface="Times New Roman"/>
                <a:ea typeface="Times New Roman"/>
                <a:cs typeface="Times New Roman"/>
                <a:sym typeface="Times New Roman"/>
              </a:rPr>
              <a:t>თუ დავაგვიანეთ,</a:t>
            </a:r>
            <a:r>
              <a:rPr b="1" lang="en" sz="1200">
                <a:solidFill>
                  <a:schemeClr val="dk1"/>
                </a:solidFill>
                <a:latin typeface="Times New Roman"/>
                <a:ea typeface="Times New Roman"/>
                <a:cs typeface="Times New Roman"/>
                <a:sym typeface="Times New Roman"/>
              </a:rPr>
              <a:t> ე.ი. </a:t>
            </a:r>
            <a:r>
              <a:rPr lang="en" sz="1200">
                <a:solidFill>
                  <a:schemeClr val="dk1"/>
                </a:solidFill>
                <a:latin typeface="Times New Roman"/>
                <a:ea typeface="Times New Roman"/>
                <a:cs typeface="Times New Roman"/>
                <a:sym typeface="Times New Roman"/>
              </a:rPr>
              <a:t>შეხვედრა ჩაგვეშლება.</a:t>
            </a:r>
            <a:endParaRPr sz="12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i="1" lang="en" sz="1200">
                <a:solidFill>
                  <a:schemeClr val="dk1"/>
                </a:solidFill>
                <a:latin typeface="Times New Roman"/>
                <a:ea typeface="Times New Roman"/>
                <a:cs typeface="Times New Roman"/>
                <a:sym typeface="Times New Roman"/>
              </a:rPr>
              <a:t>tu davagvianet, </a:t>
            </a:r>
            <a:r>
              <a:rPr b="1" i="1" lang="en" sz="1200">
                <a:solidFill>
                  <a:schemeClr val="dk1"/>
                </a:solidFill>
                <a:latin typeface="Times New Roman"/>
                <a:ea typeface="Times New Roman"/>
                <a:cs typeface="Times New Roman"/>
                <a:sym typeface="Times New Roman"/>
              </a:rPr>
              <a:t>e.i. </a:t>
            </a:r>
            <a:r>
              <a:rPr i="1" lang="en" sz="1200">
                <a:solidFill>
                  <a:schemeClr val="dk1"/>
                </a:solidFill>
                <a:latin typeface="Times New Roman"/>
                <a:ea typeface="Times New Roman"/>
                <a:cs typeface="Times New Roman"/>
                <a:sym typeface="Times New Roman"/>
              </a:rPr>
              <a:t>shekhvedra chagve-shleba</a:t>
            </a:r>
            <a:endParaRPr i="1" sz="1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if we-are.late </a:t>
            </a:r>
            <a:r>
              <a:rPr b="1" lang="en" sz="1200">
                <a:solidFill>
                  <a:schemeClr val="dk1"/>
                </a:solidFill>
                <a:latin typeface="Times New Roman"/>
                <a:ea typeface="Times New Roman"/>
                <a:cs typeface="Times New Roman"/>
                <a:sym typeface="Times New Roman"/>
              </a:rPr>
              <a:t>EDM </a:t>
            </a:r>
            <a:r>
              <a:rPr lang="en" sz="1200">
                <a:solidFill>
                  <a:schemeClr val="dk1"/>
                </a:solidFill>
                <a:latin typeface="Times New Roman"/>
                <a:ea typeface="Times New Roman"/>
                <a:cs typeface="Times New Roman"/>
                <a:sym typeface="Times New Roman"/>
              </a:rPr>
              <a:t>meeting fall.apart.FUT</a:t>
            </a:r>
            <a:endParaRPr sz="1200">
              <a:solidFill>
                <a:schemeClr val="dk1"/>
              </a:solidFill>
              <a:latin typeface="Times New Roman"/>
              <a:ea typeface="Times New Roman"/>
              <a:cs typeface="Times New Roman"/>
              <a:sym typeface="Times New Roman"/>
            </a:endParaRPr>
          </a:p>
          <a:p>
            <a:pPr indent="0" lvl="0" marL="0" rtl="0" algn="l">
              <a:spcBef>
                <a:spcPts val="800"/>
              </a:spcBef>
              <a:spcAft>
                <a:spcPts val="0"/>
              </a:spcAft>
              <a:buNone/>
            </a:pPr>
            <a:r>
              <a:rPr lang="en" sz="1200">
                <a:solidFill>
                  <a:schemeClr val="dk1"/>
                </a:solidFill>
                <a:latin typeface="Times New Roman"/>
                <a:ea typeface="Times New Roman"/>
                <a:cs typeface="Times New Roman"/>
                <a:sym typeface="Times New Roman"/>
              </a:rPr>
              <a:t>“If we are late, </a:t>
            </a:r>
            <a:r>
              <a:rPr b="1" lang="en" sz="1200">
                <a:solidFill>
                  <a:schemeClr val="dk1"/>
                </a:solidFill>
                <a:latin typeface="Times New Roman"/>
                <a:ea typeface="Times New Roman"/>
                <a:cs typeface="Times New Roman"/>
                <a:sym typeface="Times New Roman"/>
              </a:rPr>
              <a:t>that means </a:t>
            </a:r>
            <a:r>
              <a:rPr lang="en" sz="1200">
                <a:solidFill>
                  <a:schemeClr val="dk1"/>
                </a:solidFill>
                <a:latin typeface="Times New Roman"/>
                <a:ea typeface="Times New Roman"/>
                <a:cs typeface="Times New Roman"/>
                <a:sym typeface="Times New Roman"/>
              </a:rPr>
              <a:t>the meeting will be cancelled.”</a:t>
            </a:r>
            <a:endParaRPr sz="12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b="1" sz="1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(6b)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თუ ვერ გავიცნობთ მას, </a:t>
            </a:r>
            <a:r>
              <a:rPr b="1" lang="en" sz="1200">
                <a:solidFill>
                  <a:schemeClr val="dk1"/>
                </a:solidFill>
                <a:latin typeface="Times New Roman"/>
                <a:ea typeface="Times New Roman"/>
                <a:cs typeface="Times New Roman"/>
                <a:sym typeface="Times New Roman"/>
              </a:rPr>
              <a:t>ანუ</a:t>
            </a:r>
            <a:r>
              <a:rPr lang="en" sz="1200">
                <a:solidFill>
                  <a:schemeClr val="dk1"/>
                </a:solidFill>
                <a:latin typeface="Times New Roman"/>
                <a:ea typeface="Times New Roman"/>
                <a:cs typeface="Times New Roman"/>
                <a:sym typeface="Times New Roman"/>
              </a:rPr>
              <a:t> დროს ვკარგავთ.</a:t>
            </a:r>
            <a:endParaRPr sz="1200">
              <a:solidFill>
                <a:schemeClr val="dk1"/>
              </a:solidFill>
              <a:latin typeface="Times New Roman"/>
              <a:ea typeface="Times New Roman"/>
              <a:cs typeface="Times New Roman"/>
              <a:sym typeface="Times New Roman"/>
            </a:endParaRPr>
          </a:p>
          <a:p>
            <a:pPr indent="0" lvl="0" marL="0" rtl="0" algn="l">
              <a:spcBef>
                <a:spcPts val="800"/>
              </a:spcBef>
              <a:spcAft>
                <a:spcPts val="0"/>
              </a:spcAft>
              <a:buNone/>
            </a:pPr>
            <a:r>
              <a:rPr lang="en" sz="1200">
                <a:solidFill>
                  <a:schemeClr val="dk1"/>
                </a:solidFill>
                <a:latin typeface="Times New Roman"/>
                <a:ea typeface="Times New Roman"/>
                <a:cs typeface="Times New Roman"/>
                <a:sym typeface="Times New Roman"/>
              </a:rPr>
              <a:t>“If we don’t get to know him, we’re </a:t>
            </a:r>
            <a:r>
              <a:rPr b="1" lang="en" sz="1200">
                <a:solidFill>
                  <a:schemeClr val="dk1"/>
                </a:solidFill>
                <a:latin typeface="Times New Roman"/>
                <a:ea typeface="Times New Roman"/>
                <a:cs typeface="Times New Roman"/>
                <a:sym typeface="Times New Roman"/>
              </a:rPr>
              <a:t>therefore</a:t>
            </a:r>
            <a:r>
              <a:rPr lang="en" sz="1200">
                <a:solidFill>
                  <a:schemeClr val="dk1"/>
                </a:solidFill>
                <a:latin typeface="Times New Roman"/>
                <a:ea typeface="Times New Roman"/>
                <a:cs typeface="Times New Roman"/>
                <a:sym typeface="Times New Roman"/>
              </a:rPr>
              <a:t> wasting time.”</a:t>
            </a:r>
            <a:endParaRPr sz="12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800"/>
              </a:spcBef>
              <a:spcAft>
                <a:spcPts val="0"/>
              </a:spcAft>
              <a:buNone/>
            </a:pPr>
            <a:r>
              <a:rPr b="1" lang="en" sz="1200">
                <a:solidFill>
                  <a:schemeClr val="dk1"/>
                </a:solidFill>
                <a:latin typeface="Times New Roman"/>
                <a:ea typeface="Times New Roman"/>
                <a:cs typeface="Times New Roman"/>
                <a:sym typeface="Times New Roman"/>
              </a:rPr>
              <a:t>Predictive Preventative </a:t>
            </a:r>
            <a:r>
              <a:rPr lang="en" sz="1200">
                <a:solidFill>
                  <a:schemeClr val="dk1"/>
                </a:solidFill>
                <a:latin typeface="Times New Roman"/>
                <a:ea typeface="Times New Roman"/>
                <a:cs typeface="Times New Roman"/>
                <a:sym typeface="Times New Roman"/>
              </a:rPr>
              <a:t>(future-irreal → threat/warning)</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800"/>
              </a:spcBef>
              <a:spcAft>
                <a:spcPts val="0"/>
              </a:spcAft>
              <a:buNone/>
            </a:pPr>
            <a:r>
              <a:rPr lang="en" sz="1200">
                <a:solidFill>
                  <a:schemeClr val="dk1"/>
                </a:solidFill>
                <a:latin typeface="Times New Roman"/>
                <a:ea typeface="Times New Roman"/>
                <a:cs typeface="Times New Roman"/>
                <a:sym typeface="Times New Roman"/>
              </a:rPr>
              <a:t>(6c)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800"/>
              </a:spcBef>
              <a:spcAft>
                <a:spcPts val="0"/>
              </a:spcAft>
              <a:buNone/>
            </a:pPr>
            <a:r>
              <a:rPr lang="en" sz="1200">
                <a:solidFill>
                  <a:schemeClr val="dk1"/>
                </a:solidFill>
                <a:latin typeface="Times New Roman"/>
                <a:ea typeface="Times New Roman"/>
                <a:cs typeface="Times New Roman"/>
                <a:sym typeface="Times New Roman"/>
              </a:rPr>
              <a:t>დაელოდე, </a:t>
            </a:r>
            <a:r>
              <a:rPr b="1" lang="en" sz="1200">
                <a:solidFill>
                  <a:schemeClr val="dk1"/>
                </a:solidFill>
                <a:latin typeface="Times New Roman"/>
                <a:ea typeface="Times New Roman"/>
                <a:cs typeface="Times New Roman"/>
                <a:sym typeface="Times New Roman"/>
              </a:rPr>
              <a:t>თორემ</a:t>
            </a:r>
            <a:r>
              <a:rPr lang="en" sz="1200">
                <a:solidFill>
                  <a:schemeClr val="dk1"/>
                </a:solidFill>
                <a:latin typeface="Times New Roman"/>
                <a:ea typeface="Times New Roman"/>
                <a:cs typeface="Times New Roman"/>
                <a:sym typeface="Times New Roman"/>
              </a:rPr>
              <a:t> გაბრაზდება.</a:t>
            </a:r>
            <a:br>
              <a:rPr b="1" lang="en" sz="1200">
                <a:solidFill>
                  <a:schemeClr val="dk1"/>
                </a:solidFill>
                <a:latin typeface="Times New Roman"/>
                <a:ea typeface="Times New Roman"/>
                <a:cs typeface="Times New Roman"/>
                <a:sym typeface="Times New Roman"/>
              </a:rPr>
            </a:br>
            <a:r>
              <a:rPr lang="en" sz="1200">
                <a:solidFill>
                  <a:schemeClr val="dk1"/>
                </a:solidFill>
                <a:latin typeface="Times New Roman"/>
                <a:ea typeface="Times New Roman"/>
                <a:cs typeface="Times New Roman"/>
                <a:sym typeface="Times New Roman"/>
              </a:rPr>
              <a:t>“Wait for him, </a:t>
            </a:r>
            <a:r>
              <a:rPr b="1" lang="en" sz="1200">
                <a:solidFill>
                  <a:schemeClr val="dk1"/>
                </a:solidFill>
                <a:latin typeface="Times New Roman"/>
                <a:ea typeface="Times New Roman"/>
                <a:cs typeface="Times New Roman"/>
                <a:sym typeface="Times New Roman"/>
              </a:rPr>
              <a:t>otherwise</a:t>
            </a:r>
            <a:r>
              <a:rPr lang="en" sz="1200">
                <a:solidFill>
                  <a:schemeClr val="dk1"/>
                </a:solidFill>
                <a:latin typeface="Times New Roman"/>
                <a:ea typeface="Times New Roman"/>
                <a:cs typeface="Times New Roman"/>
                <a:sym typeface="Times New Roman"/>
              </a:rPr>
              <a:t> he’ll get angry.”</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800"/>
              </a:spcBef>
              <a:spcAft>
                <a:spcPts val="0"/>
              </a:spcAft>
              <a:buNone/>
            </a:pPr>
            <a:r>
              <a:rPr lang="en" sz="1200">
                <a:solidFill>
                  <a:schemeClr val="dk1"/>
                </a:solidFill>
                <a:latin typeface="Times New Roman"/>
                <a:ea typeface="Times New Roman"/>
                <a:cs typeface="Times New Roman"/>
                <a:sym typeface="Times New Roman"/>
              </a:rPr>
              <a:t>“If you don’t wait for him, he will get angry”</a:t>
            </a:r>
            <a:endParaRPr sz="1200">
              <a:solidFill>
                <a:schemeClr val="dk1"/>
              </a:solidFill>
              <a:latin typeface="Times New Roman"/>
              <a:ea typeface="Times New Roman"/>
              <a:cs typeface="Times New Roman"/>
              <a:sym typeface="Times New Roman"/>
            </a:endParaRPr>
          </a:p>
          <a:p>
            <a:pPr indent="0" lvl="0" marL="457200" rtl="0" algn="l">
              <a:spcBef>
                <a:spcPts val="800"/>
              </a:spcBef>
              <a:spcAft>
                <a:spcPts val="1200"/>
              </a:spcAft>
              <a:buNone/>
            </a:pPr>
            <a:r>
              <a:t/>
            </a:r>
            <a:endParaRPr b="1" sz="1100">
              <a:solidFill>
                <a:schemeClr val="dk1"/>
              </a:solidFill>
            </a:endParaRPr>
          </a:p>
        </p:txBody>
      </p:sp>
      <p:sp>
        <p:nvSpPr>
          <p:cNvPr id="210" name="Google Shape;210;p36"/>
          <p:cNvSpPr txBox="1"/>
          <p:nvPr/>
        </p:nvSpPr>
        <p:spPr>
          <a:xfrm>
            <a:off x="4423175" y="2012700"/>
            <a:ext cx="6280500" cy="339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800"/>
              </a:spcBef>
              <a:spcAft>
                <a:spcPts val="0"/>
              </a:spcAft>
              <a:buNone/>
            </a:pPr>
            <a:r>
              <a:rPr b="1" lang="en">
                <a:solidFill>
                  <a:schemeClr val="dk1"/>
                </a:solidFill>
                <a:latin typeface="Times New Roman"/>
                <a:ea typeface="Times New Roman"/>
                <a:cs typeface="Times New Roman"/>
                <a:sym typeface="Times New Roman"/>
              </a:rPr>
              <a:t>Counterfactuals </a:t>
            </a:r>
            <a:r>
              <a:rPr lang="en">
                <a:solidFill>
                  <a:schemeClr val="dk1"/>
                </a:solidFill>
                <a:latin typeface="Times New Roman"/>
                <a:ea typeface="Times New Roman"/>
                <a:cs typeface="Times New Roman"/>
                <a:sym typeface="Times New Roman"/>
              </a:rPr>
              <a:t>(unreal past/present → avoided result)</a:t>
            </a:r>
            <a:endParaRPr>
              <a:solidFill>
                <a:schemeClr val="dk1"/>
              </a:solidFill>
              <a:latin typeface="Times New Roman"/>
              <a:ea typeface="Times New Roman"/>
              <a:cs typeface="Times New Roman"/>
              <a:sym typeface="Times New Roman"/>
            </a:endParaRPr>
          </a:p>
          <a:p>
            <a:pPr indent="0" lvl="0" marL="0" rtl="0" algn="l">
              <a:lnSpc>
                <a:spcPct val="115000"/>
              </a:lnSpc>
              <a:spcBef>
                <a:spcPts val="1800"/>
              </a:spcBef>
              <a:spcAft>
                <a:spcPts val="0"/>
              </a:spcAft>
              <a:buNone/>
            </a:pPr>
            <a:r>
              <a:rPr lang="en">
                <a:solidFill>
                  <a:schemeClr val="dk1"/>
                </a:solidFill>
                <a:latin typeface="Times New Roman"/>
                <a:ea typeface="Times New Roman"/>
                <a:cs typeface="Times New Roman"/>
                <a:sym typeface="Times New Roman"/>
              </a:rPr>
              <a:t>(6d) </a:t>
            </a:r>
            <a:endParaRPr>
              <a:solidFill>
                <a:schemeClr val="dk1"/>
              </a:solidFill>
              <a:latin typeface="Times New Roman"/>
              <a:ea typeface="Times New Roman"/>
              <a:cs typeface="Times New Roman"/>
              <a:sym typeface="Times New Roman"/>
            </a:endParaRPr>
          </a:p>
          <a:p>
            <a:pPr indent="0" lvl="0" marL="0" marR="381000" rtl="0" algn="l">
              <a:lnSpc>
                <a:spcPct val="115000"/>
              </a:lnSpc>
              <a:spcBef>
                <a:spcPts val="1200"/>
              </a:spcBef>
              <a:spcAft>
                <a:spcPts val="0"/>
              </a:spcAft>
              <a:buClr>
                <a:schemeClr val="dk1"/>
              </a:buClr>
              <a:buSzPts val="1100"/>
              <a:buFont typeface="Arial"/>
              <a:buNone/>
            </a:pPr>
            <a:r>
              <a:rPr lang="en" sz="1100">
                <a:solidFill>
                  <a:schemeClr val="dk1"/>
                </a:solidFill>
                <a:latin typeface="Times New Roman"/>
                <a:ea typeface="Times New Roman"/>
                <a:cs typeface="Times New Roman"/>
                <a:sym typeface="Times New Roman"/>
              </a:rPr>
              <a:t>წვიმა რომ არ დაწყებულიყო, </a:t>
            </a:r>
            <a:r>
              <a:rPr b="1" lang="en" sz="1100">
                <a:solidFill>
                  <a:schemeClr val="dk1"/>
                </a:solidFill>
                <a:latin typeface="Times New Roman"/>
                <a:ea typeface="Times New Roman"/>
                <a:cs typeface="Times New Roman"/>
                <a:sym typeface="Times New Roman"/>
              </a:rPr>
              <a:t>ხომ</a:t>
            </a:r>
            <a:r>
              <a:rPr lang="en" sz="1100">
                <a:solidFill>
                  <a:schemeClr val="dk1"/>
                </a:solidFill>
                <a:latin typeface="Times New Roman"/>
                <a:ea typeface="Times New Roman"/>
                <a:cs typeface="Times New Roman"/>
                <a:sym typeface="Times New Roman"/>
              </a:rPr>
              <a:t> გარეთ ვიქნებოდით.</a:t>
            </a:r>
            <a:br>
              <a:rPr lang="en" sz="1100">
                <a:solidFill>
                  <a:schemeClr val="dk1"/>
                </a:solidFill>
                <a:latin typeface="Times New Roman"/>
                <a:ea typeface="Times New Roman"/>
                <a:cs typeface="Times New Roman"/>
                <a:sym typeface="Times New Roman"/>
              </a:rPr>
            </a:br>
            <a:r>
              <a:rPr lang="en" sz="1100">
                <a:solidFill>
                  <a:schemeClr val="dk1"/>
                </a:solidFill>
                <a:latin typeface="Times New Roman"/>
                <a:ea typeface="Times New Roman"/>
                <a:cs typeface="Times New Roman"/>
                <a:sym typeface="Times New Roman"/>
              </a:rPr>
              <a:t>“If it hadn’t started raining, </a:t>
            </a:r>
            <a:r>
              <a:rPr b="1" lang="en" sz="1100">
                <a:solidFill>
                  <a:schemeClr val="dk1"/>
                </a:solidFill>
                <a:latin typeface="Times New Roman"/>
                <a:ea typeface="Times New Roman"/>
                <a:cs typeface="Times New Roman"/>
                <a:sym typeface="Times New Roman"/>
              </a:rPr>
              <a:t>DM</a:t>
            </a:r>
            <a:r>
              <a:rPr lang="en" sz="1100">
                <a:solidFill>
                  <a:schemeClr val="dk1"/>
                </a:solidFill>
                <a:latin typeface="Times New Roman"/>
                <a:ea typeface="Times New Roman"/>
                <a:cs typeface="Times New Roman"/>
                <a:sym typeface="Times New Roman"/>
              </a:rPr>
              <a:t> we’d be outside now (otherwise we would be).”</a:t>
            </a:r>
            <a:endParaRPr sz="11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800">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7"/>
          <p:cNvSpPr txBox="1"/>
          <p:nvPr>
            <p:ph type="title"/>
          </p:nvPr>
        </p:nvSpPr>
        <p:spPr>
          <a:xfrm>
            <a:off x="158750" y="0"/>
            <a:ext cx="8042400" cy="994200"/>
          </a:xfrm>
          <a:prstGeom prst="rect">
            <a:avLst/>
          </a:prstGeom>
          <a:solidFill>
            <a:srgbClr val="EA9999"/>
          </a:solidFill>
        </p:spPr>
        <p:txBody>
          <a:bodyPr anchorCtr="0" anchor="ctr" bIns="34275" lIns="68575" spcFirstLastPara="1" rIns="68575" wrap="square" tIns="34275">
            <a:normAutofit/>
          </a:bodyPr>
          <a:lstStyle/>
          <a:p>
            <a:pPr indent="0" lvl="0" marL="0" rtl="0" algn="l">
              <a:spcBef>
                <a:spcPts val="0"/>
              </a:spcBef>
              <a:spcAft>
                <a:spcPts val="0"/>
              </a:spcAft>
              <a:buNone/>
            </a:pPr>
            <a:r>
              <a:rPr i="1" lang="en"/>
              <a:t>Discourse structuring functions </a:t>
            </a:r>
            <a:endParaRPr i="1"/>
          </a:p>
        </p:txBody>
      </p:sp>
      <p:sp>
        <p:nvSpPr>
          <p:cNvPr id="216" name="Google Shape;216;p37"/>
          <p:cNvSpPr txBox="1"/>
          <p:nvPr>
            <p:ph idx="1" type="body"/>
          </p:nvPr>
        </p:nvSpPr>
        <p:spPr>
          <a:xfrm>
            <a:off x="4572000" y="994205"/>
            <a:ext cx="8515500" cy="3733800"/>
          </a:xfrm>
          <a:prstGeom prst="rect">
            <a:avLst/>
          </a:prstGeom>
        </p:spPr>
        <p:txBody>
          <a:bodyPr anchorCtr="0" anchor="t" bIns="34275" lIns="68575" spcFirstLastPara="1" rIns="68575" wrap="square" tIns="34275">
            <a:normAutofit/>
          </a:bodyPr>
          <a:lstStyle/>
          <a:p>
            <a:pPr indent="0" lvl="0" marL="0" rtl="0" algn="l">
              <a:lnSpc>
                <a:spcPct val="115000"/>
              </a:lnSpc>
              <a:spcBef>
                <a:spcPts val="1800"/>
              </a:spcBef>
              <a:spcAft>
                <a:spcPts val="0"/>
              </a:spcAft>
              <a:buClr>
                <a:schemeClr val="dk1"/>
              </a:buClr>
              <a:buSzPts val="1100"/>
              <a:buFont typeface="Arial"/>
              <a:buNone/>
            </a:pPr>
            <a:r>
              <a:rPr b="1" i="1" lang="en" sz="1900">
                <a:solidFill>
                  <a:schemeClr val="dk1"/>
                </a:solidFill>
                <a:latin typeface="Times New Roman"/>
                <a:ea typeface="Times New Roman"/>
                <a:cs typeface="Times New Roman"/>
                <a:sym typeface="Times New Roman"/>
              </a:rPr>
              <a:t>Boundary-marking </a:t>
            </a:r>
            <a:br>
              <a:rPr lang="en" sz="1300">
                <a:solidFill>
                  <a:schemeClr val="dk1"/>
                </a:solidFill>
                <a:latin typeface="Times New Roman"/>
                <a:ea typeface="Times New Roman"/>
                <a:cs typeface="Times New Roman"/>
                <a:sym typeface="Times New Roman"/>
              </a:rPr>
            </a:br>
            <a:r>
              <a:rPr lang="en" sz="1300">
                <a:solidFill>
                  <a:schemeClr val="dk1"/>
                </a:solidFill>
                <a:latin typeface="Times New Roman"/>
                <a:ea typeface="Times New Roman"/>
                <a:cs typeface="Times New Roman"/>
                <a:sym typeface="Times New Roman"/>
              </a:rPr>
              <a:t>(7a) </a:t>
            </a:r>
            <a:endParaRPr sz="1300">
              <a:solidFill>
                <a:schemeClr val="dk1"/>
              </a:solidFill>
              <a:latin typeface="Times New Roman"/>
              <a:ea typeface="Times New Roman"/>
              <a:cs typeface="Times New Roman"/>
              <a:sym typeface="Times New Roman"/>
            </a:endParaRPr>
          </a:p>
          <a:p>
            <a:pPr indent="0" lvl="0" marL="0" rtl="0" algn="l">
              <a:lnSpc>
                <a:spcPct val="115000"/>
              </a:lnSpc>
              <a:spcBef>
                <a:spcPts val="180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გამოასწორე,, </a:t>
            </a:r>
            <a:r>
              <a:rPr b="1" lang="en" sz="1300">
                <a:solidFill>
                  <a:schemeClr val="dk1"/>
                </a:solidFill>
                <a:latin typeface="Times New Roman"/>
                <a:ea typeface="Times New Roman"/>
                <a:cs typeface="Times New Roman"/>
                <a:sym typeface="Times New Roman"/>
              </a:rPr>
              <a:t>თორემ</a:t>
            </a:r>
            <a:r>
              <a:rPr lang="en" sz="1300">
                <a:solidFill>
                  <a:schemeClr val="dk1"/>
                </a:solidFill>
                <a:latin typeface="Times New Roman"/>
                <a:ea typeface="Times New Roman"/>
                <a:cs typeface="Times New Roman"/>
                <a:sym typeface="Times New Roman"/>
              </a:rPr>
              <a:t> ვერ ჩააბარებ.</a:t>
            </a:r>
            <a:br>
              <a:rPr b="1" lang="en" sz="1300">
                <a:solidFill>
                  <a:schemeClr val="dk1"/>
                </a:solidFill>
                <a:latin typeface="Times New Roman"/>
                <a:ea typeface="Times New Roman"/>
                <a:cs typeface="Times New Roman"/>
                <a:sym typeface="Times New Roman"/>
              </a:rPr>
            </a:br>
            <a:r>
              <a:rPr lang="en" sz="1300">
                <a:solidFill>
                  <a:schemeClr val="dk1"/>
                </a:solidFill>
                <a:latin typeface="Times New Roman"/>
                <a:ea typeface="Times New Roman"/>
                <a:cs typeface="Times New Roman"/>
                <a:sym typeface="Times New Roman"/>
              </a:rPr>
              <a:t>“Fix it, </a:t>
            </a:r>
            <a:r>
              <a:rPr b="1" lang="en" sz="1300">
                <a:solidFill>
                  <a:schemeClr val="dk1"/>
                </a:solidFill>
                <a:latin typeface="Times New Roman"/>
                <a:ea typeface="Times New Roman"/>
                <a:cs typeface="Times New Roman"/>
                <a:sym typeface="Times New Roman"/>
              </a:rPr>
              <a:t>otherwise</a:t>
            </a:r>
            <a:r>
              <a:rPr lang="en" sz="1300">
                <a:solidFill>
                  <a:schemeClr val="dk1"/>
                </a:solidFill>
                <a:latin typeface="Times New Roman"/>
                <a:ea typeface="Times New Roman"/>
                <a:cs typeface="Times New Roman"/>
                <a:sym typeface="Times New Roman"/>
              </a:rPr>
              <a:t> you won’t pass.”</a:t>
            </a:r>
            <a:endParaRPr sz="1300">
              <a:solidFill>
                <a:schemeClr val="dk1"/>
              </a:solidFill>
              <a:latin typeface="Times New Roman"/>
              <a:ea typeface="Times New Roman"/>
              <a:cs typeface="Times New Roman"/>
              <a:sym typeface="Times New Roman"/>
            </a:endParaRPr>
          </a:p>
          <a:p>
            <a:pPr indent="0" lvl="0" marL="0" rtl="0" algn="l">
              <a:lnSpc>
                <a:spcPct val="115000"/>
              </a:lnSpc>
              <a:spcBef>
                <a:spcPts val="1800"/>
              </a:spcBef>
              <a:spcAft>
                <a:spcPts val="0"/>
              </a:spcAft>
              <a:buClr>
                <a:schemeClr val="dk1"/>
              </a:buClr>
              <a:buSzPts val="1100"/>
              <a:buFont typeface="Arial"/>
              <a:buNone/>
            </a:pPr>
            <a:r>
              <a:rPr b="1" i="1" lang="en" sz="1900">
                <a:solidFill>
                  <a:schemeClr val="dk1"/>
                </a:solidFill>
                <a:latin typeface="Times New Roman"/>
                <a:ea typeface="Times New Roman"/>
                <a:cs typeface="Times New Roman"/>
                <a:sym typeface="Times New Roman"/>
              </a:rPr>
              <a:t>Relation-type marking</a:t>
            </a:r>
            <a:endParaRPr b="1" i="1" sz="1900">
              <a:solidFill>
                <a:schemeClr val="dk1"/>
              </a:solidFill>
              <a:latin typeface="Times New Roman"/>
              <a:ea typeface="Times New Roman"/>
              <a:cs typeface="Times New Roman"/>
              <a:sym typeface="Times New Roman"/>
            </a:endParaRPr>
          </a:p>
          <a:p>
            <a:pPr indent="0" lvl="0" marL="0" rtl="0" algn="l">
              <a:lnSpc>
                <a:spcPct val="115000"/>
              </a:lnSpc>
              <a:spcBef>
                <a:spcPts val="180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(7b) </a:t>
            </a:r>
            <a:endParaRPr sz="13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თუ ეს ასეა, </a:t>
            </a:r>
            <a:r>
              <a:rPr b="1" lang="en" sz="1300">
                <a:solidFill>
                  <a:schemeClr val="dk1"/>
                </a:solidFill>
                <a:latin typeface="Times New Roman"/>
                <a:ea typeface="Times New Roman"/>
                <a:cs typeface="Times New Roman"/>
                <a:sym typeface="Times New Roman"/>
              </a:rPr>
              <a:t>ე.ი. </a:t>
            </a:r>
            <a:r>
              <a:rPr lang="en" sz="1300">
                <a:solidFill>
                  <a:schemeClr val="dk1"/>
                </a:solidFill>
                <a:latin typeface="Times New Roman"/>
                <a:ea typeface="Times New Roman"/>
                <a:cs typeface="Times New Roman"/>
                <a:sym typeface="Times New Roman"/>
              </a:rPr>
              <a:t>შეცდომა მოგვივიდა.</a:t>
            </a:r>
            <a:br>
              <a:rPr b="1" lang="en" sz="1300">
                <a:solidFill>
                  <a:schemeClr val="dk1"/>
                </a:solidFill>
                <a:latin typeface="Times New Roman"/>
                <a:ea typeface="Times New Roman"/>
                <a:cs typeface="Times New Roman"/>
                <a:sym typeface="Times New Roman"/>
              </a:rPr>
            </a:br>
            <a:r>
              <a:rPr lang="en" sz="1300">
                <a:solidFill>
                  <a:schemeClr val="dk1"/>
                </a:solidFill>
                <a:latin typeface="Times New Roman"/>
                <a:ea typeface="Times New Roman"/>
                <a:cs typeface="Times New Roman"/>
                <a:sym typeface="Times New Roman"/>
              </a:rPr>
              <a:t>“If this is so, </a:t>
            </a:r>
            <a:r>
              <a:rPr b="1" lang="en" sz="1300">
                <a:solidFill>
                  <a:schemeClr val="dk1"/>
                </a:solidFill>
                <a:latin typeface="Times New Roman"/>
                <a:ea typeface="Times New Roman"/>
                <a:cs typeface="Times New Roman"/>
                <a:sym typeface="Times New Roman"/>
              </a:rPr>
              <a:t>that means </a:t>
            </a:r>
            <a:r>
              <a:rPr lang="en" sz="1300">
                <a:solidFill>
                  <a:schemeClr val="dk1"/>
                </a:solidFill>
                <a:latin typeface="Times New Roman"/>
                <a:ea typeface="Times New Roman"/>
                <a:cs typeface="Times New Roman"/>
                <a:sym typeface="Times New Roman"/>
              </a:rPr>
              <a:t>we made a mistake.”</a:t>
            </a:r>
            <a:endParaRPr b="1" sz="19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217" name="Google Shape;217;p37"/>
          <p:cNvSpPr txBox="1"/>
          <p:nvPr/>
        </p:nvSpPr>
        <p:spPr>
          <a:xfrm>
            <a:off x="158750" y="994200"/>
            <a:ext cx="4962000" cy="37338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Font typeface="Times New Roman"/>
              <a:buChar char="●"/>
            </a:pPr>
            <a:r>
              <a:rPr b="1" i="1" lang="en" sz="1900">
                <a:solidFill>
                  <a:schemeClr val="dk1"/>
                </a:solidFill>
                <a:latin typeface="Times New Roman"/>
                <a:ea typeface="Times New Roman"/>
                <a:cs typeface="Times New Roman"/>
                <a:sym typeface="Times New Roman"/>
              </a:rPr>
              <a:t>Coherence and cohesion </a:t>
            </a:r>
            <a:endParaRPr b="1" i="1" sz="1900">
              <a:solidFill>
                <a:schemeClr val="dk1"/>
              </a:solidFill>
              <a:latin typeface="Times New Roman"/>
              <a:ea typeface="Times New Roman"/>
              <a:cs typeface="Times New Roman"/>
              <a:sym typeface="Times New Roman"/>
            </a:endParaRPr>
          </a:p>
          <a:p>
            <a:pPr indent="-349250" lvl="0" marL="457200" rtl="0" algn="l">
              <a:spcBef>
                <a:spcPts val="0"/>
              </a:spcBef>
              <a:spcAft>
                <a:spcPts val="0"/>
              </a:spcAft>
              <a:buClr>
                <a:schemeClr val="dk1"/>
              </a:buClr>
              <a:buSzPts val="1900"/>
              <a:buFont typeface="Times New Roman"/>
              <a:buChar char="●"/>
            </a:pPr>
            <a:r>
              <a:rPr b="1" i="1" lang="en" sz="1900">
                <a:solidFill>
                  <a:schemeClr val="dk1"/>
                </a:solidFill>
                <a:latin typeface="Times New Roman"/>
                <a:ea typeface="Times New Roman"/>
                <a:cs typeface="Times New Roman"/>
                <a:sym typeface="Times New Roman"/>
              </a:rPr>
              <a:t>Clarification </a:t>
            </a:r>
            <a:endParaRPr b="1" i="1" sz="1900">
              <a:solidFill>
                <a:schemeClr val="dk1"/>
              </a:solidFill>
              <a:latin typeface="Times New Roman"/>
              <a:ea typeface="Times New Roman"/>
              <a:cs typeface="Times New Roman"/>
              <a:sym typeface="Times New Roman"/>
            </a:endParaRPr>
          </a:p>
          <a:p>
            <a:pPr indent="-349250" lvl="0" marL="457200" rtl="0" algn="l">
              <a:spcBef>
                <a:spcPts val="0"/>
              </a:spcBef>
              <a:spcAft>
                <a:spcPts val="0"/>
              </a:spcAft>
              <a:buClr>
                <a:schemeClr val="dk1"/>
              </a:buClr>
              <a:buSzPts val="1900"/>
              <a:buFont typeface="Times New Roman"/>
              <a:buChar char="●"/>
            </a:pPr>
            <a:r>
              <a:rPr b="1" i="1" lang="en" sz="1900">
                <a:solidFill>
                  <a:schemeClr val="dk1"/>
                </a:solidFill>
                <a:latin typeface="Times New Roman"/>
                <a:ea typeface="Times New Roman"/>
                <a:cs typeface="Times New Roman"/>
                <a:sym typeface="Times New Roman"/>
              </a:rPr>
              <a:t>specification</a:t>
            </a:r>
            <a:endParaRPr b="1" i="1" sz="1900">
              <a:solidFill>
                <a:schemeClr val="dk1"/>
              </a:solidFill>
              <a:latin typeface="Times New Roman"/>
              <a:ea typeface="Times New Roman"/>
              <a:cs typeface="Times New Roman"/>
              <a:sym typeface="Times New Roman"/>
            </a:endParaRPr>
          </a:p>
          <a:p>
            <a:pPr indent="-349250" lvl="0" marL="457200" rtl="0" algn="l">
              <a:spcBef>
                <a:spcPts val="0"/>
              </a:spcBef>
              <a:spcAft>
                <a:spcPts val="0"/>
              </a:spcAft>
              <a:buClr>
                <a:schemeClr val="dk1"/>
              </a:buClr>
              <a:buSzPts val="1900"/>
              <a:buFont typeface="Times New Roman"/>
              <a:buChar char="●"/>
            </a:pPr>
            <a:r>
              <a:rPr b="1" i="1" lang="en" sz="1900">
                <a:solidFill>
                  <a:schemeClr val="dk1"/>
                </a:solidFill>
                <a:latin typeface="Times New Roman"/>
                <a:ea typeface="Times New Roman"/>
                <a:cs typeface="Times New Roman"/>
                <a:sym typeface="Times New Roman"/>
              </a:rPr>
              <a:t>elaboration</a:t>
            </a:r>
            <a:endParaRPr b="1" i="1" sz="1900">
              <a:solidFill>
                <a:schemeClr val="dk1"/>
              </a:solidFill>
              <a:latin typeface="Times New Roman"/>
              <a:ea typeface="Times New Roman"/>
              <a:cs typeface="Times New Roman"/>
              <a:sym typeface="Times New Roman"/>
            </a:endParaRPr>
          </a:p>
          <a:p>
            <a:pPr indent="-349250" lvl="0" marL="457200" rtl="0" algn="l">
              <a:spcBef>
                <a:spcPts val="0"/>
              </a:spcBef>
              <a:spcAft>
                <a:spcPts val="0"/>
              </a:spcAft>
              <a:buClr>
                <a:schemeClr val="dk1"/>
              </a:buClr>
              <a:buSzPts val="1900"/>
              <a:buFont typeface="Times New Roman"/>
              <a:buChar char="●"/>
            </a:pPr>
            <a:r>
              <a:rPr b="1" i="1" lang="en" sz="1900">
                <a:solidFill>
                  <a:schemeClr val="dk1"/>
                </a:solidFill>
                <a:latin typeface="Times New Roman"/>
                <a:ea typeface="Times New Roman"/>
                <a:cs typeface="Times New Roman"/>
                <a:sym typeface="Times New Roman"/>
              </a:rPr>
              <a:t>Continuation </a:t>
            </a:r>
            <a:endParaRPr b="1" i="1" sz="1900">
              <a:solidFill>
                <a:schemeClr val="dk1"/>
              </a:solidFill>
              <a:latin typeface="Times New Roman"/>
              <a:ea typeface="Times New Roman"/>
              <a:cs typeface="Times New Roman"/>
              <a:sym typeface="Times New Roman"/>
            </a:endParaRPr>
          </a:p>
          <a:p>
            <a:pPr indent="-349250" lvl="0" marL="457200" rtl="0" algn="l">
              <a:spcBef>
                <a:spcPts val="0"/>
              </a:spcBef>
              <a:spcAft>
                <a:spcPts val="0"/>
              </a:spcAft>
              <a:buClr>
                <a:schemeClr val="dk1"/>
              </a:buClr>
              <a:buSzPts val="1900"/>
              <a:buFont typeface="Times New Roman"/>
              <a:buChar char="●"/>
            </a:pPr>
            <a:r>
              <a:rPr b="1" i="1" lang="en" sz="1900">
                <a:solidFill>
                  <a:schemeClr val="dk1"/>
                </a:solidFill>
                <a:latin typeface="Times New Roman"/>
                <a:ea typeface="Times New Roman"/>
                <a:cs typeface="Times New Roman"/>
                <a:sym typeface="Times New Roman"/>
              </a:rPr>
              <a:t>Marking transition within unfolding conditional scenarios </a:t>
            </a:r>
            <a:endParaRPr b="1" i="1" sz="1900">
              <a:solidFill>
                <a:schemeClr val="dk1"/>
              </a:solidFill>
              <a:latin typeface="Times New Roman"/>
              <a:ea typeface="Times New Roman"/>
              <a:cs typeface="Times New Roman"/>
              <a:sym typeface="Times New Roman"/>
            </a:endParaRPr>
          </a:p>
          <a:p>
            <a:pPr indent="-349250" lvl="0" marL="457200" rtl="0" algn="l">
              <a:spcBef>
                <a:spcPts val="0"/>
              </a:spcBef>
              <a:spcAft>
                <a:spcPts val="0"/>
              </a:spcAft>
              <a:buClr>
                <a:schemeClr val="dk1"/>
              </a:buClr>
              <a:buSzPts val="1900"/>
              <a:buFont typeface="Times New Roman"/>
              <a:buChar char="●"/>
            </a:pPr>
            <a:r>
              <a:rPr b="1" i="1" lang="en" sz="1900">
                <a:solidFill>
                  <a:schemeClr val="dk1"/>
                </a:solidFill>
                <a:latin typeface="Times New Roman"/>
                <a:ea typeface="Times New Roman"/>
                <a:cs typeface="Times New Roman"/>
                <a:sym typeface="Times New Roman"/>
              </a:rPr>
              <a:t>Turn-taking </a:t>
            </a:r>
            <a:endParaRPr b="1" i="1" sz="1900">
              <a:solidFill>
                <a:schemeClr val="dk1"/>
              </a:solidFill>
              <a:latin typeface="Times New Roman"/>
              <a:ea typeface="Times New Roman"/>
              <a:cs typeface="Times New Roman"/>
              <a:sym typeface="Times New Roman"/>
            </a:endParaRPr>
          </a:p>
          <a:p>
            <a:pPr indent="-349250" lvl="0" marL="457200" rtl="0" algn="l">
              <a:spcBef>
                <a:spcPts val="0"/>
              </a:spcBef>
              <a:spcAft>
                <a:spcPts val="0"/>
              </a:spcAft>
              <a:buClr>
                <a:schemeClr val="dk1"/>
              </a:buClr>
              <a:buSzPts val="1900"/>
              <a:buFont typeface="Times New Roman"/>
              <a:buChar char="●"/>
            </a:pPr>
            <a:r>
              <a:rPr b="1" i="1" lang="en" sz="1900">
                <a:solidFill>
                  <a:schemeClr val="dk1"/>
                </a:solidFill>
                <a:latin typeface="Times New Roman"/>
                <a:ea typeface="Times New Roman"/>
                <a:cs typeface="Times New Roman"/>
                <a:sym typeface="Times New Roman"/>
              </a:rPr>
              <a:t>Fillers </a:t>
            </a:r>
            <a:endParaRPr b="1" i="1" sz="1900">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8"/>
          <p:cNvSpPr txBox="1"/>
          <p:nvPr>
            <p:ph type="title"/>
          </p:nvPr>
        </p:nvSpPr>
        <p:spPr>
          <a:xfrm>
            <a:off x="78200" y="132719"/>
            <a:ext cx="7886700" cy="994200"/>
          </a:xfrm>
          <a:prstGeom prst="rect">
            <a:avLst/>
          </a:prstGeom>
          <a:solidFill>
            <a:srgbClr val="EA9999"/>
          </a:solidFill>
        </p:spPr>
        <p:txBody>
          <a:bodyPr anchorCtr="0" anchor="ctr" bIns="34275" lIns="68575" spcFirstLastPara="1" rIns="68575" wrap="square" tIns="34275">
            <a:normAutofit/>
          </a:bodyPr>
          <a:lstStyle/>
          <a:p>
            <a:pPr indent="0" lvl="0" marL="0" rtl="0" algn="l">
              <a:spcBef>
                <a:spcPts val="0"/>
              </a:spcBef>
              <a:spcAft>
                <a:spcPts val="0"/>
              </a:spcAft>
              <a:buNone/>
            </a:pPr>
            <a:r>
              <a:rPr lang="en"/>
              <a:t>Pragmatic functions of EDMs in conditionals:</a:t>
            </a:r>
            <a:endParaRPr/>
          </a:p>
        </p:txBody>
      </p:sp>
      <p:sp>
        <p:nvSpPr>
          <p:cNvPr id="223" name="Google Shape;223;p38"/>
          <p:cNvSpPr txBox="1"/>
          <p:nvPr>
            <p:ph idx="1" type="body"/>
          </p:nvPr>
        </p:nvSpPr>
        <p:spPr>
          <a:xfrm>
            <a:off x="128409" y="1237406"/>
            <a:ext cx="8887200" cy="3581700"/>
          </a:xfrm>
          <a:prstGeom prst="rect">
            <a:avLst/>
          </a:prstGeom>
        </p:spPr>
        <p:txBody>
          <a:bodyPr anchorCtr="0" anchor="t" bIns="34275" lIns="68575" spcFirstLastPara="1" rIns="68575" wrap="square" tIns="34275">
            <a:normAutofit lnSpcReduction="10000"/>
          </a:bodyPr>
          <a:lstStyle/>
          <a:p>
            <a:pPr indent="0" lvl="0" marL="0" rtl="0" algn="l">
              <a:spcBef>
                <a:spcPts val="800"/>
              </a:spcBef>
              <a:spcAft>
                <a:spcPts val="0"/>
              </a:spcAft>
              <a:buNone/>
            </a:pPr>
            <a:r>
              <a:t/>
            </a:r>
            <a:endParaRPr>
              <a:latin typeface="Times New Roman"/>
              <a:ea typeface="Times New Roman"/>
              <a:cs typeface="Times New Roman"/>
              <a:sym typeface="Times New Roman"/>
            </a:endParaRPr>
          </a:p>
          <a:p>
            <a:pPr indent="-317500" lvl="0" marL="457200" rtl="0" algn="l">
              <a:spcBef>
                <a:spcPts val="1200"/>
              </a:spcBef>
              <a:spcAft>
                <a:spcPts val="0"/>
              </a:spcAft>
              <a:buSzPts val="1400"/>
              <a:buFont typeface="Times New Roman"/>
              <a:buChar char="❖"/>
            </a:pPr>
            <a:r>
              <a:rPr lang="en">
                <a:latin typeface="Times New Roman"/>
                <a:ea typeface="Times New Roman"/>
                <a:cs typeface="Times New Roman"/>
                <a:sym typeface="Times New Roman"/>
              </a:rPr>
              <a:t>Softening or correction </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Highlighting uncertainty or caution (თუ ეს მისი ნიშნებია, </a:t>
            </a:r>
            <a:r>
              <a:rPr b="1" lang="en">
                <a:latin typeface="Times New Roman"/>
                <a:ea typeface="Times New Roman"/>
                <a:cs typeface="Times New Roman"/>
                <a:sym typeface="Times New Roman"/>
              </a:rPr>
              <a:t>ანუ როგორც ჩანს, </a:t>
            </a:r>
            <a:r>
              <a:rPr lang="en">
                <a:latin typeface="Times New Roman"/>
                <a:ea typeface="Times New Roman"/>
                <a:cs typeface="Times New Roman"/>
                <a:sym typeface="Times New Roman"/>
              </a:rPr>
              <a:t>ჩვენ ჯერ ვერაფერს ვიტყვით. If these are her symptoms — </a:t>
            </a:r>
            <a:r>
              <a:rPr b="1" lang="en">
                <a:latin typeface="Times New Roman"/>
                <a:ea typeface="Times New Roman"/>
                <a:cs typeface="Times New Roman"/>
                <a:sym typeface="Times New Roman"/>
              </a:rPr>
              <a:t>that is, as it seems — we can’t say anything yet)</a:t>
            </a:r>
            <a:endParaRPr b="1">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Common ground </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Warning/threat </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Advice/</a:t>
            </a:r>
            <a:r>
              <a:rPr lang="en">
                <a:latin typeface="Times New Roman"/>
                <a:ea typeface="Times New Roman"/>
                <a:cs typeface="Times New Roman"/>
                <a:sym typeface="Times New Roman"/>
              </a:rPr>
              <a:t>recommendations</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justification/ reason giving</a:t>
            </a:r>
            <a:endParaRPr>
              <a:latin typeface="Times New Roman"/>
              <a:ea typeface="Times New Roman"/>
              <a:cs typeface="Times New Roman"/>
              <a:sym typeface="Times New Roman"/>
            </a:endParaRPr>
          </a:p>
          <a:p>
            <a:pPr indent="-317500" lvl="0" marL="457200" rtl="0" algn="l">
              <a:spcBef>
                <a:spcPts val="0"/>
              </a:spcBef>
              <a:spcAft>
                <a:spcPts val="0"/>
              </a:spcAft>
              <a:buSzPts val="1400"/>
              <a:buChar char="❖"/>
            </a:pPr>
            <a:r>
              <a:rPr lang="en">
                <a:latin typeface="Times New Roman"/>
                <a:ea typeface="Times New Roman"/>
                <a:cs typeface="Times New Roman"/>
                <a:sym typeface="Times New Roman"/>
              </a:rPr>
              <a:t>face-work/politeness (</a:t>
            </a:r>
            <a:r>
              <a:rPr lang="en" sz="1100">
                <a:solidFill>
                  <a:schemeClr val="dk1"/>
                </a:solidFill>
                <a:latin typeface="Times New Roman"/>
                <a:ea typeface="Times New Roman"/>
                <a:cs typeface="Times New Roman"/>
                <a:sym typeface="Times New Roman"/>
              </a:rPr>
              <a:t>თუ დაიღალე… </a:t>
            </a:r>
            <a:r>
              <a:rPr b="1" lang="en" sz="1100">
                <a:solidFill>
                  <a:schemeClr val="dk1"/>
                </a:solidFill>
                <a:latin typeface="Times New Roman"/>
                <a:ea typeface="Times New Roman"/>
                <a:cs typeface="Times New Roman"/>
                <a:sym typeface="Times New Roman"/>
              </a:rPr>
              <a:t>ანუ</a:t>
            </a:r>
            <a:r>
              <a:rPr lang="en" sz="1100">
                <a:solidFill>
                  <a:schemeClr val="dk1"/>
                </a:solidFill>
                <a:latin typeface="Times New Roman"/>
                <a:ea typeface="Times New Roman"/>
                <a:cs typeface="Times New Roman"/>
                <a:sym typeface="Times New Roman"/>
              </a:rPr>
              <a:t> მეც მივხედავ.</a:t>
            </a:r>
            <a:r>
              <a:rPr b="1" lang="en" sz="1100">
                <a:solidFill>
                  <a:schemeClr val="dk1"/>
                </a:solidFill>
                <a:latin typeface="Times New Roman"/>
                <a:ea typeface="Times New Roman"/>
                <a:cs typeface="Times New Roman"/>
                <a:sym typeface="Times New Roman"/>
              </a:rPr>
              <a:t> </a:t>
            </a:r>
            <a:r>
              <a:rPr lang="en" sz="1100">
                <a:solidFill>
                  <a:schemeClr val="dk1"/>
                </a:solidFill>
                <a:latin typeface="Times New Roman"/>
                <a:ea typeface="Times New Roman"/>
                <a:cs typeface="Times New Roman"/>
                <a:sym typeface="Times New Roman"/>
              </a:rPr>
              <a:t>“If you’re tired… </a:t>
            </a:r>
            <a:r>
              <a:rPr b="1" lang="en" sz="1100">
                <a:solidFill>
                  <a:schemeClr val="dk1"/>
                </a:solidFill>
                <a:latin typeface="Times New Roman"/>
                <a:ea typeface="Times New Roman"/>
                <a:cs typeface="Times New Roman"/>
                <a:sym typeface="Times New Roman"/>
              </a:rPr>
              <a:t>I mean</a:t>
            </a:r>
            <a:r>
              <a:rPr lang="en" sz="1100">
                <a:solidFill>
                  <a:schemeClr val="dk1"/>
                </a:solidFill>
                <a:latin typeface="Times New Roman"/>
                <a:ea typeface="Times New Roman"/>
                <a:cs typeface="Times New Roman"/>
                <a:sym typeface="Times New Roman"/>
              </a:rPr>
              <a:t>, I’ll take care of it.”)</a:t>
            </a:r>
            <a:endParaRPr>
              <a:latin typeface="Times New Roman"/>
              <a:ea typeface="Times New Roman"/>
              <a:cs typeface="Times New Roman"/>
              <a:sym typeface="Times New Roman"/>
            </a:endParaRPr>
          </a:p>
          <a:p>
            <a:pPr indent="-317500" lvl="0" marL="457200" rtl="0" algn="l">
              <a:spcBef>
                <a:spcPts val="0"/>
              </a:spcBef>
              <a:spcAft>
                <a:spcPts val="0"/>
              </a:spcAft>
              <a:buSzPts val="1400"/>
              <a:buChar char="❖"/>
            </a:pPr>
            <a:r>
              <a:rPr lang="en">
                <a:latin typeface="Times New Roman"/>
                <a:ea typeface="Times New Roman"/>
                <a:cs typeface="Times New Roman"/>
                <a:sym typeface="Times New Roman"/>
              </a:rPr>
              <a:t>Speaker stance marking (</a:t>
            </a:r>
            <a:r>
              <a:rPr lang="en" sz="1100">
                <a:solidFill>
                  <a:schemeClr val="dk1"/>
                </a:solidFill>
                <a:latin typeface="Times New Roman"/>
                <a:ea typeface="Times New Roman"/>
                <a:cs typeface="Times New Roman"/>
                <a:sym typeface="Times New Roman"/>
              </a:rPr>
              <a:t>თუ ყველა წავიდა, </a:t>
            </a:r>
            <a:r>
              <a:rPr b="1" lang="en" sz="1100">
                <a:solidFill>
                  <a:schemeClr val="dk1"/>
                </a:solidFill>
                <a:latin typeface="Times New Roman"/>
                <a:ea typeface="Times New Roman"/>
                <a:cs typeface="Times New Roman"/>
                <a:sym typeface="Times New Roman"/>
              </a:rPr>
              <a:t>ე.ი.</a:t>
            </a:r>
            <a:r>
              <a:rPr lang="en" sz="1100">
                <a:solidFill>
                  <a:schemeClr val="dk1"/>
                </a:solidFill>
                <a:latin typeface="Times New Roman"/>
                <a:ea typeface="Times New Roman"/>
                <a:cs typeface="Times New Roman"/>
                <a:sym typeface="Times New Roman"/>
              </a:rPr>
              <a:t> ჩვენც უნდა წავიდეთ.</a:t>
            </a:r>
            <a:r>
              <a:rPr b="1" lang="en" sz="1100">
                <a:solidFill>
                  <a:schemeClr val="dk1"/>
                </a:solidFill>
                <a:latin typeface="Times New Roman"/>
                <a:ea typeface="Times New Roman"/>
                <a:cs typeface="Times New Roman"/>
                <a:sym typeface="Times New Roman"/>
              </a:rPr>
              <a:t> </a:t>
            </a:r>
            <a:r>
              <a:rPr lang="en" sz="1100">
                <a:solidFill>
                  <a:schemeClr val="dk1"/>
                </a:solidFill>
                <a:latin typeface="Times New Roman"/>
                <a:ea typeface="Times New Roman"/>
                <a:cs typeface="Times New Roman"/>
                <a:sym typeface="Times New Roman"/>
              </a:rPr>
              <a:t>“If everyone left,</a:t>
            </a:r>
            <a:r>
              <a:rPr b="1" lang="en" sz="1100">
                <a:solidFill>
                  <a:schemeClr val="dk1"/>
                </a:solidFill>
                <a:latin typeface="Times New Roman"/>
                <a:ea typeface="Times New Roman"/>
                <a:cs typeface="Times New Roman"/>
                <a:sym typeface="Times New Roman"/>
              </a:rPr>
              <a:t> that means</a:t>
            </a:r>
            <a:r>
              <a:rPr lang="en" sz="1100">
                <a:solidFill>
                  <a:schemeClr val="dk1"/>
                </a:solidFill>
                <a:latin typeface="Times New Roman"/>
                <a:ea typeface="Times New Roman"/>
                <a:cs typeface="Times New Roman"/>
                <a:sym typeface="Times New Roman"/>
              </a:rPr>
              <a:t> we should go too.”)</a:t>
            </a:r>
            <a:endParaRPr>
              <a:latin typeface="Times New Roman"/>
              <a:ea typeface="Times New Roman"/>
              <a:cs typeface="Times New Roman"/>
              <a:sym typeface="Times New Roman"/>
            </a:endParaRPr>
          </a:p>
          <a:p>
            <a:pPr indent="-317500" lvl="0" marL="457200" rtl="0" algn="l">
              <a:spcBef>
                <a:spcPts val="0"/>
              </a:spcBef>
              <a:spcAft>
                <a:spcPts val="0"/>
              </a:spcAft>
              <a:buSzPts val="1400"/>
              <a:buChar char="❖"/>
            </a:pPr>
            <a:r>
              <a:rPr lang="en">
                <a:latin typeface="Times New Roman"/>
                <a:ea typeface="Times New Roman"/>
                <a:cs typeface="Times New Roman"/>
                <a:sym typeface="Times New Roman"/>
              </a:rPr>
              <a:t>Preventive persuasion (</a:t>
            </a:r>
            <a:r>
              <a:rPr lang="en" sz="1100">
                <a:solidFill>
                  <a:schemeClr val="dk1"/>
                </a:solidFill>
                <a:latin typeface="Times New Roman"/>
                <a:ea typeface="Times New Roman"/>
                <a:cs typeface="Times New Roman"/>
                <a:sym typeface="Times New Roman"/>
              </a:rPr>
              <a:t>იმეცადინე, </a:t>
            </a:r>
            <a:r>
              <a:rPr b="1" lang="en" sz="1100">
                <a:solidFill>
                  <a:schemeClr val="dk1"/>
                </a:solidFill>
                <a:latin typeface="Times New Roman"/>
                <a:ea typeface="Times New Roman"/>
                <a:cs typeface="Times New Roman"/>
                <a:sym typeface="Times New Roman"/>
              </a:rPr>
              <a:t>თორემ</a:t>
            </a:r>
            <a:r>
              <a:rPr lang="en" sz="1100">
                <a:solidFill>
                  <a:schemeClr val="dk1"/>
                </a:solidFill>
                <a:latin typeface="Times New Roman"/>
                <a:ea typeface="Times New Roman"/>
                <a:cs typeface="Times New Roman"/>
                <a:sym typeface="Times New Roman"/>
              </a:rPr>
              <a:t> ვერ ჩააბარებ.</a:t>
            </a:r>
            <a:r>
              <a:rPr b="1" lang="en" sz="1100">
                <a:solidFill>
                  <a:schemeClr val="dk1"/>
                </a:solidFill>
                <a:latin typeface="Times New Roman"/>
                <a:ea typeface="Times New Roman"/>
                <a:cs typeface="Times New Roman"/>
                <a:sym typeface="Times New Roman"/>
              </a:rPr>
              <a:t> </a:t>
            </a:r>
            <a:r>
              <a:rPr lang="en" sz="1100">
                <a:solidFill>
                  <a:schemeClr val="dk1"/>
                </a:solidFill>
                <a:latin typeface="Times New Roman"/>
                <a:ea typeface="Times New Roman"/>
                <a:cs typeface="Times New Roman"/>
                <a:sym typeface="Times New Roman"/>
              </a:rPr>
              <a:t>“Study, </a:t>
            </a:r>
            <a:r>
              <a:rPr b="1" lang="en" sz="1100">
                <a:solidFill>
                  <a:schemeClr val="dk1"/>
                </a:solidFill>
                <a:latin typeface="Times New Roman"/>
                <a:ea typeface="Times New Roman"/>
                <a:cs typeface="Times New Roman"/>
                <a:sym typeface="Times New Roman"/>
              </a:rPr>
              <a:t>otherwise</a:t>
            </a:r>
            <a:r>
              <a:rPr lang="en" sz="1100">
                <a:solidFill>
                  <a:schemeClr val="dk1"/>
                </a:solidFill>
                <a:latin typeface="Times New Roman"/>
                <a:ea typeface="Times New Roman"/>
                <a:cs typeface="Times New Roman"/>
                <a:sym typeface="Times New Roman"/>
              </a:rPr>
              <a:t> you won’t pass.”) </a:t>
            </a:r>
            <a:endParaRPr sz="17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Char char="❖"/>
            </a:pPr>
            <a:r>
              <a:rPr lang="en" sz="1700">
                <a:solidFill>
                  <a:schemeClr val="dk1"/>
                </a:solidFill>
                <a:latin typeface="Times New Roman"/>
                <a:ea typeface="Times New Roman"/>
                <a:cs typeface="Times New Roman"/>
                <a:sym typeface="Times New Roman"/>
              </a:rPr>
              <a:t>Repairing / Negotiating shared understanding (</a:t>
            </a:r>
            <a:r>
              <a:rPr lang="en" sz="1100">
                <a:solidFill>
                  <a:schemeClr val="dk1"/>
                </a:solidFill>
                <a:latin typeface="Times New Roman"/>
                <a:ea typeface="Times New Roman"/>
                <a:cs typeface="Times New Roman"/>
                <a:sym typeface="Times New Roman"/>
              </a:rPr>
              <a:t>თუ ამის გაკეთება გინდა — </a:t>
            </a:r>
            <a:r>
              <a:rPr b="1" lang="en" sz="1100">
                <a:solidFill>
                  <a:schemeClr val="dk1"/>
                </a:solidFill>
                <a:latin typeface="Times New Roman"/>
                <a:ea typeface="Times New Roman"/>
                <a:cs typeface="Times New Roman"/>
                <a:sym typeface="Times New Roman"/>
              </a:rPr>
              <a:t>ანუ, </a:t>
            </a:r>
            <a:r>
              <a:rPr lang="en" sz="1100">
                <a:solidFill>
                  <a:schemeClr val="dk1"/>
                </a:solidFill>
                <a:latin typeface="Times New Roman"/>
                <a:ea typeface="Times New Roman"/>
                <a:cs typeface="Times New Roman"/>
                <a:sym typeface="Times New Roman"/>
              </a:rPr>
              <a:t>მზად ხარ ხომ? “If you want to do this — </a:t>
            </a:r>
            <a:r>
              <a:rPr b="1" lang="en" sz="1100">
                <a:solidFill>
                  <a:schemeClr val="dk1"/>
                </a:solidFill>
                <a:latin typeface="Times New Roman"/>
                <a:ea typeface="Times New Roman"/>
                <a:cs typeface="Times New Roman"/>
                <a:sym typeface="Times New Roman"/>
              </a:rPr>
              <a:t>I mean/ you know,</a:t>
            </a:r>
            <a:r>
              <a:rPr lang="en" sz="1100">
                <a:solidFill>
                  <a:schemeClr val="dk1"/>
                </a:solidFill>
                <a:latin typeface="Times New Roman"/>
                <a:ea typeface="Times New Roman"/>
                <a:cs typeface="Times New Roman"/>
                <a:sym typeface="Times New Roman"/>
              </a:rPr>
              <a:t> you’re ready, right?”) </a:t>
            </a:r>
            <a:endParaRPr sz="1700">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9"/>
          <p:cNvSpPr txBox="1"/>
          <p:nvPr>
            <p:ph type="title"/>
          </p:nvPr>
        </p:nvSpPr>
        <p:spPr>
          <a:xfrm>
            <a:off x="154650" y="193148"/>
            <a:ext cx="6269700" cy="684300"/>
          </a:xfrm>
          <a:prstGeom prst="rect">
            <a:avLst/>
          </a:prstGeom>
          <a:solidFill>
            <a:srgbClr val="EA9999"/>
          </a:solidFill>
        </p:spPr>
        <p:txBody>
          <a:bodyPr anchorCtr="0" anchor="ctr" bIns="34275" lIns="68575" spcFirstLastPara="1" rIns="68575" wrap="square" tIns="34275">
            <a:normAutofit/>
          </a:bodyPr>
          <a:lstStyle/>
          <a:p>
            <a:pPr indent="0" lvl="0" marL="0" rtl="0" algn="l">
              <a:spcBef>
                <a:spcPts val="0"/>
              </a:spcBef>
              <a:spcAft>
                <a:spcPts val="0"/>
              </a:spcAft>
              <a:buNone/>
            </a:pPr>
            <a:r>
              <a:rPr lang="en"/>
              <a:t>The results in progress: </a:t>
            </a:r>
            <a:endParaRPr/>
          </a:p>
        </p:txBody>
      </p:sp>
      <p:sp>
        <p:nvSpPr>
          <p:cNvPr id="229" name="Google Shape;229;p39"/>
          <p:cNvSpPr txBox="1"/>
          <p:nvPr>
            <p:ph idx="1" type="body"/>
          </p:nvPr>
        </p:nvSpPr>
        <p:spPr>
          <a:xfrm>
            <a:off x="154650" y="1079125"/>
            <a:ext cx="8300400" cy="3983700"/>
          </a:xfrm>
          <a:prstGeom prst="rect">
            <a:avLst/>
          </a:prstGeom>
        </p:spPr>
        <p:txBody>
          <a:bodyPr anchorCtr="0" anchor="t" bIns="34275" lIns="68575" spcFirstLastPara="1" rIns="68575" wrap="square" tIns="34275">
            <a:normAutofit/>
          </a:bodyPr>
          <a:lstStyle/>
          <a:p>
            <a:pPr indent="0" lvl="0" marL="0" rtl="0" algn="just">
              <a:lnSpc>
                <a:spcPct val="150000"/>
              </a:lnSpc>
              <a:spcBef>
                <a:spcPts val="0"/>
              </a:spcBef>
              <a:spcAft>
                <a:spcPts val="0"/>
              </a:spcAft>
              <a:buNone/>
            </a:pPr>
            <a:r>
              <a:rPr lang="en" sz="1500">
                <a:solidFill>
                  <a:schemeClr val="dk1"/>
                </a:solidFill>
                <a:latin typeface="Times New Roman"/>
                <a:ea typeface="Times New Roman"/>
                <a:cs typeface="Times New Roman"/>
                <a:sym typeface="Times New Roman"/>
              </a:rPr>
              <a:t>1) contextual sensitivity-EDMs adjust their pragmatic functions when used in if clause;</a:t>
            </a:r>
            <a:endParaRPr sz="1500">
              <a:solidFill>
                <a:schemeClr val="dk1"/>
              </a:solidFill>
              <a:latin typeface="Times New Roman"/>
              <a:ea typeface="Times New Roman"/>
              <a:cs typeface="Times New Roman"/>
              <a:sym typeface="Times New Roman"/>
            </a:endParaRPr>
          </a:p>
          <a:p>
            <a:pPr indent="0" lvl="0" marL="0" rtl="0" algn="just">
              <a:lnSpc>
                <a:spcPct val="150000"/>
              </a:lnSpc>
              <a:spcBef>
                <a:spcPts val="800"/>
              </a:spcBef>
              <a:spcAft>
                <a:spcPts val="0"/>
              </a:spcAft>
              <a:buNone/>
            </a:pPr>
            <a:r>
              <a:rPr lang="en" sz="1500">
                <a:solidFill>
                  <a:schemeClr val="dk1"/>
                </a:solidFill>
                <a:latin typeface="Times New Roman"/>
                <a:ea typeface="Times New Roman"/>
                <a:cs typeface="Times New Roman"/>
                <a:sym typeface="Times New Roman"/>
              </a:rPr>
              <a:t>2) syntactic position- clause-initial (if+EDM+clause), post-focal (if+fokus+EDM+verb) or clause final protasis+EDM+apodosis; </a:t>
            </a:r>
            <a:endParaRPr sz="1500">
              <a:solidFill>
                <a:schemeClr val="dk1"/>
              </a:solidFill>
              <a:latin typeface="Times New Roman"/>
              <a:ea typeface="Times New Roman"/>
              <a:cs typeface="Times New Roman"/>
              <a:sym typeface="Times New Roman"/>
            </a:endParaRPr>
          </a:p>
          <a:p>
            <a:pPr indent="0" lvl="0" marL="0" rtl="0" algn="just">
              <a:lnSpc>
                <a:spcPct val="150000"/>
              </a:lnSpc>
              <a:spcBef>
                <a:spcPts val="800"/>
              </a:spcBef>
              <a:spcAft>
                <a:spcPts val="0"/>
              </a:spcAft>
              <a:buNone/>
            </a:pPr>
            <a:r>
              <a:rPr lang="en" sz="1500">
                <a:solidFill>
                  <a:schemeClr val="dk1"/>
                </a:solidFill>
                <a:latin typeface="Times New Roman"/>
                <a:ea typeface="Times New Roman"/>
                <a:cs typeface="Times New Roman"/>
                <a:sym typeface="Times New Roman"/>
              </a:rPr>
              <a:t>3) prosodic or connective autonomy- often isolated by comma/ pause; </a:t>
            </a:r>
            <a:endParaRPr sz="1500">
              <a:solidFill>
                <a:schemeClr val="dk1"/>
              </a:solidFill>
              <a:latin typeface="Times New Roman"/>
              <a:ea typeface="Times New Roman"/>
              <a:cs typeface="Times New Roman"/>
              <a:sym typeface="Times New Roman"/>
            </a:endParaRPr>
          </a:p>
          <a:p>
            <a:pPr indent="0" lvl="0" marL="0" rtl="0" algn="just">
              <a:lnSpc>
                <a:spcPct val="150000"/>
              </a:lnSpc>
              <a:spcBef>
                <a:spcPts val="800"/>
              </a:spcBef>
              <a:spcAft>
                <a:spcPts val="800"/>
              </a:spcAft>
              <a:buNone/>
            </a:pPr>
            <a:r>
              <a:rPr lang="en" sz="1500">
                <a:solidFill>
                  <a:schemeClr val="dk1"/>
                </a:solidFill>
                <a:latin typeface="Times New Roman"/>
                <a:ea typeface="Times New Roman"/>
                <a:cs typeface="Times New Roman"/>
                <a:sym typeface="Times New Roman"/>
              </a:rPr>
              <a:t>4) multifunctionality- different discourse and pragmatic functions such as clarification, refurmatiation, concluding, summarizing, interactional (softeners/register and formality).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0"/>
          <p:cNvSpPr txBox="1"/>
          <p:nvPr>
            <p:ph type="title"/>
          </p:nvPr>
        </p:nvSpPr>
        <p:spPr>
          <a:xfrm>
            <a:off x="69275" y="102604"/>
            <a:ext cx="6689400" cy="504900"/>
          </a:xfrm>
          <a:prstGeom prst="rect">
            <a:avLst/>
          </a:prstGeom>
          <a:solidFill>
            <a:srgbClr val="E06666"/>
          </a:solidFill>
        </p:spPr>
        <p:txBody>
          <a:bodyPr anchorCtr="0" anchor="ctr" bIns="34275" lIns="68575" spcFirstLastPara="1" rIns="68575" wrap="square" tIns="34275">
            <a:normAutofit/>
          </a:bodyPr>
          <a:lstStyle/>
          <a:p>
            <a:pPr indent="0" lvl="0" marL="0" rtl="0" algn="l">
              <a:spcBef>
                <a:spcPts val="0"/>
              </a:spcBef>
              <a:spcAft>
                <a:spcPts val="0"/>
              </a:spcAft>
              <a:buNone/>
            </a:pPr>
            <a:r>
              <a:rPr lang="en"/>
              <a:t>Bibliography: </a:t>
            </a:r>
            <a:endParaRPr/>
          </a:p>
        </p:txBody>
      </p:sp>
      <p:sp>
        <p:nvSpPr>
          <p:cNvPr id="235" name="Google Shape;235;p40"/>
          <p:cNvSpPr txBox="1"/>
          <p:nvPr>
            <p:ph idx="1" type="body"/>
          </p:nvPr>
        </p:nvSpPr>
        <p:spPr>
          <a:xfrm>
            <a:off x="0" y="607500"/>
            <a:ext cx="9066600" cy="4417200"/>
          </a:xfrm>
          <a:prstGeom prst="rect">
            <a:avLst/>
          </a:prstGeom>
        </p:spPr>
        <p:txBody>
          <a:bodyPr anchorCtr="0" anchor="t" bIns="34275" lIns="68575" spcFirstLastPara="1" rIns="68575" wrap="square" tIns="34275">
            <a:normAutofit fontScale="25000" lnSpcReduction="20000"/>
          </a:bodyPr>
          <a:lstStyle/>
          <a:p>
            <a:pPr indent="-228600" lvl="0" marL="444500" rtl="0" algn="just">
              <a:lnSpc>
                <a:spcPct val="150000"/>
              </a:lnSpc>
              <a:spcBef>
                <a:spcPts val="0"/>
              </a:spcBef>
              <a:spcAft>
                <a:spcPts val="0"/>
              </a:spcAft>
              <a:buNone/>
            </a:pPr>
            <a:r>
              <a:rPr lang="en" sz="4800">
                <a:solidFill>
                  <a:schemeClr val="dk1"/>
                </a:solidFill>
                <a:latin typeface="Times New Roman"/>
                <a:ea typeface="Times New Roman"/>
                <a:cs typeface="Times New Roman"/>
                <a:sym typeface="Times New Roman"/>
              </a:rPr>
              <a:t>1.     Aijmer, K. (2002). English Discourse Particles, Amsterdam: John Benjamins, 37-89</a:t>
            </a:r>
            <a:endParaRPr sz="4800">
              <a:solidFill>
                <a:schemeClr val="dk1"/>
              </a:solidFill>
              <a:latin typeface="Times New Roman"/>
              <a:ea typeface="Times New Roman"/>
              <a:cs typeface="Times New Roman"/>
              <a:sym typeface="Times New Roman"/>
            </a:endParaRPr>
          </a:p>
          <a:p>
            <a:pPr indent="-228600" lvl="0" marL="444500" rtl="0" algn="just">
              <a:lnSpc>
                <a:spcPct val="150000"/>
              </a:lnSpc>
              <a:spcBef>
                <a:spcPts val="0"/>
              </a:spcBef>
              <a:spcAft>
                <a:spcPts val="0"/>
              </a:spcAft>
              <a:buNone/>
            </a:pPr>
            <a:r>
              <a:rPr lang="en" sz="4800">
                <a:solidFill>
                  <a:schemeClr val="dk1"/>
                </a:solidFill>
                <a:latin typeface="Times New Roman"/>
                <a:ea typeface="Times New Roman"/>
                <a:cs typeface="Times New Roman"/>
                <a:sym typeface="Times New Roman"/>
              </a:rPr>
              <a:t>2.     Buskivadze Kh. (2022) Some (Meta)discourse Markers in English and Georgian commencement Speeches, Chapter 7, 162-187  </a:t>
            </a:r>
            <a:endParaRPr sz="4800">
              <a:solidFill>
                <a:schemeClr val="dk1"/>
              </a:solidFill>
              <a:latin typeface="Times New Roman"/>
              <a:ea typeface="Times New Roman"/>
              <a:cs typeface="Times New Roman"/>
              <a:sym typeface="Times New Roman"/>
            </a:endParaRPr>
          </a:p>
          <a:p>
            <a:pPr indent="-228600" lvl="0" marL="444500" rtl="0" algn="just">
              <a:lnSpc>
                <a:spcPct val="150000"/>
              </a:lnSpc>
              <a:spcBef>
                <a:spcPts val="0"/>
              </a:spcBef>
              <a:spcAft>
                <a:spcPts val="0"/>
              </a:spcAft>
              <a:buNone/>
            </a:pPr>
            <a:r>
              <a:rPr lang="en" sz="4800">
                <a:solidFill>
                  <a:schemeClr val="dk1"/>
                </a:solidFill>
                <a:latin typeface="Times New Roman"/>
                <a:ea typeface="Times New Roman"/>
                <a:cs typeface="Times New Roman"/>
                <a:sym typeface="Times New Roman"/>
              </a:rPr>
              <a:t>3.     Buskivadze Kh. (2021) Comparative Analysis of Grammatical and Pragmatic functions of contrastive Discourse Markers in Georgian and American Talk Show Discourse, electronic bilingual scholarly peer-reviewed journal Spekali </a:t>
            </a:r>
            <a:endParaRPr sz="4800">
              <a:solidFill>
                <a:schemeClr val="dk1"/>
              </a:solidFill>
              <a:latin typeface="Times New Roman"/>
              <a:ea typeface="Times New Roman"/>
              <a:cs typeface="Times New Roman"/>
              <a:sym typeface="Times New Roman"/>
            </a:endParaRPr>
          </a:p>
          <a:p>
            <a:pPr indent="-228600" lvl="0" marL="444500" rtl="0" algn="just">
              <a:lnSpc>
                <a:spcPct val="150000"/>
              </a:lnSpc>
              <a:spcBef>
                <a:spcPts val="0"/>
              </a:spcBef>
              <a:spcAft>
                <a:spcPts val="0"/>
              </a:spcAft>
              <a:buNone/>
            </a:pPr>
            <a:r>
              <a:rPr lang="en" sz="4800">
                <a:solidFill>
                  <a:schemeClr val="dk1"/>
                </a:solidFill>
                <a:latin typeface="Times New Roman"/>
                <a:ea typeface="Times New Roman"/>
                <a:cs typeface="Times New Roman"/>
                <a:sym typeface="Times New Roman"/>
              </a:rPr>
              <a:t>4.     Buskivadze Kh. (2021) The Pragmatic and Grammatical functions of DMs in American and Georgian Commencement Speeches, Online Journal of Humanities, E ISSN 234-8146, Issue VI, 1-18 </a:t>
            </a:r>
            <a:endParaRPr sz="4800">
              <a:solidFill>
                <a:schemeClr val="dk1"/>
              </a:solidFill>
              <a:latin typeface="Times New Roman"/>
              <a:ea typeface="Times New Roman"/>
              <a:cs typeface="Times New Roman"/>
              <a:sym typeface="Times New Roman"/>
            </a:endParaRPr>
          </a:p>
          <a:p>
            <a:pPr indent="-228600" lvl="0" marL="444500" rtl="0" algn="just">
              <a:lnSpc>
                <a:spcPct val="150000"/>
              </a:lnSpc>
              <a:spcBef>
                <a:spcPts val="0"/>
              </a:spcBef>
              <a:spcAft>
                <a:spcPts val="0"/>
              </a:spcAft>
              <a:buNone/>
            </a:pPr>
            <a:r>
              <a:rPr lang="en" sz="4800">
                <a:solidFill>
                  <a:schemeClr val="dk1"/>
                </a:solidFill>
                <a:latin typeface="Times New Roman"/>
                <a:ea typeface="Times New Roman"/>
                <a:cs typeface="Times New Roman"/>
                <a:sym typeface="Times New Roman"/>
              </a:rPr>
              <a:t>5.     Fraser B. (1990) An approach to discourse markers, 383-398</a:t>
            </a:r>
            <a:endParaRPr sz="4800">
              <a:solidFill>
                <a:schemeClr val="dk1"/>
              </a:solidFill>
              <a:latin typeface="Times New Roman"/>
              <a:ea typeface="Times New Roman"/>
              <a:cs typeface="Times New Roman"/>
              <a:sym typeface="Times New Roman"/>
            </a:endParaRPr>
          </a:p>
          <a:p>
            <a:pPr indent="-228600" lvl="0" marL="444500" rtl="0" algn="just">
              <a:lnSpc>
                <a:spcPct val="150000"/>
              </a:lnSpc>
              <a:spcBef>
                <a:spcPts val="0"/>
              </a:spcBef>
              <a:spcAft>
                <a:spcPts val="0"/>
              </a:spcAft>
              <a:buNone/>
            </a:pPr>
            <a:r>
              <a:rPr lang="en" sz="4800">
                <a:solidFill>
                  <a:schemeClr val="dk1"/>
                </a:solidFill>
                <a:latin typeface="Times New Roman"/>
                <a:ea typeface="Times New Roman"/>
                <a:cs typeface="Times New Roman"/>
                <a:sym typeface="Times New Roman"/>
              </a:rPr>
              <a:t>6.     Fraser B. (1996) pragmatic markers, Pragmatics, 167-190</a:t>
            </a:r>
            <a:endParaRPr sz="4800">
              <a:solidFill>
                <a:schemeClr val="dk1"/>
              </a:solidFill>
              <a:latin typeface="Times New Roman"/>
              <a:ea typeface="Times New Roman"/>
              <a:cs typeface="Times New Roman"/>
              <a:sym typeface="Times New Roman"/>
            </a:endParaRPr>
          </a:p>
          <a:p>
            <a:pPr indent="-228600" lvl="0" marL="444500" rtl="0" algn="just">
              <a:lnSpc>
                <a:spcPct val="150000"/>
              </a:lnSpc>
              <a:spcBef>
                <a:spcPts val="0"/>
              </a:spcBef>
              <a:spcAft>
                <a:spcPts val="0"/>
              </a:spcAft>
              <a:buNone/>
            </a:pPr>
            <a:r>
              <a:rPr lang="en" sz="4800">
                <a:solidFill>
                  <a:schemeClr val="dk1"/>
                </a:solidFill>
                <a:latin typeface="Times New Roman"/>
                <a:ea typeface="Times New Roman"/>
                <a:cs typeface="Times New Roman"/>
                <a:sym typeface="Times New Roman"/>
              </a:rPr>
              <a:t>7.     Fraser B (1999) What are </a:t>
            </a:r>
            <a:r>
              <a:rPr lang="en" sz="4800">
                <a:solidFill>
                  <a:schemeClr val="dk1"/>
                </a:solidFill>
                <a:latin typeface="Times New Roman"/>
                <a:ea typeface="Times New Roman"/>
                <a:cs typeface="Times New Roman"/>
                <a:sym typeface="Times New Roman"/>
              </a:rPr>
              <a:t>discourse</a:t>
            </a:r>
            <a:r>
              <a:rPr lang="en" sz="4800">
                <a:solidFill>
                  <a:schemeClr val="dk1"/>
                </a:solidFill>
                <a:latin typeface="Times New Roman"/>
                <a:ea typeface="Times New Roman"/>
                <a:cs typeface="Times New Roman"/>
                <a:sym typeface="Times New Roman"/>
              </a:rPr>
              <a:t> markers? Journal of Pragmatics, 167-190</a:t>
            </a:r>
            <a:endParaRPr sz="4800">
              <a:solidFill>
                <a:schemeClr val="dk1"/>
              </a:solidFill>
              <a:latin typeface="Times New Roman"/>
              <a:ea typeface="Times New Roman"/>
              <a:cs typeface="Times New Roman"/>
              <a:sym typeface="Times New Roman"/>
            </a:endParaRPr>
          </a:p>
          <a:p>
            <a:pPr indent="-228600" lvl="0" marL="444500" rtl="0" algn="just">
              <a:lnSpc>
                <a:spcPct val="150000"/>
              </a:lnSpc>
              <a:spcBef>
                <a:spcPts val="0"/>
              </a:spcBef>
              <a:spcAft>
                <a:spcPts val="0"/>
              </a:spcAft>
              <a:buNone/>
            </a:pPr>
            <a:r>
              <a:rPr lang="en" sz="4800">
                <a:solidFill>
                  <a:schemeClr val="dk1"/>
                </a:solidFill>
                <a:latin typeface="Times New Roman"/>
                <a:ea typeface="Times New Roman"/>
                <a:cs typeface="Times New Roman"/>
                <a:sym typeface="Times New Roman"/>
              </a:rPr>
              <a:t>8.     Fraser B. (2009). An account of discourse markers, 293-320  </a:t>
            </a:r>
            <a:endParaRPr sz="4800">
              <a:solidFill>
                <a:schemeClr val="dk1"/>
              </a:solidFill>
              <a:latin typeface="Times New Roman"/>
              <a:ea typeface="Times New Roman"/>
              <a:cs typeface="Times New Roman"/>
              <a:sym typeface="Times New Roman"/>
            </a:endParaRPr>
          </a:p>
          <a:p>
            <a:pPr indent="-228600" lvl="0" marL="444500" rtl="0" algn="just">
              <a:lnSpc>
                <a:spcPct val="150000"/>
              </a:lnSpc>
              <a:spcBef>
                <a:spcPts val="0"/>
              </a:spcBef>
              <a:spcAft>
                <a:spcPts val="0"/>
              </a:spcAft>
              <a:buNone/>
            </a:pPr>
            <a:r>
              <a:rPr lang="en" sz="4800">
                <a:solidFill>
                  <a:schemeClr val="dk1"/>
                </a:solidFill>
                <a:latin typeface="Times New Roman"/>
                <a:ea typeface="Times New Roman"/>
                <a:cs typeface="Times New Roman"/>
                <a:sym typeface="Times New Roman"/>
              </a:rPr>
              <a:t>9.     Fraser B. (2015). The combining of discourse markers, Journal of Pragmatics, 318-340  </a:t>
            </a:r>
            <a:endParaRPr sz="4800">
              <a:solidFill>
                <a:schemeClr val="dk1"/>
              </a:solidFill>
              <a:latin typeface="Times New Roman"/>
              <a:ea typeface="Times New Roman"/>
              <a:cs typeface="Times New Roman"/>
              <a:sym typeface="Times New Roman"/>
            </a:endParaRPr>
          </a:p>
          <a:p>
            <a:pPr indent="-228600" lvl="0" marL="444500" rtl="0" algn="just">
              <a:lnSpc>
                <a:spcPct val="150000"/>
              </a:lnSpc>
              <a:spcBef>
                <a:spcPts val="0"/>
              </a:spcBef>
              <a:spcAft>
                <a:spcPts val="0"/>
              </a:spcAft>
              <a:buNone/>
            </a:pPr>
            <a:r>
              <a:rPr lang="en" sz="4800">
                <a:solidFill>
                  <a:schemeClr val="dk1"/>
                </a:solidFill>
                <a:latin typeface="Times New Roman"/>
                <a:ea typeface="Times New Roman"/>
                <a:cs typeface="Times New Roman"/>
                <a:sym typeface="Times New Roman"/>
              </a:rPr>
              <a:t>10.  Fried, M., Östman J., (2004) Construction Grammar in a cross-language perspective, John Benjamins, 11-86  </a:t>
            </a:r>
            <a:endParaRPr sz="4800">
              <a:solidFill>
                <a:schemeClr val="dk1"/>
              </a:solidFill>
              <a:latin typeface="Times New Roman"/>
              <a:ea typeface="Times New Roman"/>
              <a:cs typeface="Times New Roman"/>
              <a:sym typeface="Times New Roman"/>
            </a:endParaRPr>
          </a:p>
          <a:p>
            <a:pPr indent="-228600" lvl="0" marL="444500" rtl="0" algn="just">
              <a:lnSpc>
                <a:spcPct val="150000"/>
              </a:lnSpc>
              <a:spcBef>
                <a:spcPts val="0"/>
              </a:spcBef>
              <a:spcAft>
                <a:spcPts val="0"/>
              </a:spcAft>
              <a:buNone/>
            </a:pPr>
            <a:r>
              <a:rPr lang="en" sz="4800">
                <a:solidFill>
                  <a:schemeClr val="dk1"/>
                </a:solidFill>
                <a:latin typeface="Times New Roman"/>
                <a:ea typeface="Times New Roman"/>
                <a:cs typeface="Times New Roman"/>
                <a:sym typeface="Times New Roman"/>
              </a:rPr>
              <a:t>11.  Müller S. (2005). Discourse Markers in Native and Non-native English Discourse, the case of so, 61-96  </a:t>
            </a:r>
            <a:endParaRPr sz="4800">
              <a:solidFill>
                <a:schemeClr val="dk1"/>
              </a:solidFill>
              <a:latin typeface="Times New Roman"/>
              <a:ea typeface="Times New Roman"/>
              <a:cs typeface="Times New Roman"/>
              <a:sym typeface="Times New Roman"/>
            </a:endParaRPr>
          </a:p>
          <a:p>
            <a:pPr indent="-228600" lvl="0" marL="444500" rtl="0" algn="just">
              <a:lnSpc>
                <a:spcPct val="150000"/>
              </a:lnSpc>
              <a:spcBef>
                <a:spcPts val="0"/>
              </a:spcBef>
              <a:spcAft>
                <a:spcPts val="0"/>
              </a:spcAft>
              <a:buNone/>
            </a:pPr>
            <a:r>
              <a:rPr lang="en" sz="4800">
                <a:solidFill>
                  <a:schemeClr val="dk1"/>
                </a:solidFill>
                <a:latin typeface="Times New Roman"/>
                <a:ea typeface="Times New Roman"/>
                <a:cs typeface="Times New Roman"/>
                <a:sym typeface="Times New Roman"/>
              </a:rPr>
              <a:t>12.  Östman J. (2005) Construction Grammar and Spoken Language: The case of Pragmatic Particles, </a:t>
            </a:r>
            <a:r>
              <a:rPr lang="en" sz="4800">
                <a:solidFill>
                  <a:schemeClr val="dk1"/>
                </a:solidFill>
                <a:latin typeface="Times New Roman"/>
                <a:ea typeface="Times New Roman"/>
                <a:cs typeface="Times New Roman"/>
                <a:sym typeface="Times New Roman"/>
              </a:rPr>
              <a:t>Journal</a:t>
            </a:r>
            <a:r>
              <a:rPr lang="en" sz="4800">
                <a:solidFill>
                  <a:schemeClr val="dk1"/>
                </a:solidFill>
                <a:latin typeface="Times New Roman"/>
                <a:ea typeface="Times New Roman"/>
                <a:cs typeface="Times New Roman"/>
                <a:sym typeface="Times New Roman"/>
              </a:rPr>
              <a:t> of Pragmatics, 1752-1778</a:t>
            </a:r>
            <a:endParaRPr sz="4800">
              <a:solidFill>
                <a:schemeClr val="dk1"/>
              </a:solidFill>
              <a:latin typeface="Times New Roman"/>
              <a:ea typeface="Times New Roman"/>
              <a:cs typeface="Times New Roman"/>
              <a:sym typeface="Times New Roman"/>
            </a:endParaRPr>
          </a:p>
          <a:p>
            <a:pPr indent="-228600" lvl="0" marL="444500" rtl="0" algn="just">
              <a:lnSpc>
                <a:spcPct val="150000"/>
              </a:lnSpc>
              <a:spcBef>
                <a:spcPts val="0"/>
              </a:spcBef>
              <a:spcAft>
                <a:spcPts val="0"/>
              </a:spcAft>
              <a:buNone/>
            </a:pPr>
            <a:r>
              <a:rPr lang="en" sz="4800">
                <a:solidFill>
                  <a:schemeClr val="dk1"/>
                </a:solidFill>
                <a:latin typeface="Times New Roman"/>
                <a:ea typeface="Times New Roman"/>
                <a:cs typeface="Times New Roman"/>
                <a:sym typeface="Times New Roman"/>
              </a:rPr>
              <a:t>13.  Schiffrin, D. (1987) discourse markers, Cambridge University Press, 31-49</a:t>
            </a:r>
            <a:endParaRPr sz="4800">
              <a:solidFill>
                <a:schemeClr val="dk1"/>
              </a:solidFill>
              <a:latin typeface="Times New Roman"/>
              <a:ea typeface="Times New Roman"/>
              <a:cs typeface="Times New Roman"/>
              <a:sym typeface="Times New Roman"/>
            </a:endParaRPr>
          </a:p>
          <a:p>
            <a:pPr indent="-228600" lvl="0" marL="444500" rtl="0" algn="just">
              <a:lnSpc>
                <a:spcPct val="150000"/>
              </a:lnSpc>
              <a:spcBef>
                <a:spcPts val="0"/>
              </a:spcBef>
              <a:spcAft>
                <a:spcPts val="0"/>
              </a:spcAft>
              <a:buNone/>
            </a:pPr>
            <a:r>
              <a:rPr lang="en" sz="4800">
                <a:solidFill>
                  <a:schemeClr val="dk1"/>
                </a:solidFill>
                <a:latin typeface="Times New Roman"/>
                <a:ea typeface="Times New Roman"/>
                <a:cs typeface="Times New Roman"/>
                <a:sym typeface="Times New Roman"/>
              </a:rPr>
              <a:t>14. Traugott, E. C. &amp; Thompson, S. A. (1987). “Conditionals and discourse: Towards a comprehensive pragmatic theory.” In </a:t>
            </a:r>
            <a:r>
              <a:rPr i="1" lang="en" sz="4800">
                <a:solidFill>
                  <a:schemeClr val="dk1"/>
                </a:solidFill>
                <a:latin typeface="Times New Roman"/>
                <a:ea typeface="Times New Roman"/>
                <a:cs typeface="Times New Roman"/>
                <a:sym typeface="Times New Roman"/>
              </a:rPr>
              <a:t>On Conditionals</a:t>
            </a:r>
            <a:r>
              <a:rPr lang="en" sz="4800">
                <a:solidFill>
                  <a:schemeClr val="dk1"/>
                </a:solidFill>
                <a:latin typeface="Times New Roman"/>
                <a:ea typeface="Times New Roman"/>
                <a:cs typeface="Times New Roman"/>
                <a:sym typeface="Times New Roman"/>
              </a:rPr>
              <a:t>, ed. by Traugott et al., Cambridge University Press</a:t>
            </a:r>
            <a:endParaRPr sz="4800">
              <a:solidFill>
                <a:schemeClr val="dk1"/>
              </a:solidFill>
              <a:latin typeface="Times New Roman"/>
              <a:ea typeface="Times New Roman"/>
              <a:cs typeface="Times New Roman"/>
              <a:sym typeface="Times New Roman"/>
            </a:endParaRPr>
          </a:p>
          <a:p>
            <a:pPr indent="-228600" lvl="0" marL="444500" rtl="0" algn="just">
              <a:lnSpc>
                <a:spcPct val="150000"/>
              </a:lnSpc>
              <a:spcBef>
                <a:spcPts val="0"/>
              </a:spcBef>
              <a:spcAft>
                <a:spcPts val="0"/>
              </a:spcAft>
              <a:buNone/>
            </a:pPr>
            <a:r>
              <a:rPr lang="en" sz="4800">
                <a:solidFill>
                  <a:schemeClr val="dk1"/>
                </a:solidFill>
                <a:latin typeface="Times New Roman"/>
                <a:ea typeface="Times New Roman"/>
                <a:cs typeface="Times New Roman"/>
                <a:sym typeface="Times New Roman"/>
              </a:rPr>
              <a:t>15. </a:t>
            </a:r>
            <a:r>
              <a:rPr lang="en" sz="4800">
                <a:solidFill>
                  <a:schemeClr val="dk1"/>
                </a:solidFill>
                <a:latin typeface="Times New Roman"/>
                <a:ea typeface="Times New Roman"/>
                <a:cs typeface="Times New Roman"/>
                <a:sym typeface="Times New Roman"/>
              </a:rPr>
              <a:t>Traugott, E. (2022) discourse structuring markers in English, 129-131 </a:t>
            </a:r>
            <a:endParaRPr sz="4800">
              <a:solidFill>
                <a:schemeClr val="dk1"/>
              </a:solidFill>
              <a:latin typeface="Times New Roman"/>
              <a:ea typeface="Times New Roman"/>
              <a:cs typeface="Times New Roman"/>
              <a:sym typeface="Times New Roman"/>
            </a:endParaRPr>
          </a:p>
          <a:p>
            <a:pPr indent="-228600" lvl="0" marL="444500" rtl="0" algn="just">
              <a:lnSpc>
                <a:spcPct val="150000"/>
              </a:lnSpc>
              <a:spcBef>
                <a:spcPts val="0"/>
              </a:spcBef>
              <a:spcAft>
                <a:spcPts val="0"/>
              </a:spcAft>
              <a:buNone/>
            </a:pPr>
            <a:r>
              <a:t/>
            </a:r>
            <a:endParaRPr sz="4800">
              <a:solidFill>
                <a:schemeClr val="dk1"/>
              </a:solidFill>
              <a:latin typeface="Times New Roman"/>
              <a:ea typeface="Times New Roman"/>
              <a:cs typeface="Times New Roman"/>
              <a:sym typeface="Times New Roman"/>
            </a:endParaRPr>
          </a:p>
          <a:p>
            <a:pPr indent="-228600" lvl="0" marL="444500" rtl="0" algn="just">
              <a:lnSpc>
                <a:spcPct val="150000"/>
              </a:lnSpc>
              <a:spcBef>
                <a:spcPts val="0"/>
              </a:spcBef>
              <a:spcAft>
                <a:spcPts val="0"/>
              </a:spcAft>
              <a:buNone/>
            </a:pPr>
            <a:r>
              <a:t/>
            </a:r>
            <a:endParaRPr sz="4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100">
              <a:solidFill>
                <a:schemeClr val="dk1"/>
              </a:solidFill>
            </a:endParaRPr>
          </a:p>
          <a:p>
            <a:pPr indent="-228600" lvl="0" marL="444500" rtl="0" algn="just">
              <a:lnSpc>
                <a:spcPct val="150000"/>
              </a:lnSpc>
              <a:spcBef>
                <a:spcPts val="0"/>
              </a:spcBef>
              <a:spcAft>
                <a:spcPts val="0"/>
              </a:spcAft>
              <a:buNone/>
            </a:pPr>
            <a:r>
              <a:t/>
            </a:r>
            <a:endParaRPr sz="48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sz="480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a:p>
          <a:p>
            <a:pPr indent="0" lvl="0" marL="0" rtl="0" algn="l">
              <a:lnSpc>
                <a:spcPct val="115000"/>
              </a:lnSpc>
              <a:spcBef>
                <a:spcPts val="0"/>
              </a:spcBef>
              <a:spcAft>
                <a:spcPts val="0"/>
              </a:spcAft>
              <a:buClr>
                <a:schemeClr val="dk1"/>
              </a:buClr>
              <a:buSzPct val="61111"/>
              <a:buFont typeface="Arial"/>
              <a:buNone/>
            </a:pPr>
            <a:r>
              <a:t/>
            </a:r>
            <a:endParaRPr/>
          </a:p>
          <a:p>
            <a:pPr indent="0" lvl="0" marL="0" rtl="0" algn="l">
              <a:spcBef>
                <a:spcPts val="8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75" name="Google Shape;75;p16"/>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1200"/>
              </a:spcAft>
              <a:buNone/>
            </a:pPr>
            <a:r>
              <a:t/>
            </a:r>
            <a:endParaRPr/>
          </a:p>
        </p:txBody>
      </p:sp>
      <p:pic>
        <p:nvPicPr>
          <p:cNvPr id="76" name="Google Shape;76;p16" title="Screenshot 2025-10-30 at 5.29.18.png"/>
          <p:cNvPicPr preferRelativeResize="0"/>
          <p:nvPr/>
        </p:nvPicPr>
        <p:blipFill>
          <a:blip r:embed="rId3">
            <a:alphaModFix/>
          </a:blip>
          <a:stretch>
            <a:fillRect/>
          </a:stretch>
        </p:blipFill>
        <p:spPr>
          <a:xfrm>
            <a:off x="0" y="162717"/>
            <a:ext cx="9144003" cy="4697017"/>
          </a:xfrm>
          <a:prstGeom prst="rect">
            <a:avLst/>
          </a:prstGeom>
          <a:noFill/>
          <a:ln>
            <a:noFill/>
          </a:ln>
        </p:spPr>
      </p:pic>
      <p:sp>
        <p:nvSpPr>
          <p:cNvPr id="77" name="Google Shape;77;p16"/>
          <p:cNvSpPr txBox="1"/>
          <p:nvPr/>
        </p:nvSpPr>
        <p:spPr>
          <a:xfrm>
            <a:off x="3650875" y="655550"/>
            <a:ext cx="2339700" cy="44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78" name="Google Shape;78;p16"/>
          <p:cNvSpPr txBox="1"/>
          <p:nvPr/>
        </p:nvSpPr>
        <p:spPr>
          <a:xfrm>
            <a:off x="5123325" y="-10075"/>
            <a:ext cx="2037300" cy="443700"/>
          </a:xfrm>
          <a:prstGeom prst="rect">
            <a:avLst/>
          </a:prstGeom>
          <a:solidFill>
            <a:srgbClr val="EA999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sketchengine.eu</a:t>
            </a:r>
            <a:endParaRPr sz="1800">
              <a:solidFill>
                <a:schemeClr val="dk2"/>
              </a:solidFill>
            </a:endParaRPr>
          </a:p>
        </p:txBody>
      </p:sp>
      <p:sp>
        <p:nvSpPr>
          <p:cNvPr id="79" name="Google Shape;79;p16"/>
          <p:cNvSpPr txBox="1"/>
          <p:nvPr/>
        </p:nvSpPr>
        <p:spPr>
          <a:xfrm>
            <a:off x="5012400" y="716050"/>
            <a:ext cx="705900" cy="44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Tu</a:t>
            </a:r>
            <a:r>
              <a:rPr lang="en" sz="1800">
                <a:solidFill>
                  <a:schemeClr val="dk2"/>
                </a:solidFill>
              </a:rPr>
              <a:t> </a:t>
            </a:r>
            <a:endParaRPr sz="1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0" y="-1"/>
            <a:ext cx="5082900" cy="542400"/>
          </a:xfrm>
          <a:prstGeom prst="rect">
            <a:avLst/>
          </a:prstGeom>
          <a:solidFill>
            <a:srgbClr val="E06666"/>
          </a:solidFill>
        </p:spPr>
        <p:txBody>
          <a:bodyPr anchorCtr="0" anchor="ctr" bIns="34275" lIns="68575" spcFirstLastPara="1" rIns="68575" wrap="square" tIns="34275">
            <a:normAutofit/>
          </a:bodyPr>
          <a:lstStyle/>
          <a:p>
            <a:pPr indent="0" lvl="0" marL="0" rtl="0" algn="l">
              <a:spcBef>
                <a:spcPts val="0"/>
              </a:spcBef>
              <a:spcAft>
                <a:spcPts val="0"/>
              </a:spcAft>
              <a:buNone/>
            </a:pPr>
            <a:r>
              <a:rPr lang="en">
                <a:latin typeface="Times New Roman"/>
                <a:ea typeface="Times New Roman"/>
                <a:cs typeface="Times New Roman"/>
                <a:sym typeface="Times New Roman"/>
              </a:rPr>
              <a:t>EDMs with similar meanings  </a:t>
            </a:r>
            <a:endParaRPr>
              <a:latin typeface="Times New Roman"/>
              <a:ea typeface="Times New Roman"/>
              <a:cs typeface="Times New Roman"/>
              <a:sym typeface="Times New Roman"/>
            </a:endParaRPr>
          </a:p>
        </p:txBody>
      </p:sp>
      <p:graphicFrame>
        <p:nvGraphicFramePr>
          <p:cNvPr id="85" name="Google Shape;85;p17"/>
          <p:cNvGraphicFramePr/>
          <p:nvPr/>
        </p:nvGraphicFramePr>
        <p:xfrm>
          <a:off x="95250" y="663925"/>
          <a:ext cx="3000000" cy="3000000"/>
        </p:xfrm>
        <a:graphic>
          <a:graphicData uri="http://schemas.openxmlformats.org/drawingml/2006/table">
            <a:tbl>
              <a:tblPr>
                <a:noFill/>
                <a:tableStyleId>{4C4F1B96-F1E1-4DC4-AE90-F9FD54C76B29}</a:tableStyleId>
              </a:tblPr>
              <a:tblGrid>
                <a:gridCol w="2327450"/>
              </a:tblGrid>
              <a:tr h="514475">
                <a:tc>
                  <a:txBody>
                    <a:bodyPr/>
                    <a:lstStyle/>
                    <a:p>
                      <a:pPr indent="0" lvl="0" marL="0" rtl="0" algn="l">
                        <a:spcBef>
                          <a:spcPts val="0"/>
                        </a:spcBef>
                        <a:spcAft>
                          <a:spcPts val="1200"/>
                        </a:spcAft>
                        <a:buClr>
                          <a:schemeClr val="dk1"/>
                        </a:buClr>
                        <a:buSzPts val="1100"/>
                        <a:buFont typeface="Arial"/>
                        <a:buNone/>
                      </a:pPr>
                      <a:r>
                        <a:rPr lang="en" sz="1200">
                          <a:solidFill>
                            <a:schemeClr val="dk1"/>
                          </a:solidFill>
                          <a:latin typeface="Merriweather"/>
                          <a:ea typeface="Merriweather"/>
                          <a:cs typeface="Merriweather"/>
                          <a:sym typeface="Merriweather"/>
                        </a:rPr>
                        <a:t> მსგავსად მაგისა</a:t>
                      </a:r>
                      <a:endParaRPr/>
                    </a:p>
                  </a:txBody>
                  <a:tcPr marT="91425" marB="91425" marR="91425" marL="91425"/>
                </a:tc>
              </a:tr>
              <a:tr h="514475">
                <a:tc>
                  <a:txBody>
                    <a:bodyPr/>
                    <a:lstStyle/>
                    <a:p>
                      <a:pPr indent="0" lvl="0" marL="0" rtl="0" algn="l">
                        <a:spcBef>
                          <a:spcPts val="0"/>
                        </a:spcBef>
                        <a:spcAft>
                          <a:spcPts val="1200"/>
                        </a:spcAft>
                        <a:buNone/>
                      </a:pPr>
                      <a:r>
                        <a:rPr lang="en" sz="1200">
                          <a:solidFill>
                            <a:schemeClr val="dk1"/>
                          </a:solidFill>
                          <a:latin typeface="Merriweather"/>
                          <a:ea typeface="Merriweather"/>
                          <a:cs typeface="Merriweather"/>
                          <a:sym typeface="Merriweather"/>
                        </a:rPr>
                        <a:t>msgavs-ad mag-is-a</a:t>
                      </a:r>
                      <a:endParaRPr/>
                    </a:p>
                  </a:txBody>
                  <a:tcPr marT="91425" marB="91425" marR="91425" marL="91425"/>
                </a:tc>
              </a:tr>
              <a:tr h="514475">
                <a:tc>
                  <a:txBody>
                    <a:bodyPr/>
                    <a:lstStyle/>
                    <a:p>
                      <a:pPr indent="0" lvl="0" marL="0" rtl="0" algn="l">
                        <a:spcBef>
                          <a:spcPts val="0"/>
                        </a:spcBef>
                        <a:spcAft>
                          <a:spcPts val="1200"/>
                        </a:spcAft>
                        <a:buClr>
                          <a:schemeClr val="dk1"/>
                        </a:buClr>
                        <a:buSzPts val="1100"/>
                        <a:buFont typeface="Arial"/>
                        <a:buNone/>
                      </a:pPr>
                      <a:r>
                        <a:rPr lang="en" sz="1200">
                          <a:solidFill>
                            <a:schemeClr val="dk1"/>
                          </a:solidFill>
                          <a:latin typeface="Merriweather"/>
                          <a:ea typeface="Merriweather"/>
                          <a:cs typeface="Merriweather"/>
                          <a:sym typeface="Merriweather"/>
                        </a:rPr>
                        <a:t>similar-ADV that.GEN</a:t>
                      </a:r>
                      <a:endParaRPr/>
                    </a:p>
                  </a:txBody>
                  <a:tcPr marT="91425" marB="91425" marR="91425" marL="91425"/>
                </a:tc>
              </a:tr>
              <a:tr h="514475">
                <a:tc>
                  <a:txBody>
                    <a:bodyPr/>
                    <a:lstStyle/>
                    <a:p>
                      <a:pPr indent="0" lvl="0" marL="0" rtl="0" algn="l">
                        <a:spcBef>
                          <a:spcPts val="0"/>
                        </a:spcBef>
                        <a:spcAft>
                          <a:spcPts val="0"/>
                        </a:spcAft>
                        <a:buNone/>
                      </a:pPr>
                      <a:r>
                        <a:rPr lang="en"/>
                        <a:t>‘Similar to that’</a:t>
                      </a:r>
                      <a:endParaRPr/>
                    </a:p>
                  </a:txBody>
                  <a:tcPr marT="91425" marB="91425" marR="91425" marL="91425"/>
                </a:tc>
              </a:tr>
            </a:tbl>
          </a:graphicData>
        </a:graphic>
      </p:graphicFrame>
      <p:graphicFrame>
        <p:nvGraphicFramePr>
          <p:cNvPr id="86" name="Google Shape;86;p17"/>
          <p:cNvGraphicFramePr/>
          <p:nvPr/>
        </p:nvGraphicFramePr>
        <p:xfrm>
          <a:off x="2621625" y="663925"/>
          <a:ext cx="3000000" cy="3000000"/>
        </p:xfrm>
        <a:graphic>
          <a:graphicData uri="http://schemas.openxmlformats.org/drawingml/2006/table">
            <a:tbl>
              <a:tblPr>
                <a:noFill/>
                <a:tableStyleId>{4C4F1B96-F1E1-4DC4-AE90-F9FD54C76B29}</a:tableStyleId>
              </a:tblPr>
              <a:tblGrid>
                <a:gridCol w="2630025"/>
              </a:tblGrid>
              <a:tr h="514475">
                <a:tc>
                  <a:txBody>
                    <a:bodyPr/>
                    <a:lstStyle/>
                    <a:p>
                      <a:pPr indent="0" lvl="0" marL="0" rtl="0" algn="l">
                        <a:spcBef>
                          <a:spcPts val="0"/>
                        </a:spcBef>
                        <a:spcAft>
                          <a:spcPts val="1200"/>
                        </a:spcAft>
                        <a:buNone/>
                      </a:pPr>
                      <a:r>
                        <a:rPr lang="en" sz="1200">
                          <a:solidFill>
                            <a:schemeClr val="dk1"/>
                          </a:solidFill>
                          <a:latin typeface="Merriweather"/>
                          <a:ea typeface="Merriweather"/>
                          <a:cs typeface="Merriweather"/>
                          <a:sym typeface="Merriweather"/>
                        </a:rPr>
                        <a:t> იგივენაირად  </a:t>
                      </a:r>
                      <a:endParaRPr/>
                    </a:p>
                  </a:txBody>
                  <a:tcPr marT="91425" marB="91425" marR="91425" marL="91425"/>
                </a:tc>
              </a:tr>
              <a:tr h="514475">
                <a:tc>
                  <a:txBody>
                    <a:bodyPr/>
                    <a:lstStyle/>
                    <a:p>
                      <a:pPr indent="0" lvl="0" marL="0" rtl="0" algn="l">
                        <a:spcBef>
                          <a:spcPts val="0"/>
                        </a:spcBef>
                        <a:spcAft>
                          <a:spcPts val="1200"/>
                        </a:spcAft>
                        <a:buClr>
                          <a:schemeClr val="dk1"/>
                        </a:buClr>
                        <a:buSzPts val="1100"/>
                        <a:buFont typeface="Arial"/>
                        <a:buNone/>
                      </a:pPr>
                      <a:r>
                        <a:rPr lang="en" sz="1200">
                          <a:solidFill>
                            <a:schemeClr val="dk1"/>
                          </a:solidFill>
                          <a:latin typeface="Merriweather"/>
                          <a:ea typeface="Merriweather"/>
                          <a:cs typeface="Merriweather"/>
                          <a:sym typeface="Merriweather"/>
                        </a:rPr>
                        <a:t>Igive-nair-ad </a:t>
                      </a:r>
                      <a:endParaRPr/>
                    </a:p>
                  </a:txBody>
                  <a:tcPr marT="91425" marB="91425" marR="91425" marL="91425"/>
                </a:tc>
              </a:tr>
              <a:tr h="514475">
                <a:tc>
                  <a:txBody>
                    <a:bodyPr/>
                    <a:lstStyle/>
                    <a:p>
                      <a:pPr indent="0" lvl="0" marL="0" rtl="0" algn="l">
                        <a:spcBef>
                          <a:spcPts val="0"/>
                        </a:spcBef>
                        <a:spcAft>
                          <a:spcPts val="1200"/>
                        </a:spcAft>
                        <a:buNone/>
                      </a:pPr>
                      <a:r>
                        <a:rPr lang="en" sz="1200">
                          <a:solidFill>
                            <a:schemeClr val="dk1"/>
                          </a:solidFill>
                          <a:latin typeface="Merriweather"/>
                          <a:ea typeface="Merriweather"/>
                          <a:cs typeface="Merriweather"/>
                          <a:sym typeface="Merriweather"/>
                        </a:rPr>
                        <a:t>similar-ADV that.GEN</a:t>
                      </a:r>
                      <a:endParaRPr/>
                    </a:p>
                  </a:txBody>
                  <a:tcPr marT="91425" marB="91425" marR="91425" marL="91425"/>
                </a:tc>
              </a:tr>
              <a:tr h="514475">
                <a:tc>
                  <a:txBody>
                    <a:bodyPr/>
                    <a:lstStyle/>
                    <a:p>
                      <a:pPr indent="0" lvl="0" marL="0" rtl="0" algn="l">
                        <a:spcBef>
                          <a:spcPts val="0"/>
                        </a:spcBef>
                        <a:spcAft>
                          <a:spcPts val="1200"/>
                        </a:spcAft>
                        <a:buNone/>
                      </a:pPr>
                      <a:r>
                        <a:rPr lang="en" sz="1200">
                          <a:solidFill>
                            <a:schemeClr val="dk1"/>
                          </a:solidFill>
                          <a:latin typeface="Merriweather"/>
                          <a:ea typeface="Merriweather"/>
                          <a:cs typeface="Merriweather"/>
                          <a:sym typeface="Merriweather"/>
                        </a:rPr>
                        <a:t>‘Similarly, by the same token’</a:t>
                      </a:r>
                      <a:endParaRPr/>
                    </a:p>
                  </a:txBody>
                  <a:tcPr marT="91425" marB="91425" marR="91425" marL="91425"/>
                </a:tc>
              </a:tr>
            </a:tbl>
          </a:graphicData>
        </a:graphic>
      </p:graphicFrame>
      <p:graphicFrame>
        <p:nvGraphicFramePr>
          <p:cNvPr id="87" name="Google Shape;87;p17"/>
          <p:cNvGraphicFramePr/>
          <p:nvPr/>
        </p:nvGraphicFramePr>
        <p:xfrm>
          <a:off x="5500950" y="663925"/>
          <a:ext cx="3000000" cy="3000000"/>
        </p:xfrm>
        <a:graphic>
          <a:graphicData uri="http://schemas.openxmlformats.org/drawingml/2006/table">
            <a:tbl>
              <a:tblPr>
                <a:noFill/>
                <a:tableStyleId>{4C4F1B96-F1E1-4DC4-AE90-F9FD54C76B29}</a:tableStyleId>
              </a:tblPr>
              <a:tblGrid>
                <a:gridCol w="2630025"/>
              </a:tblGrid>
              <a:tr h="514475">
                <a:tc>
                  <a:txBody>
                    <a:bodyPr/>
                    <a:lstStyle/>
                    <a:p>
                      <a:pPr indent="0" lvl="0" marL="0" rtl="0" algn="l">
                        <a:spcBef>
                          <a:spcPts val="0"/>
                        </a:spcBef>
                        <a:spcAft>
                          <a:spcPts val="1200"/>
                        </a:spcAft>
                        <a:buNone/>
                      </a:pPr>
                      <a:r>
                        <a:rPr lang="en" sz="1200">
                          <a:solidFill>
                            <a:schemeClr val="dk1"/>
                          </a:solidFill>
                          <a:latin typeface="Merriweather"/>
                          <a:ea typeface="Merriweather"/>
                          <a:cs typeface="Merriweather"/>
                          <a:sym typeface="Merriweather"/>
                        </a:rPr>
                        <a:t> ტოლად, იდენტურად  </a:t>
                      </a:r>
                      <a:endParaRPr/>
                    </a:p>
                  </a:txBody>
                  <a:tcPr marT="91425" marB="91425" marR="91425" marL="91425"/>
                </a:tc>
              </a:tr>
              <a:tr h="514475">
                <a:tc>
                  <a:txBody>
                    <a:bodyPr/>
                    <a:lstStyle/>
                    <a:p>
                      <a:pPr indent="0" lvl="0" marL="0" rtl="0" algn="l">
                        <a:spcBef>
                          <a:spcPts val="0"/>
                        </a:spcBef>
                        <a:spcAft>
                          <a:spcPts val="1200"/>
                        </a:spcAft>
                        <a:buClr>
                          <a:schemeClr val="dk1"/>
                        </a:buClr>
                        <a:buSzPts val="1100"/>
                        <a:buFont typeface="Arial"/>
                        <a:buNone/>
                      </a:pPr>
                      <a:r>
                        <a:rPr lang="en" sz="1200">
                          <a:solidFill>
                            <a:schemeClr val="dk1"/>
                          </a:solidFill>
                          <a:latin typeface="Merriweather"/>
                          <a:ea typeface="Merriweather"/>
                          <a:cs typeface="Merriweather"/>
                          <a:sym typeface="Merriweather"/>
                        </a:rPr>
                        <a:t>Tol-ad, identur-ad</a:t>
                      </a:r>
                      <a:endParaRPr/>
                    </a:p>
                  </a:txBody>
                  <a:tcPr marT="91425" marB="91425" marR="91425" marL="91425"/>
                </a:tc>
              </a:tr>
              <a:tr h="514475">
                <a:tc>
                  <a:txBody>
                    <a:bodyPr/>
                    <a:lstStyle/>
                    <a:p>
                      <a:pPr indent="0" lvl="0" marL="0" rtl="0" algn="l">
                        <a:spcBef>
                          <a:spcPts val="0"/>
                        </a:spcBef>
                        <a:spcAft>
                          <a:spcPts val="1200"/>
                        </a:spcAft>
                        <a:buClr>
                          <a:schemeClr val="dk1"/>
                        </a:buClr>
                        <a:buSzPts val="1100"/>
                        <a:buFont typeface="Arial"/>
                        <a:buNone/>
                      </a:pPr>
                      <a:r>
                        <a:rPr lang="en" sz="1200">
                          <a:solidFill>
                            <a:schemeClr val="dk1"/>
                          </a:solidFill>
                          <a:highlight>
                            <a:schemeClr val="lt1"/>
                          </a:highlight>
                          <a:latin typeface="Merriweather"/>
                          <a:ea typeface="Merriweather"/>
                          <a:cs typeface="Merriweather"/>
                          <a:sym typeface="Merriweather"/>
                        </a:rPr>
                        <a:t>Equal-ADV, identical-ADV</a:t>
                      </a:r>
                      <a:endParaRPr>
                        <a:highlight>
                          <a:schemeClr val="lt1"/>
                        </a:highlight>
                      </a:endParaRPr>
                    </a:p>
                  </a:txBody>
                  <a:tcPr marT="91425" marB="91425" marR="91425" marL="91425"/>
                </a:tc>
              </a:tr>
              <a:tr h="514475">
                <a:tc>
                  <a:txBody>
                    <a:bodyPr/>
                    <a:lstStyle/>
                    <a:p>
                      <a:pPr indent="0" lvl="0" marL="0" rtl="0" algn="l">
                        <a:spcBef>
                          <a:spcPts val="0"/>
                        </a:spcBef>
                        <a:spcAft>
                          <a:spcPts val="1200"/>
                        </a:spcAft>
                        <a:buNone/>
                      </a:pPr>
                      <a:r>
                        <a:rPr lang="en" sz="1200">
                          <a:solidFill>
                            <a:schemeClr val="dk1"/>
                          </a:solidFill>
                          <a:latin typeface="Merriweather"/>
                          <a:ea typeface="Merriweather"/>
                          <a:cs typeface="Merriweather"/>
                          <a:sym typeface="Merriweather"/>
                        </a:rPr>
                        <a:t>‘Similarly, equally, identically’</a:t>
                      </a:r>
                      <a:endParaRPr/>
                    </a:p>
                  </a:txBody>
                  <a:tcPr marT="91425" marB="91425" marR="91425" marL="91425"/>
                </a:tc>
              </a:tr>
            </a:tbl>
          </a:graphicData>
        </a:graphic>
      </p:graphicFrame>
      <p:graphicFrame>
        <p:nvGraphicFramePr>
          <p:cNvPr id="88" name="Google Shape;88;p17"/>
          <p:cNvGraphicFramePr/>
          <p:nvPr/>
        </p:nvGraphicFramePr>
        <p:xfrm>
          <a:off x="95250" y="2843450"/>
          <a:ext cx="3000000" cy="3000000"/>
        </p:xfrm>
        <a:graphic>
          <a:graphicData uri="http://schemas.openxmlformats.org/drawingml/2006/table">
            <a:tbl>
              <a:tblPr>
                <a:noFill/>
                <a:tableStyleId>{4C4F1B96-F1E1-4DC4-AE90-F9FD54C76B29}</a:tableStyleId>
              </a:tblPr>
              <a:tblGrid>
                <a:gridCol w="2327450"/>
              </a:tblGrid>
              <a:tr h="514475">
                <a:tc>
                  <a:txBody>
                    <a:bodyPr/>
                    <a:lstStyle/>
                    <a:p>
                      <a:pPr indent="0" lvl="0" marL="0" rtl="0" algn="l">
                        <a:spcBef>
                          <a:spcPts val="0"/>
                        </a:spcBef>
                        <a:spcAft>
                          <a:spcPts val="1200"/>
                        </a:spcAft>
                        <a:buNone/>
                      </a:pPr>
                      <a:r>
                        <a:rPr lang="en" sz="1200">
                          <a:solidFill>
                            <a:schemeClr val="dk1"/>
                          </a:solidFill>
                          <a:latin typeface="Merriweather"/>
                          <a:ea typeface="Merriweather"/>
                          <a:cs typeface="Merriweather"/>
                          <a:sym typeface="Merriweather"/>
                        </a:rPr>
                        <a:t> მსგავსად, ასევე </a:t>
                      </a:r>
                      <a:endParaRPr/>
                    </a:p>
                  </a:txBody>
                  <a:tcPr marT="91425" marB="91425" marR="91425" marL="91425"/>
                </a:tc>
              </a:tr>
              <a:tr h="514475">
                <a:tc>
                  <a:txBody>
                    <a:bodyPr/>
                    <a:lstStyle/>
                    <a:p>
                      <a:pPr indent="0" lvl="0" marL="0" rtl="0" algn="l">
                        <a:spcBef>
                          <a:spcPts val="0"/>
                        </a:spcBef>
                        <a:spcAft>
                          <a:spcPts val="1200"/>
                        </a:spcAft>
                        <a:buNone/>
                      </a:pPr>
                      <a:r>
                        <a:rPr lang="en" sz="1200">
                          <a:solidFill>
                            <a:schemeClr val="dk1"/>
                          </a:solidFill>
                          <a:latin typeface="Merriweather"/>
                          <a:ea typeface="Merriweather"/>
                          <a:cs typeface="Merriweather"/>
                          <a:sym typeface="Merriweather"/>
                        </a:rPr>
                        <a:t>Msgavs-ad, aseve </a:t>
                      </a:r>
                      <a:endParaRPr/>
                    </a:p>
                  </a:txBody>
                  <a:tcPr marT="91425" marB="91425" marR="91425" marL="91425"/>
                </a:tc>
              </a:tr>
              <a:tr h="514475">
                <a:tc>
                  <a:txBody>
                    <a:bodyPr/>
                    <a:lstStyle/>
                    <a:p>
                      <a:pPr indent="0" lvl="0" marL="0" rtl="0" algn="l">
                        <a:spcBef>
                          <a:spcPts val="0"/>
                        </a:spcBef>
                        <a:spcAft>
                          <a:spcPts val="1200"/>
                        </a:spcAft>
                        <a:buNone/>
                      </a:pPr>
                      <a:r>
                        <a:rPr lang="en" sz="1200">
                          <a:solidFill>
                            <a:schemeClr val="dk1"/>
                          </a:solidFill>
                          <a:latin typeface="Merriweather"/>
                          <a:ea typeface="Merriweather"/>
                          <a:cs typeface="Merriweather"/>
                          <a:sym typeface="Merriweather"/>
                        </a:rPr>
                        <a:t>similar-AD, </a:t>
                      </a:r>
                      <a:endParaRPr/>
                    </a:p>
                  </a:txBody>
                  <a:tcPr marT="91425" marB="91425" marR="91425" marL="91425"/>
                </a:tc>
              </a:tr>
              <a:tr h="514475">
                <a:tc>
                  <a:txBody>
                    <a:bodyPr/>
                    <a:lstStyle/>
                    <a:p>
                      <a:pPr indent="0" lvl="0" marL="0" rtl="0" algn="l">
                        <a:spcBef>
                          <a:spcPts val="0"/>
                        </a:spcBef>
                        <a:spcAft>
                          <a:spcPts val="0"/>
                        </a:spcAft>
                        <a:buNone/>
                      </a:pPr>
                      <a:r>
                        <a:rPr lang="en" sz="1300"/>
                        <a:t>‘Likewise’, ‘also’</a:t>
                      </a:r>
                      <a:endParaRPr sz="1300"/>
                    </a:p>
                  </a:txBody>
                  <a:tcPr marT="91425" marB="91425" marR="91425" marL="91425"/>
                </a:tc>
              </a:tr>
            </a:tbl>
          </a:graphicData>
        </a:graphic>
      </p:graphicFrame>
      <p:graphicFrame>
        <p:nvGraphicFramePr>
          <p:cNvPr id="89" name="Google Shape;89;p17"/>
          <p:cNvGraphicFramePr/>
          <p:nvPr/>
        </p:nvGraphicFramePr>
        <p:xfrm>
          <a:off x="2621625" y="2843450"/>
          <a:ext cx="3000000" cy="3000000"/>
        </p:xfrm>
        <a:graphic>
          <a:graphicData uri="http://schemas.openxmlformats.org/drawingml/2006/table">
            <a:tbl>
              <a:tblPr>
                <a:noFill/>
                <a:tableStyleId>{4C4F1B96-F1E1-4DC4-AE90-F9FD54C76B29}</a:tableStyleId>
              </a:tblPr>
              <a:tblGrid>
                <a:gridCol w="2327450"/>
              </a:tblGrid>
              <a:tr h="514475">
                <a:tc>
                  <a:txBody>
                    <a:bodyPr/>
                    <a:lstStyle/>
                    <a:p>
                      <a:pPr indent="0" lvl="0" marL="0" rtl="0" algn="l">
                        <a:spcBef>
                          <a:spcPts val="0"/>
                        </a:spcBef>
                        <a:spcAft>
                          <a:spcPts val="1200"/>
                        </a:spcAft>
                        <a:buNone/>
                      </a:pPr>
                      <a:r>
                        <a:rPr lang="en" sz="1200">
                          <a:solidFill>
                            <a:schemeClr val="dk1"/>
                          </a:solidFill>
                          <a:latin typeface="Merriweather"/>
                          <a:ea typeface="Merriweather"/>
                          <a:cs typeface="Merriweather"/>
                          <a:sym typeface="Merriweather"/>
                        </a:rPr>
                        <a:t> ანალოგიურად</a:t>
                      </a:r>
                      <a:endParaRPr/>
                    </a:p>
                  </a:txBody>
                  <a:tcPr marT="91425" marB="91425" marR="91425" marL="91425"/>
                </a:tc>
              </a:tr>
              <a:tr h="514475">
                <a:tc>
                  <a:txBody>
                    <a:bodyPr/>
                    <a:lstStyle/>
                    <a:p>
                      <a:pPr indent="0" lvl="0" marL="0" rtl="0" algn="l">
                        <a:spcBef>
                          <a:spcPts val="0"/>
                        </a:spcBef>
                        <a:spcAft>
                          <a:spcPts val="1200"/>
                        </a:spcAft>
                        <a:buNone/>
                      </a:pPr>
                      <a:r>
                        <a:rPr lang="en" sz="1200">
                          <a:solidFill>
                            <a:schemeClr val="dk1"/>
                          </a:solidFill>
                          <a:latin typeface="Merriweather"/>
                          <a:ea typeface="Merriweather"/>
                          <a:cs typeface="Merriweather"/>
                          <a:sym typeface="Merriweather"/>
                        </a:rPr>
                        <a:t>Analogi-ur-ad </a:t>
                      </a:r>
                      <a:endParaRPr/>
                    </a:p>
                  </a:txBody>
                  <a:tcPr marT="91425" marB="91425" marR="91425" marL="91425"/>
                </a:tc>
              </a:tr>
              <a:tr h="514475">
                <a:tc>
                  <a:txBody>
                    <a:bodyPr/>
                    <a:lstStyle/>
                    <a:p>
                      <a:pPr indent="0" lvl="0" marL="0" rtl="0" algn="l">
                        <a:spcBef>
                          <a:spcPts val="0"/>
                        </a:spcBef>
                        <a:spcAft>
                          <a:spcPts val="1200"/>
                        </a:spcAft>
                        <a:buClr>
                          <a:schemeClr val="dk1"/>
                        </a:buClr>
                        <a:buSzPts val="1100"/>
                        <a:buFont typeface="Arial"/>
                        <a:buNone/>
                      </a:pPr>
                      <a:r>
                        <a:rPr lang="en" sz="1200">
                          <a:solidFill>
                            <a:schemeClr val="dk1"/>
                          </a:solidFill>
                          <a:latin typeface="Merriweather"/>
                          <a:ea typeface="Merriweather"/>
                          <a:cs typeface="Merriweather"/>
                          <a:sym typeface="Merriweather"/>
                        </a:rPr>
                        <a:t>Analogy-ADJ-ADV</a:t>
                      </a:r>
                      <a:endParaRPr/>
                    </a:p>
                  </a:txBody>
                  <a:tcPr marT="91425" marB="91425" marR="91425" marL="91425"/>
                </a:tc>
              </a:tr>
              <a:tr h="514475">
                <a:tc>
                  <a:txBody>
                    <a:bodyPr/>
                    <a:lstStyle/>
                    <a:p>
                      <a:pPr indent="0" lvl="0" marL="0" rtl="0" algn="l">
                        <a:spcBef>
                          <a:spcPts val="0"/>
                        </a:spcBef>
                        <a:spcAft>
                          <a:spcPts val="1200"/>
                        </a:spcAft>
                        <a:buClr>
                          <a:schemeClr val="dk1"/>
                        </a:buClr>
                        <a:buSzPts val="1100"/>
                        <a:buFont typeface="Arial"/>
                        <a:buNone/>
                      </a:pPr>
                      <a:r>
                        <a:rPr lang="en" sz="1200">
                          <a:solidFill>
                            <a:schemeClr val="dk1"/>
                          </a:solidFill>
                          <a:highlight>
                            <a:schemeClr val="lt1"/>
                          </a:highlight>
                          <a:latin typeface="Merriweather"/>
                          <a:ea typeface="Merriweather"/>
                          <a:cs typeface="Merriweather"/>
                          <a:sym typeface="Merriweather"/>
                        </a:rPr>
                        <a:t>‘similarly, analogously’</a:t>
                      </a:r>
                      <a:endParaRPr sz="1300">
                        <a:highlight>
                          <a:schemeClr val="lt1"/>
                        </a:highlight>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idx="1" type="body"/>
          </p:nvPr>
        </p:nvSpPr>
        <p:spPr>
          <a:xfrm>
            <a:off x="114325" y="240025"/>
            <a:ext cx="8789700" cy="4857600"/>
          </a:xfrm>
          <a:prstGeom prst="rect">
            <a:avLst/>
          </a:prstGeom>
        </p:spPr>
        <p:txBody>
          <a:bodyPr anchorCtr="0" anchor="t" bIns="91425" lIns="91425" spcFirstLastPara="1" rIns="91425" wrap="square" tIns="91425">
            <a:normAutofit lnSpcReduction="20000"/>
          </a:bodyPr>
          <a:lstStyle/>
          <a:p>
            <a:pPr indent="0" lvl="0" marL="228600" rtl="0" algn="just">
              <a:lnSpc>
                <a:spcPct val="150000"/>
              </a:lnSpc>
              <a:spcBef>
                <a:spcPts val="0"/>
              </a:spcBef>
              <a:spcAft>
                <a:spcPts val="0"/>
              </a:spcAft>
              <a:buClr>
                <a:schemeClr val="dk1"/>
              </a:buClr>
              <a:buSzPts val="1100"/>
              <a:buFont typeface="Arial"/>
              <a:buNone/>
            </a:pPr>
            <a:r>
              <a:rPr b="1" lang="en" sz="2000">
                <a:solidFill>
                  <a:schemeClr val="dk1"/>
                </a:solidFill>
                <a:highlight>
                  <a:srgbClr val="E06666"/>
                </a:highlight>
                <a:latin typeface="Times New Roman"/>
                <a:ea typeface="Times New Roman"/>
                <a:cs typeface="Times New Roman"/>
                <a:sym typeface="Times New Roman"/>
              </a:rPr>
              <a:t>Discourse Markers </a:t>
            </a:r>
            <a:endParaRPr b="1" sz="2000">
              <a:solidFill>
                <a:schemeClr val="dk1"/>
              </a:solidFill>
              <a:highlight>
                <a:srgbClr val="E06666"/>
              </a:highlight>
              <a:latin typeface="Times New Roman"/>
              <a:ea typeface="Times New Roman"/>
              <a:cs typeface="Times New Roman"/>
              <a:sym typeface="Times New Roman"/>
            </a:endParaRPr>
          </a:p>
          <a:p>
            <a:pPr indent="0" lvl="0" marL="457200" rtl="0" algn="just">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342900" lvl="0" marL="457200" rtl="0" algn="just">
              <a:lnSpc>
                <a:spcPct val="150000"/>
              </a:lnSpc>
              <a:spcBef>
                <a:spcPts val="0"/>
              </a:spcBef>
              <a:spcAft>
                <a:spcPts val="0"/>
              </a:spcAft>
              <a:buClr>
                <a:schemeClr val="dk1"/>
              </a:buClr>
              <a:buSzPts val="1800"/>
              <a:buFont typeface="Times New Roman"/>
              <a:buAutoNum type="arabicPeriod"/>
            </a:pPr>
            <a:r>
              <a:rPr lang="en" sz="1600">
                <a:solidFill>
                  <a:schemeClr val="dk1"/>
                </a:solidFill>
                <a:latin typeface="Times New Roman"/>
                <a:ea typeface="Times New Roman"/>
                <a:cs typeface="Times New Roman"/>
                <a:sym typeface="Times New Roman"/>
              </a:rPr>
              <a:t> </a:t>
            </a:r>
            <a:r>
              <a:rPr b="1" lang="en" sz="2000">
                <a:solidFill>
                  <a:schemeClr val="dk1"/>
                </a:solidFill>
                <a:latin typeface="Times New Roman"/>
                <a:ea typeface="Times New Roman"/>
                <a:cs typeface="Times New Roman"/>
                <a:sym typeface="Times New Roman"/>
              </a:rPr>
              <a:t>Terminology and definitions</a:t>
            </a:r>
            <a:r>
              <a:rPr lang="en" sz="2000">
                <a:solidFill>
                  <a:schemeClr val="dk1"/>
                </a:solidFill>
                <a:latin typeface="Times New Roman"/>
                <a:ea typeface="Times New Roman"/>
                <a:cs typeface="Times New Roman"/>
                <a:sym typeface="Times New Roman"/>
              </a:rPr>
              <a:t> (follow the approaches- Schiffrin (1987), Fraser (1996), Schourup (1999), Jucker and Ziv (1998), Blakemore (2002),  Muller (2005), Fraser (2015) </a:t>
            </a:r>
            <a:endParaRPr sz="2000">
              <a:solidFill>
                <a:schemeClr val="dk1"/>
              </a:solidFill>
              <a:latin typeface="Times New Roman"/>
              <a:ea typeface="Times New Roman"/>
              <a:cs typeface="Times New Roman"/>
              <a:sym typeface="Times New Roman"/>
            </a:endParaRPr>
          </a:p>
          <a:p>
            <a:pPr indent="-355600" lvl="0" marL="457200" rtl="0" algn="just">
              <a:lnSpc>
                <a:spcPct val="150000"/>
              </a:lnSpc>
              <a:spcBef>
                <a:spcPts val="0"/>
              </a:spcBef>
              <a:spcAft>
                <a:spcPts val="0"/>
              </a:spcAft>
              <a:buClr>
                <a:schemeClr val="dk1"/>
              </a:buClr>
              <a:buSzPts val="2000"/>
              <a:buFont typeface="Times New Roman"/>
              <a:buAutoNum type="arabicPeriod"/>
            </a:pPr>
            <a:r>
              <a:rPr b="1" lang="en" sz="2000">
                <a:solidFill>
                  <a:schemeClr val="dk1"/>
                </a:solidFill>
                <a:latin typeface="Times New Roman"/>
                <a:ea typeface="Times New Roman"/>
                <a:cs typeface="Times New Roman"/>
                <a:sym typeface="Times New Roman"/>
              </a:rPr>
              <a:t>Different approaches to DMs </a:t>
            </a:r>
            <a:r>
              <a:rPr lang="en" sz="2000">
                <a:solidFill>
                  <a:schemeClr val="dk1"/>
                </a:solidFill>
                <a:latin typeface="Times New Roman"/>
                <a:ea typeface="Times New Roman"/>
                <a:cs typeface="Times New Roman"/>
                <a:sym typeface="Times New Roman"/>
              </a:rPr>
              <a:t>(Halliday and Hassan, Deborah Schiffin, Bruce Fraser, Diana Blakemore)  </a:t>
            </a:r>
            <a:endParaRPr sz="1548">
              <a:solidFill>
                <a:schemeClr val="dk1"/>
              </a:solidFill>
              <a:latin typeface="Times New Roman"/>
              <a:ea typeface="Times New Roman"/>
              <a:cs typeface="Times New Roman"/>
              <a:sym typeface="Times New Roman"/>
            </a:endParaRPr>
          </a:p>
          <a:p>
            <a:pPr indent="-355600" lvl="0" marL="457200" rtl="0" algn="just">
              <a:lnSpc>
                <a:spcPct val="150000"/>
              </a:lnSpc>
              <a:spcBef>
                <a:spcPts val="0"/>
              </a:spcBef>
              <a:spcAft>
                <a:spcPts val="0"/>
              </a:spcAft>
              <a:buClr>
                <a:schemeClr val="dk1"/>
              </a:buClr>
              <a:buSzPts val="2000"/>
              <a:buFont typeface="Times New Roman"/>
              <a:buAutoNum type="arabicPeriod"/>
            </a:pPr>
            <a:r>
              <a:rPr b="1" lang="en" sz="2000">
                <a:solidFill>
                  <a:schemeClr val="dk1"/>
                </a:solidFill>
                <a:latin typeface="Times New Roman"/>
                <a:ea typeface="Times New Roman"/>
                <a:cs typeface="Times New Roman"/>
                <a:sym typeface="Times New Roman"/>
              </a:rPr>
              <a:t>Properties and characteristics</a:t>
            </a:r>
            <a:r>
              <a:rPr lang="en" sz="2000">
                <a:solidFill>
                  <a:schemeClr val="dk1"/>
                </a:solidFill>
                <a:latin typeface="Times New Roman"/>
                <a:ea typeface="Times New Roman"/>
                <a:cs typeface="Times New Roman"/>
                <a:sym typeface="Times New Roman"/>
              </a:rPr>
              <a:t> (syntactic properties, semantic relations (4 sub-categories), prosody and its pragmatic uses) 4.</a:t>
            </a:r>
            <a:endParaRPr sz="2000">
              <a:solidFill>
                <a:schemeClr val="dk1"/>
              </a:solidFill>
              <a:latin typeface="Times New Roman"/>
              <a:ea typeface="Times New Roman"/>
              <a:cs typeface="Times New Roman"/>
              <a:sym typeface="Times New Roman"/>
            </a:endParaRPr>
          </a:p>
          <a:p>
            <a:pPr indent="-355600" lvl="0" marL="457200" rtl="0" algn="just">
              <a:lnSpc>
                <a:spcPct val="150000"/>
              </a:lnSpc>
              <a:spcBef>
                <a:spcPts val="0"/>
              </a:spcBef>
              <a:spcAft>
                <a:spcPts val="0"/>
              </a:spcAft>
              <a:buClr>
                <a:schemeClr val="dk1"/>
              </a:buClr>
              <a:buSzPts val="2000"/>
              <a:buFont typeface="Times New Roman"/>
              <a:buAutoNum type="arabicPeriod"/>
            </a:pPr>
            <a:r>
              <a:rPr lang="en" sz="1600">
                <a:solidFill>
                  <a:schemeClr val="dk1"/>
                </a:solidFill>
                <a:latin typeface="Times New Roman"/>
                <a:ea typeface="Times New Roman"/>
                <a:cs typeface="Times New Roman"/>
                <a:sym typeface="Times New Roman"/>
              </a:rPr>
              <a:t> </a:t>
            </a:r>
            <a:r>
              <a:rPr b="1" lang="en" sz="2000">
                <a:solidFill>
                  <a:schemeClr val="dk1"/>
                </a:solidFill>
                <a:latin typeface="Times New Roman"/>
                <a:ea typeface="Times New Roman"/>
                <a:cs typeface="Times New Roman"/>
                <a:sym typeface="Times New Roman"/>
              </a:rPr>
              <a:t>discourse and pragmatic functions </a:t>
            </a:r>
            <a:r>
              <a:rPr lang="en" sz="2000">
                <a:solidFill>
                  <a:schemeClr val="dk1"/>
                </a:solidFill>
                <a:latin typeface="Times New Roman"/>
                <a:ea typeface="Times New Roman"/>
                <a:cs typeface="Times New Roman"/>
                <a:sym typeface="Times New Roman"/>
              </a:rPr>
              <a:t>(approaches to DMs)</a:t>
            </a:r>
            <a:endParaRPr sz="2000">
              <a:solidFill>
                <a:schemeClr val="dk1"/>
              </a:solidFill>
              <a:latin typeface="Times New Roman"/>
              <a:ea typeface="Times New Roman"/>
              <a:cs typeface="Times New Roman"/>
              <a:sym typeface="Times New Roman"/>
            </a:endParaRPr>
          </a:p>
          <a:p>
            <a:pPr indent="-355600" lvl="0" marL="457200" rtl="0" algn="just">
              <a:lnSpc>
                <a:spcPct val="150000"/>
              </a:lnSpc>
              <a:spcBef>
                <a:spcPts val="0"/>
              </a:spcBef>
              <a:spcAft>
                <a:spcPts val="0"/>
              </a:spcAft>
              <a:buClr>
                <a:schemeClr val="dk1"/>
              </a:buClr>
              <a:buSzPts val="2000"/>
              <a:buFont typeface="Times New Roman"/>
              <a:buAutoNum type="arabicPeriod"/>
            </a:pPr>
            <a:r>
              <a:rPr b="1" lang="en" sz="2000">
                <a:solidFill>
                  <a:schemeClr val="dk1"/>
                </a:solidFill>
                <a:latin typeface="Times New Roman"/>
                <a:ea typeface="Times New Roman"/>
                <a:cs typeface="Times New Roman"/>
                <a:sym typeface="Times New Roman"/>
              </a:rPr>
              <a:t>Bruce Fraser's taxonomy of DMs</a:t>
            </a:r>
            <a:r>
              <a:rPr lang="en" sz="2000">
                <a:solidFill>
                  <a:schemeClr val="dk1"/>
                </a:solidFill>
                <a:latin typeface="Times New Roman"/>
                <a:ea typeface="Times New Roman"/>
                <a:cs typeface="Times New Roman"/>
                <a:sym typeface="Times New Roman"/>
              </a:rPr>
              <a:t> </a:t>
            </a:r>
            <a:r>
              <a:rPr b="1" lang="en" sz="2000">
                <a:solidFill>
                  <a:schemeClr val="dk1"/>
                </a:solidFill>
                <a:latin typeface="Times New Roman"/>
                <a:ea typeface="Times New Roman"/>
                <a:cs typeface="Times New Roman"/>
                <a:sym typeface="Times New Roman"/>
              </a:rPr>
              <a:t>—&gt; Elaborative DMs</a:t>
            </a:r>
            <a:endParaRPr b="1" sz="2000">
              <a:solidFill>
                <a:schemeClr val="dk1"/>
              </a:solidFill>
              <a:latin typeface="Times New Roman"/>
              <a:ea typeface="Times New Roman"/>
              <a:cs typeface="Times New Roman"/>
              <a:sym typeface="Times New Roman"/>
            </a:endParaRPr>
          </a:p>
          <a:p>
            <a:pPr indent="0" lvl="0" marL="0" rtl="0" algn="l">
              <a:spcBef>
                <a:spcPts val="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676450" y="215959"/>
            <a:ext cx="7886700" cy="994200"/>
          </a:xfrm>
          <a:prstGeom prst="rect">
            <a:avLst/>
          </a:prstGeom>
          <a:solidFill>
            <a:srgbClr val="E06666"/>
          </a:solidFill>
          <a:ln cap="flat" cmpd="sng" w="14300">
            <a:solidFill>
              <a:schemeClr val="lt1"/>
            </a:solidFill>
            <a:prstDash val="solid"/>
            <a:miter lim="800000"/>
            <a:headEnd len="sm" w="sm" type="none"/>
            <a:tailEnd len="sm" w="sm" type="none"/>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lt1"/>
              </a:buClr>
              <a:buSzPts val="3300"/>
              <a:buFont typeface="Calibri"/>
              <a:buNone/>
            </a:pPr>
            <a:r>
              <a:rPr lang="en">
                <a:solidFill>
                  <a:schemeClr val="lt1"/>
                </a:solidFill>
                <a:latin typeface="Times New Roman"/>
                <a:ea typeface="Times New Roman"/>
                <a:cs typeface="Times New Roman"/>
                <a:sym typeface="Times New Roman"/>
              </a:rPr>
              <a:t>What are DMs? </a:t>
            </a:r>
            <a:endParaRPr>
              <a:latin typeface="Times New Roman"/>
              <a:ea typeface="Times New Roman"/>
              <a:cs typeface="Times New Roman"/>
              <a:sym typeface="Times New Roman"/>
            </a:endParaRPr>
          </a:p>
        </p:txBody>
      </p:sp>
      <p:sp>
        <p:nvSpPr>
          <p:cNvPr id="100" name="Google Shape;100;p19"/>
          <p:cNvSpPr txBox="1"/>
          <p:nvPr>
            <p:ph idx="1" type="body"/>
          </p:nvPr>
        </p:nvSpPr>
        <p:spPr>
          <a:xfrm>
            <a:off x="291550" y="1450925"/>
            <a:ext cx="8656500" cy="2696700"/>
          </a:xfrm>
          <a:prstGeom prst="rect">
            <a:avLst/>
          </a:prstGeom>
          <a:noFill/>
          <a:ln>
            <a:noFill/>
          </a:ln>
        </p:spPr>
        <p:txBody>
          <a:bodyPr anchorCtr="0" anchor="t" bIns="34275" lIns="68575" spcFirstLastPara="1" rIns="68575" wrap="square" tIns="34275">
            <a:noAutofit/>
          </a:bodyPr>
          <a:lstStyle/>
          <a:p>
            <a:pPr indent="-184150" lvl="0" marL="177800" rtl="0" algn="l">
              <a:lnSpc>
                <a:spcPct val="90000"/>
              </a:lnSpc>
              <a:spcBef>
                <a:spcPts val="0"/>
              </a:spcBef>
              <a:spcAft>
                <a:spcPts val="0"/>
              </a:spcAft>
              <a:buClr>
                <a:schemeClr val="dk1"/>
              </a:buClr>
              <a:buSzPts val="2300"/>
              <a:buFont typeface="Times New Roman"/>
              <a:buChar char="●"/>
            </a:pPr>
            <a:r>
              <a:rPr lang="en" sz="2000">
                <a:latin typeface="Times New Roman"/>
                <a:ea typeface="Times New Roman"/>
                <a:cs typeface="Times New Roman"/>
                <a:sym typeface="Times New Roman"/>
              </a:rPr>
              <a:t>“Sequentially dependent elements which bracket units of talk” (Schiffrin, 1987: 40)</a:t>
            </a:r>
            <a:endParaRPr sz="2000">
              <a:latin typeface="Times New Roman"/>
              <a:ea typeface="Times New Roman"/>
              <a:cs typeface="Times New Roman"/>
              <a:sym typeface="Times New Roman"/>
            </a:endParaRPr>
          </a:p>
          <a:p>
            <a:pPr indent="-184150" lvl="0" marL="177800" rtl="0" algn="l">
              <a:lnSpc>
                <a:spcPct val="90000"/>
              </a:lnSpc>
              <a:spcBef>
                <a:spcPts val="800"/>
              </a:spcBef>
              <a:spcAft>
                <a:spcPts val="0"/>
              </a:spcAft>
              <a:buClr>
                <a:schemeClr val="dk1"/>
              </a:buClr>
              <a:buSzPts val="2300"/>
              <a:buFont typeface="Times New Roman"/>
              <a:buChar char="●"/>
            </a:pPr>
            <a:r>
              <a:rPr lang="en" sz="2000">
                <a:latin typeface="Times New Roman"/>
                <a:ea typeface="Times New Roman"/>
                <a:cs typeface="Times New Roman"/>
                <a:sym typeface="Times New Roman"/>
              </a:rPr>
              <a:t>Expressions indicate the relationship between an utterance and the prior discourse (Levinson, 1983)</a:t>
            </a:r>
            <a:endParaRPr sz="2000">
              <a:latin typeface="Times New Roman"/>
              <a:ea typeface="Times New Roman"/>
              <a:cs typeface="Times New Roman"/>
              <a:sym typeface="Times New Roman"/>
            </a:endParaRPr>
          </a:p>
          <a:p>
            <a:pPr indent="-184150" lvl="0" marL="177800" rtl="0" algn="l">
              <a:lnSpc>
                <a:spcPct val="90000"/>
              </a:lnSpc>
              <a:spcBef>
                <a:spcPts val="800"/>
              </a:spcBef>
              <a:spcAft>
                <a:spcPts val="0"/>
              </a:spcAft>
              <a:buClr>
                <a:schemeClr val="dk1"/>
              </a:buClr>
              <a:buSzPts val="2300"/>
              <a:buFont typeface="Times New Roman"/>
              <a:buChar char="●"/>
            </a:pPr>
            <a:r>
              <a:rPr lang="en" sz="2000">
                <a:latin typeface="Times New Roman"/>
                <a:ea typeface="Times New Roman"/>
                <a:cs typeface="Times New Roman"/>
                <a:sym typeface="Times New Roman"/>
              </a:rPr>
              <a:t>Textual devices “used to organize and hold the turn and to mark boundaries in the discourse” (Stenstrom, 1994: 13)</a:t>
            </a:r>
            <a:endParaRPr sz="2000">
              <a:latin typeface="Times New Roman"/>
              <a:ea typeface="Times New Roman"/>
              <a:cs typeface="Times New Roman"/>
              <a:sym typeface="Times New Roman"/>
            </a:endParaRPr>
          </a:p>
          <a:p>
            <a:pPr indent="-184150" lvl="0" marL="177800" rtl="0" algn="l">
              <a:lnSpc>
                <a:spcPct val="90000"/>
              </a:lnSpc>
              <a:spcBef>
                <a:spcPts val="800"/>
              </a:spcBef>
              <a:spcAft>
                <a:spcPts val="0"/>
              </a:spcAft>
              <a:buClr>
                <a:schemeClr val="dk1"/>
              </a:buClr>
              <a:buSzPts val="2300"/>
              <a:buFont typeface="Times New Roman"/>
              <a:buChar char="●"/>
            </a:pPr>
            <a:r>
              <a:rPr lang="en" sz="2000">
                <a:latin typeface="Times New Roman"/>
                <a:ea typeface="Times New Roman"/>
                <a:cs typeface="Times New Roman"/>
                <a:sym typeface="Times New Roman"/>
              </a:rPr>
              <a:t>words/phrases uttered with the primary function of bringing to the listener’s attention a particular kind of linkage of the upcoming utterance with the immediate discourse content (Redeker, 1991: 1168)</a:t>
            </a:r>
            <a:endParaRPr sz="20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6423650" y="1920225"/>
            <a:ext cx="2720400" cy="10137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0000"/>
              <a:buFont typeface="Calibri"/>
              <a:buNone/>
            </a:pPr>
            <a:r>
              <a:rPr lang="en" sz="2300">
                <a:latin typeface="Times New Roman"/>
                <a:ea typeface="Times New Roman"/>
                <a:cs typeface="Times New Roman"/>
                <a:sym typeface="Times New Roman"/>
              </a:rPr>
              <a:t>Non-propositionality;</a:t>
            </a:r>
            <a:br>
              <a:rPr lang="en" sz="2300">
                <a:latin typeface="Times New Roman"/>
                <a:ea typeface="Times New Roman"/>
                <a:cs typeface="Times New Roman"/>
                <a:sym typeface="Times New Roman"/>
              </a:rPr>
            </a:br>
            <a:r>
              <a:rPr lang="en" sz="2300">
                <a:latin typeface="Times New Roman"/>
                <a:ea typeface="Times New Roman"/>
                <a:cs typeface="Times New Roman"/>
                <a:sym typeface="Times New Roman"/>
              </a:rPr>
              <a:t>procedural meaning;</a:t>
            </a:r>
            <a:br>
              <a:rPr lang="en" sz="2300">
                <a:latin typeface="Times New Roman"/>
                <a:ea typeface="Times New Roman"/>
                <a:cs typeface="Times New Roman"/>
                <a:sym typeface="Times New Roman"/>
              </a:rPr>
            </a:br>
            <a:r>
              <a:rPr lang="en" sz="2300">
                <a:latin typeface="Times New Roman"/>
                <a:ea typeface="Times New Roman"/>
                <a:cs typeface="Times New Roman"/>
                <a:sym typeface="Times New Roman"/>
              </a:rPr>
              <a:t>multifunctionality;</a:t>
            </a:r>
            <a:br>
              <a:rPr lang="en" sz="2300">
                <a:latin typeface="Times New Roman"/>
                <a:ea typeface="Times New Roman"/>
                <a:cs typeface="Times New Roman"/>
                <a:sym typeface="Times New Roman"/>
              </a:rPr>
            </a:br>
            <a:r>
              <a:rPr lang="en" sz="2300">
                <a:latin typeface="Times New Roman"/>
                <a:ea typeface="Times New Roman"/>
                <a:cs typeface="Times New Roman"/>
                <a:sym typeface="Times New Roman"/>
              </a:rPr>
              <a:t>content-dependence;</a:t>
            </a:r>
            <a:br>
              <a:rPr lang="en" sz="2300">
                <a:latin typeface="Times New Roman"/>
                <a:ea typeface="Times New Roman"/>
                <a:cs typeface="Times New Roman"/>
                <a:sym typeface="Times New Roman"/>
              </a:rPr>
            </a:br>
            <a:r>
              <a:rPr lang="en" sz="2300">
                <a:latin typeface="Times New Roman"/>
                <a:ea typeface="Times New Roman"/>
                <a:cs typeface="Times New Roman"/>
                <a:sym typeface="Times New Roman"/>
              </a:rPr>
              <a:t>coherence – connectivity;</a:t>
            </a:r>
            <a:br>
              <a:rPr lang="en" sz="2300">
                <a:latin typeface="Times New Roman"/>
                <a:ea typeface="Times New Roman"/>
                <a:cs typeface="Times New Roman"/>
                <a:sym typeface="Times New Roman"/>
              </a:rPr>
            </a:br>
            <a:r>
              <a:rPr lang="en" sz="2300">
                <a:latin typeface="Times New Roman"/>
                <a:ea typeface="Times New Roman"/>
                <a:cs typeface="Times New Roman"/>
                <a:sym typeface="Times New Roman"/>
              </a:rPr>
              <a:t>optionality;</a:t>
            </a:r>
            <a:br>
              <a:rPr lang="en" sz="2300">
                <a:latin typeface="Times New Roman"/>
                <a:ea typeface="Times New Roman"/>
                <a:cs typeface="Times New Roman"/>
                <a:sym typeface="Times New Roman"/>
              </a:rPr>
            </a:br>
            <a:r>
              <a:rPr lang="en" sz="2300">
                <a:latin typeface="Times New Roman"/>
                <a:ea typeface="Times New Roman"/>
                <a:cs typeface="Times New Roman"/>
                <a:sym typeface="Times New Roman"/>
              </a:rPr>
              <a:t>phonological reduction;</a:t>
            </a:r>
            <a:br>
              <a:rPr lang="en" sz="2300">
                <a:latin typeface="Times New Roman"/>
                <a:ea typeface="Times New Roman"/>
                <a:cs typeface="Times New Roman"/>
                <a:sym typeface="Times New Roman"/>
              </a:rPr>
            </a:br>
            <a:r>
              <a:rPr b="1" lang="en" sz="2300">
                <a:latin typeface="Times New Roman"/>
                <a:ea typeface="Times New Roman"/>
                <a:cs typeface="Times New Roman"/>
                <a:sym typeface="Times New Roman"/>
              </a:rPr>
              <a:t>Initiality</a:t>
            </a:r>
            <a:r>
              <a:rPr lang="en" sz="2300">
                <a:latin typeface="Times New Roman"/>
                <a:ea typeface="Times New Roman"/>
                <a:cs typeface="Times New Roman"/>
                <a:sym typeface="Times New Roman"/>
              </a:rPr>
              <a:t>- (free) ;</a:t>
            </a:r>
            <a:br>
              <a:rPr lang="en" sz="2300">
                <a:latin typeface="Times New Roman"/>
                <a:ea typeface="Times New Roman"/>
                <a:cs typeface="Times New Roman"/>
                <a:sym typeface="Times New Roman"/>
              </a:rPr>
            </a:br>
            <a:r>
              <a:rPr lang="en" sz="2300">
                <a:latin typeface="Times New Roman"/>
                <a:ea typeface="Times New Roman"/>
                <a:cs typeface="Times New Roman"/>
                <a:sym typeface="Times New Roman"/>
              </a:rPr>
              <a:t>multicategority;</a:t>
            </a:r>
            <a:br>
              <a:rPr lang="en" sz="2300">
                <a:latin typeface="Times New Roman"/>
                <a:ea typeface="Times New Roman"/>
                <a:cs typeface="Times New Roman"/>
                <a:sym typeface="Times New Roman"/>
              </a:rPr>
            </a:br>
            <a:r>
              <a:rPr lang="en" sz="2300">
                <a:latin typeface="Times New Roman"/>
                <a:ea typeface="Times New Roman"/>
                <a:cs typeface="Times New Roman"/>
                <a:sym typeface="Times New Roman"/>
              </a:rPr>
              <a:t>orality.</a:t>
            </a:r>
            <a:br>
              <a:rPr lang="en" sz="900"/>
            </a:br>
            <a:br>
              <a:rPr lang="en" sz="900"/>
            </a:br>
            <a:endParaRPr sz="900"/>
          </a:p>
        </p:txBody>
      </p:sp>
      <p:graphicFrame>
        <p:nvGraphicFramePr>
          <p:cNvPr id="106" name="Google Shape;106;p20"/>
          <p:cNvGraphicFramePr/>
          <p:nvPr/>
        </p:nvGraphicFramePr>
        <p:xfrm>
          <a:off x="330506" y="146168"/>
          <a:ext cx="3000000" cy="3000000"/>
        </p:xfrm>
        <a:graphic>
          <a:graphicData uri="http://schemas.openxmlformats.org/drawingml/2006/table">
            <a:tbl>
              <a:tblPr bandRow="1" firstCol="1" firstRow="1">
                <a:noFill/>
                <a:tableStyleId>{0E6E3274-733E-4E23-AD7C-D8E516B361BE}</a:tableStyleId>
              </a:tblPr>
              <a:tblGrid>
                <a:gridCol w="636625"/>
                <a:gridCol w="483950"/>
                <a:gridCol w="486475"/>
                <a:gridCol w="479525"/>
                <a:gridCol w="485225"/>
                <a:gridCol w="492775"/>
                <a:gridCol w="484575"/>
                <a:gridCol w="482675"/>
                <a:gridCol w="521150"/>
                <a:gridCol w="475100"/>
                <a:gridCol w="526825"/>
                <a:gridCol w="487100"/>
              </a:tblGrid>
              <a:tr h="427175">
                <a:tc>
                  <a:txBody>
                    <a:bodyPr/>
                    <a:lstStyle/>
                    <a:p>
                      <a:pPr indent="0" lvl="0" marL="0" marR="0" rtl="0" algn="just">
                        <a:lnSpc>
                          <a:spcPct val="150000"/>
                        </a:lnSpc>
                        <a:spcBef>
                          <a:spcPts val="0"/>
                        </a:spcBef>
                        <a:spcAft>
                          <a:spcPts val="0"/>
                        </a:spcAft>
                        <a:buNone/>
                      </a:pPr>
                      <a:r>
                        <a:rPr lang="en" sz="900" u="none" cap="none" strike="noStrike"/>
                        <a:t> </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Non-prop.</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Proced.</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Multifunc.</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Contex.</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Coher.</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Opt.</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Synt.</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Phon.</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latin typeface="Calibri"/>
                          <a:ea typeface="Calibri"/>
                          <a:cs typeface="Calibri"/>
                          <a:sym typeface="Calibri"/>
                        </a:rPr>
                        <a:t>Init.</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Multicat.</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Oral.</a:t>
                      </a:r>
                      <a:endParaRPr sz="900" u="none" cap="none" strike="noStrike">
                        <a:latin typeface="Calibri"/>
                        <a:ea typeface="Calibri"/>
                        <a:cs typeface="Calibri"/>
                        <a:sym typeface="Calibri"/>
                      </a:endParaRPr>
                    </a:p>
                  </a:txBody>
                  <a:tcPr marT="0" marB="0" marR="51425" marL="51425">
                    <a:solidFill>
                      <a:srgbClr val="EA9999"/>
                    </a:solidFill>
                  </a:tcPr>
                </a:tc>
              </a:tr>
              <a:tr h="427175">
                <a:tc>
                  <a:txBody>
                    <a:bodyPr/>
                    <a:lstStyle/>
                    <a:p>
                      <a:pPr indent="0" lvl="0" marL="0" marR="0" rtl="0" algn="just">
                        <a:lnSpc>
                          <a:spcPct val="150000"/>
                        </a:lnSpc>
                        <a:spcBef>
                          <a:spcPts val="0"/>
                        </a:spcBef>
                        <a:spcAft>
                          <a:spcPts val="0"/>
                        </a:spcAft>
                        <a:buNone/>
                      </a:pPr>
                      <a:r>
                        <a:rPr lang="en" sz="900" u="none" cap="none" strike="noStrike"/>
                        <a:t>Ostman</a:t>
                      </a:r>
                      <a:endParaRPr sz="900" u="none" cap="none" strike="noStrike"/>
                    </a:p>
                    <a:p>
                      <a:pPr indent="0" lvl="0" marL="0" marR="0" rtl="0" algn="just">
                        <a:lnSpc>
                          <a:spcPct val="150000"/>
                        </a:lnSpc>
                        <a:spcBef>
                          <a:spcPts val="0"/>
                        </a:spcBef>
                        <a:spcAft>
                          <a:spcPts val="0"/>
                        </a:spcAft>
                        <a:buNone/>
                      </a:pPr>
                      <a:r>
                        <a:rPr lang="en" sz="900" u="none" cap="none" strike="noStrike"/>
                        <a:t>1981</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r>
              <a:tr h="427175">
                <a:tc>
                  <a:txBody>
                    <a:bodyPr/>
                    <a:lstStyle/>
                    <a:p>
                      <a:pPr indent="0" lvl="0" marL="0" marR="0" rtl="0" algn="just">
                        <a:lnSpc>
                          <a:spcPct val="150000"/>
                        </a:lnSpc>
                        <a:spcBef>
                          <a:spcPts val="0"/>
                        </a:spcBef>
                        <a:spcAft>
                          <a:spcPts val="0"/>
                        </a:spcAft>
                        <a:buNone/>
                      </a:pPr>
                      <a:r>
                        <a:rPr lang="en" sz="900" u="none" cap="none" strike="noStrike"/>
                        <a:t>Schiffrin</a:t>
                      </a:r>
                      <a:endParaRPr sz="900" u="none" cap="none" strike="noStrike"/>
                    </a:p>
                    <a:p>
                      <a:pPr indent="0" lvl="0" marL="0" marR="0" rtl="0" algn="just">
                        <a:lnSpc>
                          <a:spcPct val="150000"/>
                        </a:lnSpc>
                        <a:spcBef>
                          <a:spcPts val="0"/>
                        </a:spcBef>
                        <a:spcAft>
                          <a:spcPts val="0"/>
                        </a:spcAft>
                        <a:buNone/>
                      </a:pPr>
                      <a:r>
                        <a:rPr lang="en" sz="900" u="none" cap="none" strike="noStrike"/>
                        <a:t>1987</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r>
              <a:tr h="631500">
                <a:tc>
                  <a:txBody>
                    <a:bodyPr/>
                    <a:lstStyle/>
                    <a:p>
                      <a:pPr indent="0" lvl="0" marL="0" marR="0" rtl="0" algn="just">
                        <a:lnSpc>
                          <a:spcPct val="150000"/>
                        </a:lnSpc>
                        <a:spcBef>
                          <a:spcPts val="0"/>
                        </a:spcBef>
                        <a:spcAft>
                          <a:spcPts val="0"/>
                        </a:spcAft>
                        <a:buNone/>
                      </a:pPr>
                      <a:r>
                        <a:rPr lang="en" sz="900" u="none" cap="none" strike="noStrike"/>
                        <a:t>Redeker</a:t>
                      </a:r>
                      <a:endParaRPr sz="900" u="none" cap="none" strike="noStrike"/>
                    </a:p>
                    <a:p>
                      <a:pPr indent="0" lvl="0" marL="0" marR="0" rtl="0" algn="just">
                        <a:lnSpc>
                          <a:spcPct val="150000"/>
                        </a:lnSpc>
                        <a:spcBef>
                          <a:spcPts val="0"/>
                        </a:spcBef>
                        <a:spcAft>
                          <a:spcPts val="0"/>
                        </a:spcAft>
                        <a:buNone/>
                      </a:pPr>
                      <a:r>
                        <a:rPr lang="en" sz="900" u="none" cap="none" strike="noStrike"/>
                        <a:t>1990,1991</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r>
              <a:tr h="427175">
                <a:tc>
                  <a:txBody>
                    <a:bodyPr/>
                    <a:lstStyle/>
                    <a:p>
                      <a:pPr indent="0" lvl="0" marL="0" marR="0" rtl="0" algn="just">
                        <a:lnSpc>
                          <a:spcPct val="150000"/>
                        </a:lnSpc>
                        <a:spcBef>
                          <a:spcPts val="0"/>
                        </a:spcBef>
                        <a:spcAft>
                          <a:spcPts val="0"/>
                        </a:spcAft>
                        <a:buNone/>
                      </a:pPr>
                      <a:r>
                        <a:rPr lang="en" sz="900" u="none" cap="none" strike="noStrike"/>
                        <a:t>Andersen</a:t>
                      </a:r>
                      <a:endParaRPr sz="900" u="none" cap="none" strike="noStrike"/>
                    </a:p>
                    <a:p>
                      <a:pPr indent="0" lvl="0" marL="0" marR="0" rtl="0" algn="just">
                        <a:lnSpc>
                          <a:spcPct val="150000"/>
                        </a:lnSpc>
                        <a:spcBef>
                          <a:spcPts val="0"/>
                        </a:spcBef>
                        <a:spcAft>
                          <a:spcPts val="0"/>
                        </a:spcAft>
                        <a:buNone/>
                      </a:pPr>
                      <a:r>
                        <a:rPr lang="en" sz="900" u="none" cap="none" strike="noStrike"/>
                        <a:t>1998</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r>
              <a:tr h="427175">
                <a:tc>
                  <a:txBody>
                    <a:bodyPr/>
                    <a:lstStyle/>
                    <a:p>
                      <a:pPr indent="0" lvl="0" marL="0" marR="0" rtl="0" algn="just">
                        <a:lnSpc>
                          <a:spcPct val="150000"/>
                        </a:lnSpc>
                        <a:spcBef>
                          <a:spcPts val="0"/>
                        </a:spcBef>
                        <a:spcAft>
                          <a:spcPts val="0"/>
                        </a:spcAft>
                        <a:buNone/>
                      </a:pPr>
                      <a:r>
                        <a:rPr lang="en" sz="900" u="none" cap="none" strike="noStrike"/>
                        <a:t>Schoroup</a:t>
                      </a:r>
                      <a:endParaRPr sz="900" u="none" cap="none" strike="noStrike"/>
                    </a:p>
                    <a:p>
                      <a:pPr indent="0" lvl="0" marL="0" marR="0" rtl="0" algn="just">
                        <a:lnSpc>
                          <a:spcPct val="150000"/>
                        </a:lnSpc>
                        <a:spcBef>
                          <a:spcPts val="0"/>
                        </a:spcBef>
                        <a:spcAft>
                          <a:spcPts val="0"/>
                        </a:spcAft>
                        <a:buNone/>
                      </a:pPr>
                      <a:r>
                        <a:rPr lang="en" sz="900" u="none" cap="none" strike="noStrike"/>
                        <a:t>1999</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r>
              <a:tr h="868350">
                <a:tc>
                  <a:txBody>
                    <a:bodyPr/>
                    <a:lstStyle/>
                    <a:p>
                      <a:pPr indent="0" lvl="0" marL="0" marR="0" rtl="0" algn="just">
                        <a:lnSpc>
                          <a:spcPct val="150000"/>
                        </a:lnSpc>
                        <a:spcBef>
                          <a:spcPts val="0"/>
                        </a:spcBef>
                        <a:spcAft>
                          <a:spcPts val="0"/>
                        </a:spcAft>
                        <a:buNone/>
                      </a:pPr>
                      <a:r>
                        <a:rPr lang="en" sz="900" u="none" cap="none" strike="noStrike"/>
                        <a:t>Blakemore</a:t>
                      </a:r>
                      <a:endParaRPr sz="900" u="none" cap="none" strike="noStrike"/>
                    </a:p>
                    <a:p>
                      <a:pPr indent="0" lvl="0" marL="0" marR="0" rtl="0" algn="just">
                        <a:lnSpc>
                          <a:spcPct val="150000"/>
                        </a:lnSpc>
                        <a:spcBef>
                          <a:spcPts val="0"/>
                        </a:spcBef>
                        <a:spcAft>
                          <a:spcPts val="0"/>
                        </a:spcAft>
                        <a:buNone/>
                      </a:pPr>
                      <a:r>
                        <a:rPr lang="en" sz="900" u="none" cap="none" strike="noStrike"/>
                        <a:t>1987,2002</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r>
              <a:tr h="631500">
                <a:tc>
                  <a:txBody>
                    <a:bodyPr/>
                    <a:lstStyle/>
                    <a:p>
                      <a:pPr indent="0" lvl="0" marL="0" marR="0" rtl="0" algn="just">
                        <a:lnSpc>
                          <a:spcPct val="150000"/>
                        </a:lnSpc>
                        <a:spcBef>
                          <a:spcPts val="0"/>
                        </a:spcBef>
                        <a:spcAft>
                          <a:spcPts val="0"/>
                        </a:spcAft>
                        <a:buNone/>
                      </a:pPr>
                      <a:r>
                        <a:rPr lang="en" sz="900" u="none" cap="none" strike="noStrike"/>
                        <a:t>Fraser</a:t>
                      </a:r>
                      <a:endParaRPr sz="900" u="none" cap="none" strike="noStrike"/>
                    </a:p>
                    <a:p>
                      <a:pPr indent="0" lvl="0" marL="0" marR="0" rtl="0" algn="just">
                        <a:lnSpc>
                          <a:spcPct val="150000"/>
                        </a:lnSpc>
                        <a:spcBef>
                          <a:spcPts val="0"/>
                        </a:spcBef>
                        <a:spcAft>
                          <a:spcPts val="0"/>
                        </a:spcAft>
                        <a:buNone/>
                      </a:pPr>
                      <a:r>
                        <a:rPr lang="en" sz="900" u="none" cap="none" strike="noStrike"/>
                        <a:t>1996, 2009</a:t>
                      </a:r>
                      <a:endParaRPr sz="9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l">
                        <a:lnSpc>
                          <a:spcPct val="115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8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c>
                  <a:txBody>
                    <a:bodyPr/>
                    <a:lstStyle/>
                    <a:p>
                      <a:pPr indent="0" lvl="0" marL="0" marR="0" rtl="0" algn="just">
                        <a:lnSpc>
                          <a:spcPct val="150000"/>
                        </a:lnSpc>
                        <a:spcBef>
                          <a:spcPts val="0"/>
                        </a:spcBef>
                        <a:spcAft>
                          <a:spcPts val="0"/>
                        </a:spcAft>
                        <a:buNone/>
                      </a:pPr>
                      <a:r>
                        <a:rPr lang="en" sz="900" u="none" cap="none" strike="noStrike"/>
                        <a:t> </a:t>
                      </a:r>
                      <a:endParaRPr sz="800" u="none" cap="none" strike="noStrike">
                        <a:latin typeface="Calibri"/>
                        <a:ea typeface="Calibri"/>
                        <a:cs typeface="Calibri"/>
                        <a:sym typeface="Calibri"/>
                      </a:endParaRPr>
                    </a:p>
                  </a:txBody>
                  <a:tcPr marT="0" marB="0" marR="51425" marL="51425">
                    <a:solidFill>
                      <a:srgbClr val="EA9999"/>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628650" y="273844"/>
            <a:ext cx="7886700" cy="994200"/>
          </a:xfrm>
          <a:prstGeom prst="rect">
            <a:avLst/>
          </a:prstGeom>
          <a:solidFill>
            <a:srgbClr val="E06666"/>
          </a:solidFill>
        </p:spPr>
        <p:txBody>
          <a:bodyPr anchorCtr="0" anchor="ctr" bIns="34275" lIns="68575" spcFirstLastPara="1" rIns="68575" wrap="square" tIns="34275">
            <a:normAutofit/>
          </a:bodyPr>
          <a:lstStyle/>
          <a:p>
            <a:pPr indent="0" lvl="0" marL="0" rtl="0" algn="l">
              <a:spcBef>
                <a:spcPts val="0"/>
              </a:spcBef>
              <a:spcAft>
                <a:spcPts val="0"/>
              </a:spcAft>
              <a:buNone/>
            </a:pPr>
            <a:r>
              <a:rPr lang="en">
                <a:latin typeface="Times New Roman"/>
                <a:ea typeface="Times New Roman"/>
                <a:cs typeface="Times New Roman"/>
                <a:sym typeface="Times New Roman"/>
              </a:rPr>
              <a:t>Why CxG approach?</a:t>
            </a:r>
            <a:r>
              <a:rPr lang="en"/>
              <a:t> </a:t>
            </a:r>
            <a:endParaRPr/>
          </a:p>
        </p:txBody>
      </p:sp>
      <p:sp>
        <p:nvSpPr>
          <p:cNvPr id="112" name="Google Shape;112;p21"/>
          <p:cNvSpPr txBox="1"/>
          <p:nvPr>
            <p:ph idx="1" type="body"/>
          </p:nvPr>
        </p:nvSpPr>
        <p:spPr>
          <a:xfrm>
            <a:off x="628650" y="1369219"/>
            <a:ext cx="7886700" cy="3263400"/>
          </a:xfrm>
          <a:prstGeom prst="rect">
            <a:avLst/>
          </a:prstGeom>
        </p:spPr>
        <p:txBody>
          <a:bodyPr anchorCtr="0" anchor="t" bIns="34275" lIns="68575" spcFirstLastPara="1" rIns="68575" wrap="square" tIns="34275">
            <a:normAutofit lnSpcReduction="10000"/>
          </a:bodyPr>
          <a:lstStyle/>
          <a:p>
            <a:pPr indent="-349250" lvl="0" marL="457200" rtl="0" algn="l">
              <a:spcBef>
                <a:spcPts val="800"/>
              </a:spcBef>
              <a:spcAft>
                <a:spcPts val="0"/>
              </a:spcAft>
              <a:buSzPts val="1900"/>
              <a:buFont typeface="Times New Roman"/>
              <a:buAutoNum type="arabicParenR"/>
            </a:pPr>
            <a:r>
              <a:rPr lang="en" sz="2300">
                <a:latin typeface="Times New Roman"/>
                <a:ea typeface="Times New Roman"/>
                <a:cs typeface="Times New Roman"/>
                <a:sym typeface="Times New Roman"/>
              </a:rPr>
              <a:t>Form- function pairing (variability is captured nicely)</a:t>
            </a:r>
            <a:endParaRPr sz="2300">
              <a:latin typeface="Times New Roman"/>
              <a:ea typeface="Times New Roman"/>
              <a:cs typeface="Times New Roman"/>
              <a:sym typeface="Times New Roman"/>
            </a:endParaRPr>
          </a:p>
          <a:p>
            <a:pPr indent="0" lvl="0" marL="457200" rtl="0" algn="l">
              <a:spcBef>
                <a:spcPts val="1200"/>
              </a:spcBef>
              <a:spcAft>
                <a:spcPts val="0"/>
              </a:spcAft>
              <a:buNone/>
            </a:pPr>
            <a:r>
              <a:rPr lang="en" sz="2300">
                <a:latin typeface="Times New Roman"/>
                <a:ea typeface="Times New Roman"/>
                <a:cs typeface="Times New Roman"/>
                <a:sym typeface="Times New Roman"/>
              </a:rPr>
              <a:t> </a:t>
            </a:r>
            <a:endParaRPr sz="2300">
              <a:latin typeface="Times New Roman"/>
              <a:ea typeface="Times New Roman"/>
              <a:cs typeface="Times New Roman"/>
              <a:sym typeface="Times New Roman"/>
            </a:endParaRPr>
          </a:p>
          <a:p>
            <a:pPr indent="-349250" lvl="0" marL="457200" rtl="0" algn="l">
              <a:spcBef>
                <a:spcPts val="1200"/>
              </a:spcBef>
              <a:spcAft>
                <a:spcPts val="0"/>
              </a:spcAft>
              <a:buSzPts val="1900"/>
              <a:buFont typeface="Times New Roman"/>
              <a:buAutoNum type="arabicParenR"/>
            </a:pPr>
            <a:r>
              <a:rPr lang="en" sz="2300">
                <a:latin typeface="Times New Roman"/>
                <a:ea typeface="Times New Roman"/>
                <a:cs typeface="Times New Roman"/>
                <a:sym typeface="Times New Roman"/>
              </a:rPr>
              <a:t>DMs operate at Discourse level not only just within a sentence</a:t>
            </a:r>
            <a:endParaRPr sz="2300">
              <a:latin typeface="Times New Roman"/>
              <a:ea typeface="Times New Roman"/>
              <a:cs typeface="Times New Roman"/>
              <a:sym typeface="Times New Roman"/>
            </a:endParaRPr>
          </a:p>
          <a:p>
            <a:pPr indent="0" lvl="0" marL="457200" rtl="0" algn="l">
              <a:spcBef>
                <a:spcPts val="1200"/>
              </a:spcBef>
              <a:spcAft>
                <a:spcPts val="0"/>
              </a:spcAft>
              <a:buNone/>
            </a:pPr>
            <a:r>
              <a:rPr lang="en" sz="2300">
                <a:latin typeface="Times New Roman"/>
                <a:ea typeface="Times New Roman"/>
                <a:cs typeface="Times New Roman"/>
                <a:sym typeface="Times New Roman"/>
              </a:rPr>
              <a:t> (Dms are part of larger constructional and interactional patterns - question/answer) </a:t>
            </a:r>
            <a:endParaRPr sz="2300">
              <a:latin typeface="Times New Roman"/>
              <a:ea typeface="Times New Roman"/>
              <a:cs typeface="Times New Roman"/>
              <a:sym typeface="Times New Roman"/>
            </a:endParaRPr>
          </a:p>
          <a:p>
            <a:pPr indent="0" lvl="0" marL="457200" rtl="0" algn="l">
              <a:spcBef>
                <a:spcPts val="1200"/>
              </a:spcBef>
              <a:spcAft>
                <a:spcPts val="0"/>
              </a:spcAft>
              <a:buNone/>
            </a:pPr>
            <a:r>
              <a:t/>
            </a:r>
            <a:endParaRPr sz="2300">
              <a:latin typeface="Times New Roman"/>
              <a:ea typeface="Times New Roman"/>
              <a:cs typeface="Times New Roman"/>
              <a:sym typeface="Times New Roman"/>
            </a:endParaRPr>
          </a:p>
          <a:p>
            <a:pPr indent="-349250" lvl="0" marL="457200" rtl="0" algn="l">
              <a:spcBef>
                <a:spcPts val="1200"/>
              </a:spcBef>
              <a:spcAft>
                <a:spcPts val="0"/>
              </a:spcAft>
              <a:buSzPts val="1900"/>
              <a:buFont typeface="Times New Roman"/>
              <a:buAutoNum type="arabicParenR"/>
            </a:pPr>
            <a:r>
              <a:rPr lang="en" sz="2300">
                <a:latin typeface="Times New Roman"/>
                <a:ea typeface="Times New Roman"/>
                <a:cs typeface="Times New Roman"/>
                <a:sym typeface="Times New Roman"/>
              </a:rPr>
              <a:t>Usage-based perspectives (language in use) </a:t>
            </a:r>
            <a:endParaRPr sz="2300">
              <a:latin typeface="Times New Roman"/>
              <a:ea typeface="Times New Roman"/>
              <a:cs typeface="Times New Roman"/>
              <a:sym typeface="Times New Roman"/>
            </a:endParaRPr>
          </a:p>
        </p:txBody>
      </p:sp>
      <p:sp>
        <p:nvSpPr>
          <p:cNvPr id="113" name="Google Shape;113;p21"/>
          <p:cNvSpPr txBox="1"/>
          <p:nvPr/>
        </p:nvSpPr>
        <p:spPr>
          <a:xfrm>
            <a:off x="4834900" y="3314700"/>
            <a:ext cx="4217700" cy="7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Times New Roman"/>
                <a:ea typeface="Times New Roman"/>
                <a:cs typeface="Times New Roman"/>
                <a:sym typeface="Times New Roman"/>
              </a:rPr>
              <a:t>Elaboration (turn- taking) </a:t>
            </a:r>
            <a:endParaRPr sz="1800">
              <a:solidFill>
                <a:schemeClr val="dk2"/>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445025"/>
            <a:ext cx="8520600" cy="572700"/>
          </a:xfrm>
          <a:prstGeom prst="rect">
            <a:avLst/>
          </a:prstGeom>
          <a:solidFill>
            <a:srgbClr val="EA9999"/>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Times New Roman"/>
                <a:ea typeface="Times New Roman"/>
                <a:cs typeface="Times New Roman"/>
                <a:sym typeface="Times New Roman"/>
              </a:rPr>
              <a:t>DMs and Discourse analysis </a:t>
            </a:r>
            <a:endParaRPr>
              <a:latin typeface="Times New Roman"/>
              <a:ea typeface="Times New Roman"/>
              <a:cs typeface="Times New Roman"/>
              <a:sym typeface="Times New Roman"/>
            </a:endParaRPr>
          </a:p>
        </p:txBody>
      </p:sp>
      <p:sp>
        <p:nvSpPr>
          <p:cNvPr id="119" name="Google Shape;119;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Times New Roman"/>
              <a:buAutoNum type="arabicParenR"/>
            </a:pPr>
            <a:r>
              <a:rPr lang="en">
                <a:latin typeface="Times New Roman"/>
                <a:ea typeface="Times New Roman"/>
                <a:cs typeface="Times New Roman"/>
                <a:sym typeface="Times New Roman"/>
              </a:rPr>
              <a:t>Context-dependency, multiplicity of meanings</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arenR"/>
            </a:pPr>
            <a:r>
              <a:rPr lang="en">
                <a:latin typeface="Times New Roman"/>
                <a:ea typeface="Times New Roman"/>
                <a:cs typeface="Times New Roman"/>
                <a:sym typeface="Times New Roman"/>
              </a:rPr>
              <a:t>Constructive nature and cultural factors</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arenR"/>
            </a:pPr>
            <a:r>
              <a:rPr lang="en">
                <a:latin typeface="Times New Roman"/>
                <a:ea typeface="Times New Roman"/>
                <a:cs typeface="Times New Roman"/>
                <a:sym typeface="Times New Roman"/>
              </a:rPr>
              <a:t>Micro-level analysis</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arenR"/>
            </a:pPr>
            <a:r>
              <a:rPr lang="en">
                <a:latin typeface="Times New Roman"/>
                <a:ea typeface="Times New Roman"/>
                <a:cs typeface="Times New Roman"/>
                <a:sym typeface="Times New Roman"/>
              </a:rPr>
              <a:t>Language in use</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arenR"/>
            </a:pPr>
            <a:r>
              <a:rPr lang="en">
                <a:latin typeface="Times New Roman"/>
                <a:ea typeface="Times New Roman"/>
                <a:cs typeface="Times New Roman"/>
                <a:sym typeface="Times New Roman"/>
              </a:rPr>
              <a:t>Emphasis on the Unsaid</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arenR"/>
            </a:pPr>
            <a:r>
              <a:rPr lang="en">
                <a:latin typeface="Times New Roman"/>
                <a:ea typeface="Times New Roman"/>
                <a:cs typeface="Times New Roman"/>
                <a:sym typeface="Times New Roman"/>
              </a:rPr>
              <a:t>Discourse-specific features and dialogical nature</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arenR"/>
            </a:pPr>
            <a:r>
              <a:rPr lang="en">
                <a:latin typeface="Times New Roman"/>
                <a:ea typeface="Times New Roman"/>
                <a:cs typeface="Times New Roman"/>
                <a:sym typeface="Times New Roman"/>
              </a:rPr>
              <a:t>Broader scope compared to traditional grammar</a:t>
            </a:r>
            <a:endParaRPr>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