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25"/>
  </p:notesMasterIdLst>
  <p:sldIdLst>
    <p:sldId id="265" r:id="rId2"/>
    <p:sldId id="257" r:id="rId3"/>
    <p:sldId id="258" r:id="rId4"/>
    <p:sldId id="266" r:id="rId5"/>
    <p:sldId id="267" r:id="rId6"/>
    <p:sldId id="268" r:id="rId7"/>
    <p:sldId id="271" r:id="rId8"/>
    <p:sldId id="259" r:id="rId9"/>
    <p:sldId id="260" r:id="rId10"/>
    <p:sldId id="261" r:id="rId11"/>
    <p:sldId id="272" r:id="rId12"/>
    <p:sldId id="269" r:id="rId13"/>
    <p:sldId id="273" r:id="rId14"/>
    <p:sldId id="278" r:id="rId15"/>
    <p:sldId id="277" r:id="rId16"/>
    <p:sldId id="275" r:id="rId17"/>
    <p:sldId id="281" r:id="rId18"/>
    <p:sldId id="282" r:id="rId19"/>
    <p:sldId id="274" r:id="rId20"/>
    <p:sldId id="276" r:id="rId21"/>
    <p:sldId id="284" r:id="rId22"/>
    <p:sldId id="285" r:id="rId23"/>
    <p:sldId id="26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34" autoAdjust="0"/>
    <p:restoredTop sz="74560" autoAdjust="0"/>
  </p:normalViewPr>
  <p:slideViewPr>
    <p:cSldViewPr snapToGrid="0" snapToObjects="1">
      <p:cViewPr varScale="1">
        <p:scale>
          <a:sx n="63" d="100"/>
          <a:sy n="63" d="100"/>
        </p:scale>
        <p:origin x="1200" y="3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4C832E-435C-4D93-9B99-325E51C352A0}" type="datetimeFigureOut">
              <a:rPr lang="fr-FR" smtClean="0"/>
              <a:t>30/10/2025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228522-0213-40C7-8BE9-CC1C68DB64EA}" type="slidenum">
              <a:rPr lang="fr-FR" smtClean="0"/>
              <a:t>‹N°›</a:t>
            </a:fld>
            <a:endParaRPr lang="fr-FR"/>
          </a:p>
        </p:txBody>
      </p:sp>
    </p:spTree>
    <p:extLst>
      <p:ext uri="{BB962C8B-B14F-4D97-AF65-F5344CB8AC3E}">
        <p14:creationId xmlns:p14="http://schemas.microsoft.com/office/powerpoint/2010/main" val="686514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txBody>
          <a:bodyPr/>
          <a:lstStyle/>
          <a:p>
            <a:endParaRPr lang="fr-FR"/>
          </a:p>
        </p:txBody>
      </p:sp>
      <p:sp>
        <p:nvSpPr>
          <p:cNvPr id="3" name="Notes Placeholder 2"/>
          <p:cNvSpPr>
            <a:spLocks noGrp="1"/>
          </p:cNvSpPr>
          <p:nvPr>
            <p:ph type="body" idx="1"/>
          </p:nvPr>
        </p:nvSpPr>
        <p:spPr/>
        <p:txBody>
          <a:bodyPr/>
          <a:lstStyle/>
          <a:p>
            <a:r>
              <a:rPr lang="fr-FR" noProof="0" dirty="0"/>
              <a:t>Bonsoir a tous. Ma communication porte sur les constructions conditionnelles en </a:t>
            </a:r>
            <a:r>
              <a:rPr lang="fr-FR" noProof="0" dirty="0" err="1"/>
              <a:t>nuasúɛ</a:t>
            </a:r>
            <a:r>
              <a:rPr lang="fr-FR" noProof="0" dirty="0"/>
              <a:t>. Je me propose d’identifier </a:t>
            </a:r>
            <a:r>
              <a:rPr lang="fr-FR" noProof="0" dirty="0" smtClean="0"/>
              <a:t>les différentes stratégies d’expression du conditionnel</a:t>
            </a:r>
            <a:r>
              <a:rPr lang="fr-FR" baseline="0" noProof="0" dirty="0" smtClean="0"/>
              <a:t> ou </a:t>
            </a:r>
            <a:r>
              <a:rPr lang="fr-FR" noProof="0" dirty="0" smtClean="0"/>
              <a:t>les </a:t>
            </a:r>
            <a:r>
              <a:rPr lang="fr-FR" noProof="0" dirty="0"/>
              <a:t>différents </a:t>
            </a:r>
            <a:r>
              <a:rPr lang="fr-FR" noProof="0" dirty="0" smtClean="0"/>
              <a:t>types</a:t>
            </a:r>
            <a:r>
              <a:rPr lang="fr-FR" baseline="0" noProof="0" dirty="0" smtClean="0"/>
              <a:t> </a:t>
            </a:r>
            <a:r>
              <a:rPr lang="fr-FR" noProof="0" dirty="0" smtClean="0"/>
              <a:t>sur </a:t>
            </a:r>
            <a:r>
              <a:rPr lang="fr-FR" noProof="0" dirty="0"/>
              <a:t>la base de leurs structures.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22040216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b="1" dirty="0" smtClean="0"/>
              <a:t>La Construction Conditionnelle Irréelle Contrefactuelle Neutre</a:t>
            </a:r>
            <a:r>
              <a:rPr lang="fr-FR" b="1" baseline="0" dirty="0" smtClean="0"/>
              <a:t> </a:t>
            </a:r>
            <a:r>
              <a:rPr lang="fr-FR" dirty="0" smtClean="0"/>
              <a:t>exprime une </a:t>
            </a:r>
            <a:r>
              <a:rPr lang="fr-FR" b="1" dirty="0" smtClean="0"/>
              <a:t>condition qui ne s'est pas réalisée</a:t>
            </a:r>
            <a:r>
              <a:rPr lang="fr-FR" dirty="0" smtClean="0"/>
              <a:t> et sa conséquence, toutes deux perçues comme </a:t>
            </a:r>
            <a:r>
              <a:rPr lang="fr-FR" b="1" dirty="0" smtClean="0"/>
              <a:t>irréelles</a:t>
            </a:r>
            <a:r>
              <a:rPr lang="fr-FR" dirty="0" smtClean="0"/>
              <a:t>.</a:t>
            </a:r>
          </a:p>
          <a:p>
            <a:r>
              <a:rPr lang="fr-FR" b="1" dirty="0" smtClean="0"/>
              <a:t>1. Règle de Séquence et Juxtaposition</a:t>
            </a:r>
          </a:p>
          <a:p>
            <a:r>
              <a:rPr lang="fr-FR" dirty="0" smtClean="0"/>
              <a:t>La construction est </a:t>
            </a:r>
            <a:r>
              <a:rPr lang="fr-FR" b="1" dirty="0" smtClean="0"/>
              <a:t>rigide</a:t>
            </a:r>
            <a:r>
              <a:rPr lang="fr-FR" dirty="0" smtClean="0"/>
              <a:t> : la </a:t>
            </a:r>
            <a:r>
              <a:rPr lang="fr-FR" b="1" dirty="0" smtClean="0"/>
              <a:t>protase</a:t>
            </a:r>
            <a:r>
              <a:rPr lang="fr-FR" dirty="0" smtClean="0"/>
              <a:t> (la condition) doit </a:t>
            </a:r>
            <a:r>
              <a:rPr lang="fr-FR" b="1" dirty="0" smtClean="0"/>
              <a:t>impérativement précéder</a:t>
            </a:r>
            <a:r>
              <a:rPr lang="fr-FR" dirty="0" smtClean="0"/>
              <a:t> l'</a:t>
            </a:r>
            <a:r>
              <a:rPr lang="fr-FR" b="1" dirty="0" smtClean="0"/>
              <a:t>apodose</a:t>
            </a:r>
            <a:r>
              <a:rPr lang="fr-FR" dirty="0" smtClean="0"/>
              <a:t> (la conséquence).</a:t>
            </a:r>
          </a:p>
          <a:p>
            <a:r>
              <a:rPr lang="fr-FR" dirty="0" smtClean="0"/>
              <a:t>Les deux propositions sont </a:t>
            </a:r>
            <a:r>
              <a:rPr lang="fr-FR" b="1" dirty="0" smtClean="0"/>
              <a:t>juxtaposées</a:t>
            </a:r>
            <a:r>
              <a:rPr lang="fr-FR" dirty="0" smtClean="0"/>
              <a:t> :</a:t>
            </a:r>
          </a:p>
          <a:p>
            <a:pPr lvl="1"/>
            <a:r>
              <a:rPr lang="fr-FR" dirty="0" smtClean="0"/>
              <a:t>La protase </a:t>
            </a:r>
            <a:r>
              <a:rPr lang="fr-FR" b="1" dirty="0" smtClean="0"/>
              <a:t>n'est pas</a:t>
            </a:r>
            <a:r>
              <a:rPr lang="fr-FR" dirty="0" smtClean="0"/>
              <a:t> introduite par une conjonction conditionnelle.</a:t>
            </a:r>
          </a:p>
          <a:p>
            <a:pPr lvl="1"/>
            <a:r>
              <a:rPr lang="fr-FR" dirty="0" smtClean="0"/>
              <a:t>L'apodose </a:t>
            </a:r>
            <a:r>
              <a:rPr lang="fr-FR" b="1" dirty="0" smtClean="0"/>
              <a:t>ne comporte pas</a:t>
            </a:r>
            <a:r>
              <a:rPr lang="fr-FR" dirty="0" smtClean="0"/>
              <a:t> de conjonction consécutive.</a:t>
            </a:r>
          </a:p>
          <a:p>
            <a:r>
              <a:rPr lang="fr-FR" b="1" dirty="0" smtClean="0"/>
              <a:t>2. Les Formes Verbales de la Protase (La Condition)</a:t>
            </a:r>
          </a:p>
          <a:p>
            <a:r>
              <a:rPr lang="fr-FR" dirty="0" smtClean="0"/>
              <a:t>Pour exprimer l'irréel contrefactuel (ce qui aurait pu se réaliser), deux types de formes verbales sont employés dans la protase : La première est une forme synthétique, constituée du clitique </a:t>
            </a:r>
            <a:r>
              <a:rPr lang="fr-FR" dirty="0" err="1" smtClean="0"/>
              <a:t>sááká</a:t>
            </a:r>
            <a:r>
              <a:rPr lang="fr-FR" dirty="0" smtClean="0"/>
              <a:t>= (IRP) en position de formatif, suivi du thème verbal. La seconde est une forme analytique, composée de l’auxiliaire du conditionnel passé </a:t>
            </a:r>
            <a:r>
              <a:rPr lang="fr-FR" dirty="0" err="1" smtClean="0"/>
              <a:t>sɔ́ɔ́tɔ</a:t>
            </a:r>
            <a:r>
              <a:rPr lang="fr-FR" dirty="0" smtClean="0"/>
              <a:t>̀ et du verbe au narratif inaccompli, précédé d’un indice pronominal en accord avec le sujet. Il est encore difficile de déterminer si des nuances sémantiques existent dans l’emploi de ces formes. </a:t>
            </a:r>
          </a:p>
          <a:p>
            <a:r>
              <a:rPr lang="fr-FR" dirty="0" smtClean="0"/>
              <a:t>Dans l’apodose, le verbe est à l’irréel non passé (IRNP), marqué par </a:t>
            </a:r>
            <a:r>
              <a:rPr lang="fr-FR" dirty="0" err="1" smtClean="0"/>
              <a:t>sáá</a:t>
            </a:r>
            <a:r>
              <a:rPr lang="fr-FR" dirty="0" smtClean="0"/>
              <a:t>-. Les formes </a:t>
            </a:r>
            <a:r>
              <a:rPr lang="fr-FR" dirty="0" err="1" smtClean="0"/>
              <a:t>sáá-ká</a:t>
            </a:r>
            <a:r>
              <a:rPr lang="fr-FR" dirty="0" smtClean="0"/>
              <a:t> et </a:t>
            </a:r>
            <a:r>
              <a:rPr lang="fr-FR" dirty="0" err="1" smtClean="0"/>
              <a:t>sɔ́ɔ</a:t>
            </a:r>
            <a:r>
              <a:rPr lang="fr-FR" dirty="0" smtClean="0"/>
              <a:t>́-</a:t>
            </a:r>
            <a:r>
              <a:rPr lang="fr-FR" dirty="0" err="1" smtClean="0"/>
              <a:t>tɔ</a:t>
            </a:r>
            <a:r>
              <a:rPr lang="fr-FR" dirty="0" smtClean="0"/>
              <a:t>̀ présentent une structure morphologique complexe, qui peut être interprétée comme l’association d’un morphème exprimant l’irréel et d’un élément résiduel d’auxiliaire. Ces faits conduisent à considérer </a:t>
            </a:r>
            <a:r>
              <a:rPr lang="fr-FR" dirty="0" err="1" smtClean="0"/>
              <a:t>sáá</a:t>
            </a:r>
            <a:r>
              <a:rPr lang="fr-FR" dirty="0" smtClean="0"/>
              <a:t>- comme le véritable marqueur de l’irréel. Dans ce contexte, les deux propositions sont perçues comme irréelles.</a:t>
            </a:r>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10</a:t>
            </a:fld>
            <a:endParaRPr lang="fr-FR"/>
          </a:p>
        </p:txBody>
      </p:sp>
    </p:spTree>
    <p:extLst>
      <p:ext uri="{BB962C8B-B14F-4D97-AF65-F5344CB8AC3E}">
        <p14:creationId xmlns:p14="http://schemas.microsoft.com/office/powerpoint/2010/main" val="4024026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smtClean="0"/>
              <a:t>Les constructions conditionnelles neutres peuvent aboutir à des structures plus complexes en ajoutant à la relation condition-conséquence des éléments tels que la spécification temporelle, l’emphase sur la condition ou sur la conséquence, ou encore la précision sur le caractère réel ou irréel d’une conséquence, lorsque le verbe est à un temps de l’indicatif.</a:t>
            </a:r>
            <a:endParaRPr lang="fr-FR" baseline="0"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11</a:t>
            </a:fld>
            <a:endParaRPr lang="fr-FR"/>
          </a:p>
        </p:txBody>
      </p:sp>
    </p:spTree>
    <p:extLst>
      <p:ext uri="{BB962C8B-B14F-4D97-AF65-F5344CB8AC3E}">
        <p14:creationId xmlns:p14="http://schemas.microsoft.com/office/powerpoint/2010/main" val="4620261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is-IS" baseline="0" dirty="0"/>
              <a:t> </a:t>
            </a:r>
            <a:r>
              <a:rPr lang="fr-FR" dirty="0" smtClean="0"/>
              <a:t>L’expression du moment envisagé pour la réalisation de l’action dans la protase, qu’il s’agisse d’un conditionnel prédictif/hypothétique ou contrefactuel, permet au verbe lexical de la protase de se conjuguer à n’importe quel temps de l’indicatif. Dans cette configuration, la forme verbale de l’apodose doit nécessairement exprimer une temporalité postérieure à celle de la protase, conformément au principe de concordance des temps.</a:t>
            </a:r>
          </a:p>
          <a:p>
            <a:r>
              <a:rPr lang="fr-FR" dirty="0" smtClean="0"/>
              <a:t>Ainsi, dans l'exemple (5a), relevant du conditionnel prédictif, le verbe lexical de la protase est au passé 4, tandis que celui de l’apodose est conjugué à un temps non accompli, indiquant un événement situé après le passé 4. il</a:t>
            </a:r>
            <a:r>
              <a:rPr lang="fr-FR" baseline="0" dirty="0" smtClean="0"/>
              <a:t> est impossible d’avoir l’irréel non passé (neutre).</a:t>
            </a:r>
            <a:r>
              <a:rPr lang="fr-FR" dirty="0" smtClean="0"/>
              <a:t> Dans (5b), qui illustre un conditionnel contrefactuel, le verbe lexical de la protase est au futur 2, et celui de l’apodose au conditionnel hypothétique, exprimant une temporalité postérieure au futur 2. On observe ici que cette spécification requiert la conjugaison</a:t>
            </a:r>
            <a:r>
              <a:rPr lang="fr-FR" baseline="0" dirty="0" smtClean="0"/>
              <a:t> du verbe être à</a:t>
            </a:r>
            <a:r>
              <a:rPr lang="fr-FR" dirty="0" smtClean="0"/>
              <a:t> l’irréel passé, suivie du verbe à un temps de l’indicatif, introduit comme proposition complétive par le </a:t>
            </a:r>
            <a:r>
              <a:rPr lang="fr-FR" dirty="0" err="1" smtClean="0"/>
              <a:t>complémenteur</a:t>
            </a:r>
            <a:r>
              <a:rPr lang="fr-FR" dirty="0" smtClean="0"/>
              <a:t> </a:t>
            </a:r>
            <a:r>
              <a:rPr lang="fr-FR" i="1" dirty="0" smtClean="0"/>
              <a:t>que</a:t>
            </a:r>
            <a:r>
              <a:rPr lang="fr-FR" dirty="0" smtClean="0"/>
              <a:t>. La même dynamique est présente en (5c), qui utilise la clivée à la deuxième forme de l’irréel contrefactuel, où le verbe lexical est cette fois-ci au passé de la veille (passé 3).</a:t>
            </a:r>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12</a:t>
            </a:fld>
            <a:endParaRPr lang="fr-FR"/>
          </a:p>
        </p:txBody>
      </p:sp>
    </p:spTree>
    <p:extLst>
      <p:ext uri="{BB962C8B-B14F-4D97-AF65-F5344CB8AC3E}">
        <p14:creationId xmlns:p14="http://schemas.microsoft.com/office/powerpoint/2010/main" val="18557293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13</a:t>
            </a:fld>
            <a:endParaRPr lang="fr-FR"/>
          </a:p>
        </p:txBody>
      </p:sp>
    </p:spTree>
    <p:extLst>
      <p:ext uri="{BB962C8B-B14F-4D97-AF65-F5344CB8AC3E}">
        <p14:creationId xmlns:p14="http://schemas.microsoft.com/office/powerpoint/2010/main" val="20338322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smtClean="0"/>
              <a:t>Dans les constructions conditionnelles contrefactuelles, la </a:t>
            </a:r>
            <a:r>
              <a:rPr lang="fr-FR" dirty="0" err="1" smtClean="0"/>
              <a:t>contrefactualité</a:t>
            </a:r>
            <a:r>
              <a:rPr lang="fr-FR" dirty="0" smtClean="0"/>
              <a:t> peut être accentuée par un marquage emphatique sur la protase. Cette stratégie repose sur une construction clivée au conditionnel, composée de l’explétif </a:t>
            </a:r>
            <a:r>
              <a:rPr lang="fr-FR" i="1" dirty="0" err="1" smtClean="0"/>
              <a:t>kʊ</a:t>
            </a:r>
            <a:r>
              <a:rPr lang="fr-FR" dirty="0" smtClean="0"/>
              <a:t> qui s’associe à l’auxiliaire de l’irréel passé et au verbe </a:t>
            </a:r>
            <a:r>
              <a:rPr lang="fr-FR" i="1" dirty="0" smtClean="0"/>
              <a:t>être</a:t>
            </a:r>
            <a:r>
              <a:rPr lang="fr-FR" dirty="0" smtClean="0"/>
              <a:t>, tête de la proposition principale. Cette dernière admet comme complément une proposition complétive dans laquelle le verbe lexical apparaît à un temps de l’indicatif, précédé du </a:t>
            </a:r>
            <a:r>
              <a:rPr lang="fr-FR" dirty="0" err="1" smtClean="0"/>
              <a:t>complémenteur</a:t>
            </a:r>
            <a:r>
              <a:rPr lang="fr-FR" dirty="0" smtClean="0"/>
              <a:t> </a:t>
            </a:r>
            <a:r>
              <a:rPr lang="fr-FR" i="1" dirty="0" smtClean="0"/>
              <a:t>que</a:t>
            </a:r>
            <a:r>
              <a:rPr lang="fr-FR" dirty="0" smtClean="0"/>
              <a:t>.</a:t>
            </a:r>
          </a:p>
          <a:p>
            <a:r>
              <a:rPr lang="fr-FR" dirty="0" smtClean="0"/>
              <a:t>Dans la version non emphatique (6a), le sujet de la protase est un groupe nominal référentiel (Emene). En revanche, dans la version emphatique (6b), le sujet de la forme verbale marquant la </a:t>
            </a:r>
            <a:r>
              <a:rPr lang="fr-FR" dirty="0" err="1" smtClean="0"/>
              <a:t>contrefactualité</a:t>
            </a:r>
            <a:r>
              <a:rPr lang="fr-FR" dirty="0" smtClean="0"/>
              <a:t> est un explétif (</a:t>
            </a:r>
            <a:r>
              <a:rPr lang="fr-FR" i="1" dirty="0" err="1" smtClean="0"/>
              <a:t>kʊ</a:t>
            </a:r>
            <a:r>
              <a:rPr lang="fr-FR" dirty="0" smtClean="0"/>
              <a:t>) qui amplifie l’incertitude et la </a:t>
            </a:r>
            <a:r>
              <a:rPr lang="fr-FR" dirty="0" err="1" smtClean="0"/>
              <a:t>contrefactualité</a:t>
            </a:r>
            <a:r>
              <a:rPr lang="fr-FR" dirty="0" smtClean="0"/>
              <a:t>, tandis que le sujet référentiel n’apparaît qu’à l’intérieur de la subordonnée complétive.</a:t>
            </a:r>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14</a:t>
            </a:fld>
            <a:endParaRPr lang="fr-FR"/>
          </a:p>
        </p:txBody>
      </p:sp>
    </p:spTree>
    <p:extLst>
      <p:ext uri="{BB962C8B-B14F-4D97-AF65-F5344CB8AC3E}">
        <p14:creationId xmlns:p14="http://schemas.microsoft.com/office/powerpoint/2010/main" val="2680578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pPr algn="just"/>
            <a:r>
              <a:rPr lang="fr-FR" sz="1200" dirty="0"/>
              <a:t>Si le locuteur exprime avec neutralité cette relation condition-conséquence, le premier auxiliaire de condition le syntagme nominal sujet (SNS), l’autre auxiliaire et le verbe lexical admettent un référent sujet (RS) en accord avec le sujet de l’auxiliaire de condition. </a:t>
            </a:r>
          </a:p>
          <a:p>
            <a:pPr algn="just"/>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SNS </a:t>
            </a:r>
            <a:r>
              <a:rPr lang="fr-FR" sz="12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12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2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RS-</a:t>
            </a:r>
            <a:r>
              <a:rPr lang="fr-FR" sz="12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2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1200" b="1" dirty="0">
                <a:solidFill>
                  <a:srgbClr val="FFC000"/>
                </a:solidFill>
              </a:rPr>
              <a:t> </a:t>
            </a:r>
            <a:r>
              <a:rPr lang="fr-FR" sz="1200" b="1" dirty="0"/>
              <a:t>P </a:t>
            </a:r>
            <a:r>
              <a:rPr lang="fr-FR" sz="1200" b="1" dirty="0">
                <a:solidFill>
                  <a:srgbClr val="FF0000"/>
                </a:solidFill>
              </a:rPr>
              <a:t>[RS-verbe tps de l’</a:t>
            </a:r>
            <a:r>
              <a:rPr lang="fr-FR" sz="1200" b="1" dirty="0" err="1">
                <a:solidFill>
                  <a:srgbClr val="FF0000"/>
                </a:solidFill>
              </a:rPr>
              <a:t>ind</a:t>
            </a:r>
            <a:r>
              <a:rPr lang="fr-FR" sz="1200" b="1" dirty="0">
                <a:solidFill>
                  <a:srgbClr val="FF0000"/>
                </a:solidFill>
              </a:rPr>
              <a:t>.]</a:t>
            </a:r>
            <a:r>
              <a:rPr lang="fr-FR" sz="1200" b="1" dirty="0"/>
              <a:t> | </a:t>
            </a:r>
          </a:p>
          <a:p>
            <a:pPr algn="just"/>
            <a:r>
              <a:rPr lang="fr-FR" sz="1200" b="1" dirty="0"/>
              <a:t>                                Q  </a:t>
            </a:r>
            <a:r>
              <a:rPr lang="fr-FR" sz="1200" b="1" dirty="0">
                <a:solidFill>
                  <a:srgbClr val="00B050"/>
                </a:solidFill>
              </a:rPr>
              <a:t>[verbe tps </a:t>
            </a:r>
            <a:r>
              <a:rPr lang="fr-FR" sz="1200" b="1" dirty="0" err="1">
                <a:solidFill>
                  <a:srgbClr val="00B050"/>
                </a:solidFill>
              </a:rPr>
              <a:t>inacc</a:t>
            </a:r>
            <a:r>
              <a:rPr lang="fr-FR" sz="1200" b="1" dirty="0">
                <a:solidFill>
                  <a:srgbClr val="00B050"/>
                </a:solidFill>
              </a:rPr>
              <a:t> de l’</a:t>
            </a:r>
            <a:r>
              <a:rPr lang="fr-FR" sz="1200" b="1" dirty="0" err="1">
                <a:solidFill>
                  <a:srgbClr val="00B050"/>
                </a:solidFill>
              </a:rPr>
              <a:t>ind</a:t>
            </a:r>
            <a:r>
              <a:rPr lang="fr-FR" sz="1200" b="1" dirty="0">
                <a:solidFill>
                  <a:srgbClr val="00B050"/>
                </a:solidFill>
              </a:rPr>
              <a:t>.]</a:t>
            </a:r>
          </a:p>
          <a:p>
            <a:pPr algn="just"/>
            <a:r>
              <a:rPr lang="fr-FR" sz="1200" dirty="0"/>
              <a:t>Si le locuteur veut mettre l’emphase sur la </a:t>
            </a:r>
            <a:r>
              <a:rPr lang="fr-FR" sz="1200" dirty="0" err="1"/>
              <a:t>contrefactualite</a:t>
            </a:r>
            <a:r>
              <a:rPr lang="fr-FR" sz="1200" dirty="0"/>
              <a:t>, les deux auxiliaires exprimant la condition ont pour sujet un explétif tandis que le verbe lexical admet le SNS. </a:t>
            </a:r>
          </a:p>
          <a:p>
            <a:pPr algn="just"/>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EXPL-</a:t>
            </a:r>
            <a:r>
              <a:rPr lang="fr-FR" sz="12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12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2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EXPL</a:t>
            </a:r>
            <a:r>
              <a:rPr lang="fr-FR" sz="1200"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2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12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2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1200" b="1" dirty="0">
                <a:solidFill>
                  <a:srgbClr val="FFC000"/>
                </a:solidFill>
              </a:rPr>
              <a:t> </a:t>
            </a:r>
            <a:r>
              <a:rPr lang="fr-FR" sz="1200" b="1" dirty="0"/>
              <a:t>P </a:t>
            </a:r>
            <a:r>
              <a:rPr lang="fr-FR" sz="1200" b="1" dirty="0">
                <a:solidFill>
                  <a:srgbClr val="FF0000"/>
                </a:solidFill>
              </a:rPr>
              <a:t>[SNS verbe tps de l’</a:t>
            </a:r>
            <a:r>
              <a:rPr lang="fr-FR" sz="1200" b="1" dirty="0" err="1">
                <a:solidFill>
                  <a:srgbClr val="FF0000"/>
                </a:solidFill>
              </a:rPr>
              <a:t>ind</a:t>
            </a:r>
            <a:r>
              <a:rPr lang="fr-FR" sz="1200" b="1" dirty="0">
                <a:solidFill>
                  <a:srgbClr val="FF0000"/>
                </a:solidFill>
              </a:rPr>
              <a:t>.]</a:t>
            </a:r>
            <a:r>
              <a:rPr lang="fr-FR" sz="1200" b="1" dirty="0"/>
              <a:t> | </a:t>
            </a:r>
          </a:p>
          <a:p>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15</a:t>
            </a:fld>
            <a:endParaRPr lang="fr-FR"/>
          </a:p>
        </p:txBody>
      </p:sp>
    </p:spTree>
    <p:extLst>
      <p:ext uri="{BB962C8B-B14F-4D97-AF65-F5344CB8AC3E}">
        <p14:creationId xmlns:p14="http://schemas.microsoft.com/office/powerpoint/2010/main" val="35935200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a:t>Dans les </a:t>
            </a:r>
            <a:r>
              <a:rPr lang="fr-FR" b="1" dirty="0"/>
              <a:t>constructions conditionnelles irréelles contrefactuelles</a:t>
            </a:r>
            <a:r>
              <a:rPr lang="fr-FR" dirty="0"/>
              <a:t>, qu’elles précisent ou non le moment de réalisation de la condition, l’</a:t>
            </a:r>
            <a:r>
              <a:rPr lang="fr-FR" b="1" dirty="0"/>
              <a:t>emphase portée sur l’apodose</a:t>
            </a:r>
            <a:r>
              <a:rPr lang="fr-FR" dirty="0"/>
              <a:t> a pour effet de présenter la </a:t>
            </a:r>
            <a:r>
              <a:rPr lang="fr-FR" b="1" dirty="0"/>
              <a:t>conséquence</a:t>
            </a:r>
            <a:r>
              <a:rPr lang="fr-FR" dirty="0"/>
              <a:t> comme la </a:t>
            </a:r>
            <a:r>
              <a:rPr lang="fr-FR" b="1" dirty="0"/>
              <a:t>cause explicative</a:t>
            </a:r>
            <a:r>
              <a:rPr lang="fr-FR" dirty="0"/>
              <a:t> du fait exprimé dans la protase.</a:t>
            </a:r>
            <a:br>
              <a:rPr lang="fr-FR" dirty="0"/>
            </a:br>
            <a:r>
              <a:rPr lang="fr-FR" dirty="0"/>
              <a:t>Cette mise en relief se manifeste par l’</a:t>
            </a:r>
            <a:r>
              <a:rPr lang="fr-FR" b="1" dirty="0"/>
              <a:t>introduction d’une conjonction de conséquence emphatique</a:t>
            </a:r>
            <a:r>
              <a:rPr lang="fr-FR" dirty="0"/>
              <a:t> en tête d’apodose.</a:t>
            </a:r>
          </a:p>
          <a:p>
            <a:r>
              <a:rPr lang="fr-FR" dirty="0"/>
              <a:t>La présence de cette conjonction modifie le </a:t>
            </a:r>
            <a:r>
              <a:rPr lang="fr-FR" b="1" dirty="0"/>
              <a:t>comportement morphosyntaxique</a:t>
            </a:r>
            <a:r>
              <a:rPr lang="fr-FR" dirty="0"/>
              <a:t> de l’énoncé : elle </a:t>
            </a:r>
            <a:r>
              <a:rPr lang="fr-FR" dirty="0" smtClean="0"/>
              <a:t>oblige l’emploi </a:t>
            </a:r>
            <a:r>
              <a:rPr lang="fr-FR" dirty="0"/>
              <a:t>d’un </a:t>
            </a:r>
            <a:r>
              <a:rPr lang="fr-FR" b="1" dirty="0"/>
              <a:t>temps de l’indicatif</a:t>
            </a:r>
            <a:r>
              <a:rPr lang="fr-FR" dirty="0"/>
              <a:t> dans l’apodose et exclut, de ce fait, l’usage de la </a:t>
            </a:r>
            <a:r>
              <a:rPr lang="fr-FR" b="1" dirty="0"/>
              <a:t>marque de l’irréel passé</a:t>
            </a:r>
            <a:r>
              <a:rPr lang="fr-FR" dirty="0"/>
              <a:t>. L’énoncé </a:t>
            </a:r>
            <a:r>
              <a:rPr lang="fr-FR" dirty="0" smtClean="0"/>
              <a:t>prend </a:t>
            </a:r>
            <a:r>
              <a:rPr lang="fr-FR" dirty="0"/>
              <a:t>alors la structure d’une </a:t>
            </a:r>
            <a:r>
              <a:rPr lang="fr-FR" b="1" dirty="0"/>
              <a:t>pseudo-conditionnelle inférentielle</a:t>
            </a:r>
            <a:r>
              <a:rPr lang="fr-FR" dirty="0"/>
              <a:t>, où l’apodose ne dénote plus une conséquence hypothétique, mais exprime plutôt une </a:t>
            </a:r>
            <a:r>
              <a:rPr lang="fr-FR" b="1" dirty="0"/>
              <a:t>inférence causale</a:t>
            </a:r>
            <a:r>
              <a:rPr lang="fr-FR" dirty="0"/>
              <a:t> permettant d’expliquer le fait posé dans la protase.</a:t>
            </a:r>
          </a:p>
          <a:p>
            <a:r>
              <a:rPr lang="fr-FR" dirty="0"/>
              <a:t>Ainsi, dans les exemples en (7), l’emploi de </a:t>
            </a:r>
            <a:r>
              <a:rPr lang="fr-FR" b="1" i="1" dirty="0" err="1"/>
              <a:t>insi</a:t>
            </a:r>
            <a:r>
              <a:rPr lang="fr-FR" dirty="0"/>
              <a:t> en tête d’apodose autorise l’utilisation du </a:t>
            </a:r>
            <a:r>
              <a:rPr lang="fr-FR" b="1" dirty="0"/>
              <a:t>futur 2 du lendemain</a:t>
            </a:r>
            <a:r>
              <a:rPr lang="fr-FR" dirty="0"/>
              <a:t>, tout en rendant incompatible la présence de la </a:t>
            </a:r>
            <a:r>
              <a:rPr lang="fr-FR" b="1" dirty="0"/>
              <a:t>marque de l’irréel passé</a:t>
            </a:r>
            <a:r>
              <a:rPr lang="fr-FR" dirty="0"/>
              <a:t> dans cette position.</a:t>
            </a:r>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16</a:t>
            </a:fld>
            <a:endParaRPr lang="fr-FR"/>
          </a:p>
        </p:txBody>
      </p:sp>
    </p:spTree>
    <p:extLst>
      <p:ext uri="{BB962C8B-B14F-4D97-AF65-F5344CB8AC3E}">
        <p14:creationId xmlns:p14="http://schemas.microsoft.com/office/powerpoint/2010/main" val="5273971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17</a:t>
            </a:fld>
            <a:endParaRPr lang="fr-FR"/>
          </a:p>
        </p:txBody>
      </p:sp>
    </p:spTree>
    <p:extLst>
      <p:ext uri="{BB962C8B-B14F-4D97-AF65-F5344CB8AC3E}">
        <p14:creationId xmlns:p14="http://schemas.microsoft.com/office/powerpoint/2010/main" val="3903238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Dans les </a:t>
            </a:r>
            <a:r>
              <a:rPr lang="fr-FR" b="1" dirty="0" smtClean="0"/>
              <a:t>pseudo-conditionnelles à valeur </a:t>
            </a:r>
            <a:r>
              <a:rPr lang="fr-FR" b="1" dirty="0" err="1" smtClean="0"/>
              <a:t>inférentielle</a:t>
            </a:r>
            <a:r>
              <a:rPr lang="fr-FR" b="1" dirty="0" smtClean="0"/>
              <a:t> employant</a:t>
            </a:r>
            <a:r>
              <a:rPr lang="fr-FR" b="1" baseline="0" dirty="0" smtClean="0"/>
              <a:t> uniquement les temps de l’indicatif et</a:t>
            </a:r>
            <a:r>
              <a:rPr lang="fr-FR" b="1" dirty="0" smtClean="0"/>
              <a:t> dérivant d’</a:t>
            </a:r>
            <a:r>
              <a:rPr lang="fr-FR" dirty="0" smtClean="0"/>
              <a:t>une </a:t>
            </a:r>
            <a:r>
              <a:rPr lang="fr-FR" b="1" dirty="0" smtClean="0"/>
              <a:t>construction irréelle contrefactuelle</a:t>
            </a:r>
            <a:r>
              <a:rPr lang="fr-FR" dirty="0" smtClean="0"/>
              <a:t>, le locuteur peut préciser si </a:t>
            </a:r>
            <a:r>
              <a:rPr lang="fr-FR" b="1" dirty="0" smtClean="0"/>
              <a:t>l’explication</a:t>
            </a:r>
            <a:r>
              <a:rPr lang="fr-FR" dirty="0" smtClean="0"/>
              <a:t> — ou </a:t>
            </a:r>
            <a:r>
              <a:rPr lang="fr-FR" b="1" dirty="0" smtClean="0"/>
              <a:t>la cause déduite</a:t>
            </a:r>
            <a:r>
              <a:rPr lang="fr-FR" dirty="0" smtClean="0"/>
              <a:t> — est interprétée comme </a:t>
            </a:r>
            <a:r>
              <a:rPr lang="fr-FR" b="1" dirty="0" smtClean="0"/>
              <a:t>réelle</a:t>
            </a:r>
            <a:r>
              <a:rPr lang="fr-FR" dirty="0" smtClean="0"/>
              <a:t> ou </a:t>
            </a:r>
            <a:r>
              <a:rPr lang="fr-FR" b="1" dirty="0" smtClean="0"/>
              <a:t>irréelle</a:t>
            </a:r>
            <a:r>
              <a:rPr lang="fr-FR" dirty="0" smtClean="0"/>
              <a:t>.</a:t>
            </a:r>
            <a:br>
              <a:rPr lang="fr-FR" dirty="0" smtClean="0"/>
            </a:br>
            <a:r>
              <a:rPr lang="fr-FR" dirty="0" smtClean="0"/>
              <a:t>Dans cette optique, </a:t>
            </a:r>
            <a:r>
              <a:rPr lang="fr-FR" sz="1200" dirty="0" smtClean="0"/>
              <a:t>Le locuteur a le choix entre les deux conjonctions </a:t>
            </a:r>
            <a:r>
              <a:rPr lang="fr-FR" sz="1200" b="1" dirty="0" err="1" smtClean="0">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12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200" b="1" dirty="0" err="1" smtClean="0">
                <a:solidFill>
                  <a:srgbClr val="FFC000"/>
                </a:solidFill>
                <a:latin typeface="Charis SIL" panose="02000500060000020004" pitchFamily="2" charset="0"/>
                <a:ea typeface="Charis SIL" panose="02000500060000020004" pitchFamily="2" charset="0"/>
                <a:cs typeface="Charis SIL" panose="02000500060000020004" pitchFamily="2" charset="0"/>
              </a:rPr>
              <a:t>kààsɪ</a:t>
            </a:r>
            <a:r>
              <a:rPr lang="fr-FR" sz="1200"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200" dirty="0" smtClean="0"/>
              <a:t> pour indiquer le statut selon la réalité du procès de l’apodose,</a:t>
            </a:r>
            <a:r>
              <a:rPr lang="fr-FR" dirty="0" smtClean="0"/>
              <a:t/>
            </a:r>
            <a:br>
              <a:rPr lang="fr-FR" dirty="0" smtClean="0"/>
            </a:br>
            <a:r>
              <a:rPr lang="fr-FR" dirty="0" smtClean="0"/>
              <a:t>– la conjonction </a:t>
            </a:r>
            <a:r>
              <a:rPr lang="fr-FR" sz="1200" b="1" dirty="0" err="1" smtClean="0">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12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200" dirty="0" smtClean="0"/>
              <a:t>qui signifie « c’est que », est employé lorsque l’apodose est une explication réelle.</a:t>
            </a:r>
            <a:r>
              <a:rPr lang="fr-FR" sz="1200" baseline="0" dirty="0" smtClean="0"/>
              <a:t> </a:t>
            </a:r>
            <a:r>
              <a:rPr lang="fr-FR" dirty="0" smtClean="0"/>
              <a:t>Elle</a:t>
            </a:r>
            <a:r>
              <a:rPr lang="fr-FR" baseline="0" dirty="0" smtClean="0"/>
              <a:t> </a:t>
            </a:r>
            <a:r>
              <a:rPr lang="fr-FR" dirty="0" smtClean="0"/>
              <a:t>indique que la cause inférée est perçue comme </a:t>
            </a:r>
            <a:r>
              <a:rPr lang="fr-FR" b="1" dirty="0" smtClean="0"/>
              <a:t>effective</a:t>
            </a:r>
            <a:r>
              <a:rPr lang="fr-FR" dirty="0" smtClean="0"/>
              <a:t> ou </a:t>
            </a:r>
            <a:r>
              <a:rPr lang="fr-FR" b="1" dirty="0" smtClean="0"/>
              <a:t>avérée</a:t>
            </a:r>
            <a:r>
              <a:rPr lang="fr-FR" dirty="0" smtClean="0"/>
              <a:t>, réelle comme le montre l’exemple (8a) ;</a:t>
            </a:r>
            <a:br>
              <a:rPr lang="fr-FR" dirty="0" smtClean="0"/>
            </a:br>
            <a:r>
              <a:rPr lang="fr-FR" dirty="0" smtClean="0"/>
              <a:t>– la conjonction </a:t>
            </a:r>
            <a:r>
              <a:rPr lang="fr-FR" b="1" i="1" dirty="0" err="1" smtClean="0"/>
              <a:t>kaasi</a:t>
            </a:r>
            <a:r>
              <a:rPr lang="fr-FR" dirty="0" smtClean="0"/>
              <a:t>, </a:t>
            </a:r>
            <a:r>
              <a:rPr lang="fr-FR" sz="1200" b="1" dirty="0" err="1" smtClean="0">
                <a:solidFill>
                  <a:srgbClr val="FFC000"/>
                </a:solidFill>
                <a:latin typeface="Charis SIL" panose="02000500060000020004" pitchFamily="2" charset="0"/>
                <a:ea typeface="Charis SIL" panose="02000500060000020004" pitchFamily="2" charset="0"/>
                <a:cs typeface="Charis SIL" panose="02000500060000020004" pitchFamily="2" charset="0"/>
              </a:rPr>
              <a:t>kaasɪ</a:t>
            </a:r>
            <a:r>
              <a:rPr lang="fr-FR" sz="1200"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200" dirty="0" smtClean="0"/>
              <a:t>qui signifie « il aurait été que » est employé lorsque l’apodose est une explication irréelle. Elle indique</a:t>
            </a:r>
            <a:r>
              <a:rPr lang="fr-FR" dirty="0" smtClean="0"/>
              <a:t> au contraire une cause inférée est </a:t>
            </a:r>
            <a:r>
              <a:rPr lang="fr-FR" b="1" dirty="0" smtClean="0"/>
              <a:t>irréelle</a:t>
            </a:r>
            <a:r>
              <a:rPr lang="fr-FR" dirty="0" smtClean="0"/>
              <a:t>, </a:t>
            </a:r>
            <a:r>
              <a:rPr lang="fr-FR" b="1" dirty="0" smtClean="0"/>
              <a:t>hypothétique</a:t>
            </a:r>
            <a:r>
              <a:rPr lang="fr-FR" dirty="0" smtClean="0"/>
              <a:t> ou </a:t>
            </a:r>
            <a:r>
              <a:rPr lang="fr-FR" b="1" dirty="0" smtClean="0"/>
              <a:t>contraire aux faits</a:t>
            </a:r>
            <a:r>
              <a:rPr lang="fr-FR" dirty="0" smtClean="0"/>
              <a:t>, comme en (8b).</a:t>
            </a:r>
          </a:p>
          <a:p>
            <a:r>
              <a:rPr lang="fr-FR" dirty="0" smtClean="0"/>
              <a:t>Ces spécification semblent ne pas être possible en français.</a:t>
            </a:r>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18</a:t>
            </a:fld>
            <a:endParaRPr lang="fr-FR"/>
          </a:p>
        </p:txBody>
      </p:sp>
    </p:spTree>
    <p:extLst>
      <p:ext uri="{BB962C8B-B14F-4D97-AF65-F5344CB8AC3E}">
        <p14:creationId xmlns:p14="http://schemas.microsoft.com/office/powerpoint/2010/main" val="2080590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19</a:t>
            </a:fld>
            <a:endParaRPr lang="fr-FR"/>
          </a:p>
        </p:txBody>
      </p:sp>
    </p:spTree>
    <p:extLst>
      <p:ext uri="{BB962C8B-B14F-4D97-AF65-F5344CB8AC3E}">
        <p14:creationId xmlns:p14="http://schemas.microsoft.com/office/powerpoint/2010/main" val="1193717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a:t>Le </a:t>
            </a:r>
            <a:r>
              <a:rPr lang="fr-FR" sz="1200" b="1" dirty="0" err="1"/>
              <a:t>Nuasúɛ</a:t>
            </a:r>
            <a:r>
              <a:rPr lang="fr-FR" dirty="0"/>
              <a:t> est une langue bantoue de la zone A, elle est parlée au Cameroun. Elle est peu décrite. </a:t>
            </a:r>
            <a:r>
              <a:rPr lang="fr-FR" dirty="0" err="1"/>
              <a:t>Bébiné</a:t>
            </a:r>
            <a:r>
              <a:rPr lang="fr-FR" dirty="0"/>
              <a:t> (2018) effleure la notion de conditionnel. Les constructions conditionnelles que nous étudions ici sont des phrases complexes où la subordonnée, appelée protase, antécédent, prémisse, exprime la condition et la principale, appelé apodose, exprime la conséquence. Elle se résume sous la formule générique </a:t>
            </a:r>
            <a:r>
              <a:rPr lang="fr-FR" b="1" dirty="0"/>
              <a:t>si P, alors Q. </a:t>
            </a:r>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2</a:t>
            </a:fld>
            <a:endParaRPr lang="fr-FR"/>
          </a:p>
        </p:txBody>
      </p:sp>
    </p:spTree>
    <p:extLst>
      <p:ext uri="{BB962C8B-B14F-4D97-AF65-F5344CB8AC3E}">
        <p14:creationId xmlns:p14="http://schemas.microsoft.com/office/powerpoint/2010/main" val="37539789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t>Au terme de notre analyse</a:t>
            </a:r>
            <a:r>
              <a:rPr lang="fr-FR" dirty="0"/>
              <a:t>, nous avons identifié </a:t>
            </a:r>
            <a:r>
              <a:rPr lang="fr-FR" b="1" dirty="0"/>
              <a:t>neuf configurations syntaxiques</a:t>
            </a:r>
            <a:r>
              <a:rPr lang="fr-FR" dirty="0"/>
              <a:t> permettant d’exprimer le conditionnel en </a:t>
            </a:r>
            <a:r>
              <a:rPr lang="fr-FR" dirty="0" err="1"/>
              <a:t>nuasúɛ</a:t>
            </a:r>
            <a:r>
              <a:rPr lang="fr-FR" dirty="0"/>
              <a:t>. Ces constructions se différencient selon </a:t>
            </a:r>
            <a:r>
              <a:rPr lang="fr-FR" b="1" dirty="0"/>
              <a:t>cinq paramètres structurants</a:t>
            </a:r>
            <a:r>
              <a:rPr lang="fr-FR" dirty="0"/>
              <a:t> :</a:t>
            </a:r>
          </a:p>
          <a:p>
            <a:r>
              <a:rPr lang="fr-FR" dirty="0"/>
              <a:t>la présence ou l’absence d’une </a:t>
            </a:r>
            <a:r>
              <a:rPr lang="fr-FR" b="1" dirty="0"/>
              <a:t>conjonction de condition en début de protase</a:t>
            </a:r>
            <a:r>
              <a:rPr lang="fr-FR" dirty="0"/>
              <a:t> ;</a:t>
            </a:r>
          </a:p>
          <a:p>
            <a:r>
              <a:rPr lang="fr-FR" dirty="0"/>
              <a:t>la </a:t>
            </a:r>
            <a:r>
              <a:rPr lang="fr-FR" b="1" dirty="0"/>
              <a:t>forme verbale</a:t>
            </a:r>
            <a:r>
              <a:rPr lang="fr-FR" dirty="0"/>
              <a:t> utilisée dans la protase ;</a:t>
            </a:r>
          </a:p>
          <a:p>
            <a:r>
              <a:rPr lang="fr-FR" dirty="0"/>
              <a:t>la présence ou non d’une </a:t>
            </a:r>
            <a:r>
              <a:rPr lang="fr-FR" b="1" dirty="0"/>
              <a:t>conjonction de conséquence à valeur emphatique en début d’apodose</a:t>
            </a:r>
            <a:r>
              <a:rPr lang="fr-FR" dirty="0"/>
              <a:t> ;</a:t>
            </a:r>
          </a:p>
          <a:p>
            <a:r>
              <a:rPr lang="fr-FR" dirty="0"/>
              <a:t>la </a:t>
            </a:r>
            <a:r>
              <a:rPr lang="fr-FR" b="1" dirty="0"/>
              <a:t>nature</a:t>
            </a:r>
            <a:r>
              <a:rPr lang="fr-FR" dirty="0"/>
              <a:t> de la conjonction introduisant l’apodose ;</a:t>
            </a:r>
          </a:p>
          <a:p>
            <a:r>
              <a:rPr lang="fr-FR" dirty="0"/>
              <a:t>la </a:t>
            </a:r>
            <a:r>
              <a:rPr lang="fr-FR" b="1" dirty="0"/>
              <a:t>forme verbale</a:t>
            </a:r>
            <a:r>
              <a:rPr lang="fr-FR" dirty="0"/>
              <a:t> employée dans l’apodose.</a:t>
            </a:r>
          </a:p>
          <a:p>
            <a:r>
              <a:rPr lang="fr-FR" dirty="0"/>
              <a:t>Trois architectures principales émergent :</a:t>
            </a:r>
          </a:p>
          <a:p>
            <a:r>
              <a:rPr lang="fr-FR" b="1" dirty="0"/>
              <a:t>le conditionnel général</a:t>
            </a:r>
            <a:r>
              <a:rPr lang="fr-FR" dirty="0"/>
              <a:t>, caractérisé par l’emploi du narratif dans la protase ;</a:t>
            </a:r>
          </a:p>
          <a:p>
            <a:r>
              <a:rPr lang="fr-FR" b="1" dirty="0"/>
              <a:t>le conditionnel prédictif et hypothétique</a:t>
            </a:r>
            <a:r>
              <a:rPr lang="fr-FR" dirty="0"/>
              <a:t>, marqué par la conjonction de condition en protase et par l’irréel non-passé sur la forme verbale ;</a:t>
            </a:r>
          </a:p>
          <a:p>
            <a:r>
              <a:rPr lang="fr-FR" b="1" dirty="0"/>
              <a:t>le conditionnel contrefactuel</a:t>
            </a:r>
            <a:r>
              <a:rPr lang="fr-FR" dirty="0"/>
              <a:t>, où les formes verbales de protase et apodose portent l’irréel passé.</a:t>
            </a:r>
          </a:p>
          <a:p>
            <a:r>
              <a:rPr lang="fr-FR" dirty="0"/>
              <a:t>Les autres constructions résultent de </a:t>
            </a:r>
            <a:r>
              <a:rPr lang="fr-FR" b="1" dirty="0"/>
              <a:t>stratégies de focalisation</a:t>
            </a:r>
            <a:r>
              <a:rPr lang="fr-FR" dirty="0"/>
              <a:t> : la mise en relief d’une ou des deux propositions, combinée à la nécessité d’indiquer la temporalité envisagée de réalisation du procès, donne lieu à des variantes emphatiques, notamment lorsque la clivée à l’irréel passé introduit la protase et que les conjonctions de conséquence introduisent l’apodose.</a:t>
            </a:r>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20</a:t>
            </a:fld>
            <a:endParaRPr lang="fr-FR"/>
          </a:p>
        </p:txBody>
      </p:sp>
    </p:spTree>
    <p:extLst>
      <p:ext uri="{BB962C8B-B14F-4D97-AF65-F5344CB8AC3E}">
        <p14:creationId xmlns:p14="http://schemas.microsoft.com/office/powerpoint/2010/main" val="41972628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BE4249D-E12D-47A8-6C46-28335BBE7E6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xmlns="" id="{07092527-C05A-D248-42E0-923140D1C4FA}"/>
              </a:ext>
            </a:extLst>
          </p:cNvPr>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a:extLst>
              <a:ext uri="{FF2B5EF4-FFF2-40B4-BE49-F238E27FC236}">
                <a16:creationId xmlns:a16="http://schemas.microsoft.com/office/drawing/2014/main" xmlns="" id="{01B78631-95DD-BA6F-D785-A2763A7D7EA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a:extLst>
              <a:ext uri="{FF2B5EF4-FFF2-40B4-BE49-F238E27FC236}">
                <a16:creationId xmlns:a16="http://schemas.microsoft.com/office/drawing/2014/main" xmlns="" id="{80608F33-E32A-64B4-3999-14791A014336}"/>
              </a:ext>
            </a:extLst>
          </p:cNvPr>
          <p:cNvSpPr>
            <a:spLocks noGrp="1"/>
          </p:cNvSpPr>
          <p:nvPr>
            <p:ph type="sldNum" sz="quarter" idx="10"/>
          </p:nvPr>
        </p:nvSpPr>
        <p:spPr/>
        <p:txBody>
          <a:bodyPr/>
          <a:lstStyle/>
          <a:p>
            <a:fld id="{A9228522-0213-40C7-8BE9-CC1C68DB64EA}" type="slidenum">
              <a:rPr lang="fr-FR" smtClean="0"/>
              <a:t>21</a:t>
            </a:fld>
            <a:endParaRPr lang="fr-FR"/>
          </a:p>
        </p:txBody>
      </p:sp>
    </p:spTree>
    <p:extLst>
      <p:ext uri="{BB962C8B-B14F-4D97-AF65-F5344CB8AC3E}">
        <p14:creationId xmlns:p14="http://schemas.microsoft.com/office/powerpoint/2010/main" val="25900135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B76D5E8-AB39-0F3A-7640-50185E46F00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xmlns="" id="{B3DF04C7-B613-5705-1A5B-4C8981F2E07D}"/>
              </a:ext>
            </a:extLst>
          </p:cNvPr>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a:extLst>
              <a:ext uri="{FF2B5EF4-FFF2-40B4-BE49-F238E27FC236}">
                <a16:creationId xmlns:a16="http://schemas.microsoft.com/office/drawing/2014/main" xmlns="" id="{7EDA1F2C-3057-6A93-8BEF-45A5F49D379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a:extLst>
              <a:ext uri="{FF2B5EF4-FFF2-40B4-BE49-F238E27FC236}">
                <a16:creationId xmlns:a16="http://schemas.microsoft.com/office/drawing/2014/main" xmlns="" id="{191CCDE4-8D9A-B19B-8B7F-36A5BA7867B7}"/>
              </a:ext>
            </a:extLst>
          </p:cNvPr>
          <p:cNvSpPr>
            <a:spLocks noGrp="1"/>
          </p:cNvSpPr>
          <p:nvPr>
            <p:ph type="sldNum" sz="quarter" idx="10"/>
          </p:nvPr>
        </p:nvSpPr>
        <p:spPr/>
        <p:txBody>
          <a:bodyPr/>
          <a:lstStyle/>
          <a:p>
            <a:fld id="{A9228522-0213-40C7-8BE9-CC1C68DB64EA}" type="slidenum">
              <a:rPr lang="fr-FR" smtClean="0"/>
              <a:t>22</a:t>
            </a:fld>
            <a:endParaRPr lang="fr-FR"/>
          </a:p>
        </p:txBody>
      </p:sp>
    </p:spTree>
    <p:extLst>
      <p:ext uri="{BB962C8B-B14F-4D97-AF65-F5344CB8AC3E}">
        <p14:creationId xmlns:p14="http://schemas.microsoft.com/office/powerpoint/2010/main" val="142710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smtClean="0"/>
              <a:t>À ce jour, il existe déjà un nombre considérable d’études, tant typologiques que spécifiques à certaines langues, sur les constructions conditionnelles. On en trouve également dans plusieurs langues africaines, y compris les langues bantoues. Toutefois, aucun travail ne porte spécifiquement sur les constructions conditionnelles dans les langues bantoues du Mbam, notamment dans le groupe </a:t>
            </a:r>
            <a:r>
              <a:rPr lang="fr-FR" dirty="0" err="1" smtClean="0"/>
              <a:t>yambassa</a:t>
            </a:r>
            <a:r>
              <a:rPr lang="fr-FR" dirty="0" smtClean="0"/>
              <a:t>.</a:t>
            </a:r>
          </a:p>
          <a:p>
            <a:r>
              <a:rPr lang="fr-FR" dirty="0" smtClean="0"/>
              <a:t>Ce travail vise à combler ce vide en décrivant les caractéristiques des constructions conditionnelles dans ces langues. La littérature disponible, malgré la diversité des terminologies, met en évidence plusieurs types principaux de conditionnels : le conditionnel général, le conditionnel prédictif, le conditionnel hypothétique et le conditionnel contrefactuel (selon la terminologie de </a:t>
            </a:r>
            <a:r>
              <a:rPr lang="fr-FR" dirty="0" err="1" smtClean="0"/>
              <a:t>Schachter</a:t>
            </a:r>
            <a:r>
              <a:rPr lang="fr-FR" dirty="0" smtClean="0"/>
              <a:t> 1971, Salone 1979, Thompson, </a:t>
            </a:r>
            <a:r>
              <a:rPr lang="fr-FR" dirty="0" err="1" smtClean="0"/>
              <a:t>Longacre</a:t>
            </a:r>
            <a:r>
              <a:rPr lang="fr-FR" dirty="0" smtClean="0"/>
              <a:t> &amp; </a:t>
            </a:r>
            <a:r>
              <a:rPr lang="fr-FR" dirty="0" err="1" smtClean="0"/>
              <a:t>Hwang</a:t>
            </a:r>
            <a:r>
              <a:rPr lang="fr-FR" dirty="0" smtClean="0"/>
              <a:t> 2007, </a:t>
            </a:r>
            <a:r>
              <a:rPr lang="fr-FR" dirty="0" err="1" smtClean="0"/>
              <a:t>Timberlake</a:t>
            </a:r>
            <a:r>
              <a:rPr lang="fr-FR" dirty="0" smtClean="0"/>
              <a:t> 2007).</a:t>
            </a:r>
          </a:p>
          <a:p>
            <a:r>
              <a:rPr lang="fr-FR" dirty="0" smtClean="0"/>
              <a:t>Nous examinerons si ces types sont attestés en nuasue et s’il en existe d’autres.</a:t>
            </a:r>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3</a:t>
            </a:fld>
            <a:endParaRPr lang="fr-FR"/>
          </a:p>
        </p:txBody>
      </p:sp>
    </p:spTree>
    <p:extLst>
      <p:ext uri="{BB962C8B-B14F-4D97-AF65-F5344CB8AC3E}">
        <p14:creationId xmlns:p14="http://schemas.microsoft.com/office/powerpoint/2010/main" val="1185658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a:t>Notre objectif est d’identifier </a:t>
            </a:r>
            <a:r>
              <a:rPr lang="fr-FR" sz="1200" dirty="0"/>
              <a:t>identifier, à partir des données empiriques, les différents types de phrases conditionnelles sur la base de la structure de leurs </a:t>
            </a:r>
            <a:r>
              <a:rPr lang="fr-FR" sz="1200" dirty="0" smtClean="0"/>
              <a:t>propositions</a:t>
            </a:r>
            <a:r>
              <a:rPr lang="fr-FR" sz="1200" baseline="0" dirty="0" smtClean="0"/>
              <a:t> </a:t>
            </a:r>
            <a:r>
              <a:rPr lang="fr-FR" sz="1200" dirty="0" smtClean="0"/>
              <a:t>en </a:t>
            </a:r>
            <a:r>
              <a:rPr lang="fr-FR" sz="1200" dirty="0" err="1">
                <a:latin typeface="Charis SIL" panose="02000500060000020004" pitchFamily="2" charset="0"/>
                <a:ea typeface="Charis SIL" panose="02000500060000020004" pitchFamily="2" charset="0"/>
                <a:cs typeface="Charis SIL" panose="02000500060000020004" pitchFamily="2" charset="0"/>
              </a:rPr>
              <a:t>nuasu</a:t>
            </a:r>
            <a:r>
              <a:rPr lang="fr-FR" sz="1200" dirty="0">
                <a:latin typeface="Charis SIL" panose="02000500060000020004" pitchFamily="2" charset="0"/>
                <a:ea typeface="Charis SIL" panose="02000500060000020004" pitchFamily="2" charset="0"/>
                <a:cs typeface="Charis SIL" panose="02000500060000020004" pitchFamily="2" charset="0"/>
              </a:rPr>
              <a:t>́</a:t>
            </a:r>
            <a:r>
              <a:rPr lang="is-IS" sz="1200" dirty="0">
                <a:latin typeface="Charis SIL" panose="02000500060000020004" pitchFamily="2" charset="0"/>
                <a:ea typeface="Charis SIL" panose="02000500060000020004" pitchFamily="2" charset="0"/>
                <a:cs typeface="Charis SIL" panose="02000500060000020004" pitchFamily="2" charset="0"/>
              </a:rPr>
              <a:t>ɛ</a:t>
            </a:r>
            <a:r>
              <a:rPr lang="fr-FR" sz="1200" dirty="0"/>
              <a:t>. Pour</a:t>
            </a:r>
            <a:r>
              <a:rPr lang="fr-FR" sz="1200" baseline="0" dirty="0"/>
              <a:t> distinguer </a:t>
            </a:r>
            <a:r>
              <a:rPr lang="fr-FR" sz="1200" baseline="0" dirty="0" smtClean="0"/>
              <a:t>ces constructions </a:t>
            </a:r>
            <a:r>
              <a:rPr lang="fr-FR" sz="1200" baseline="0" dirty="0"/>
              <a:t>sur la base de leur structure, on s’est appuyé </a:t>
            </a:r>
            <a:r>
              <a:rPr lang="fr-FR" sz="1200" baseline="0" dirty="0" smtClean="0"/>
              <a:t>sur cinq paramètres : </a:t>
            </a:r>
            <a:r>
              <a:rPr lang="fr-FR" sz="1200" baseline="0" dirty="0"/>
              <a:t>la présence d’une conjonction </a:t>
            </a:r>
            <a:r>
              <a:rPr lang="fr-FR" sz="1200" baseline="0" dirty="0" smtClean="0"/>
              <a:t>introduisant la </a:t>
            </a:r>
            <a:r>
              <a:rPr lang="fr-FR" sz="1200" baseline="0" dirty="0"/>
              <a:t>protase ou l’apodose, la nature de cette conjonction et la forme verbale de chacune des propositions.</a:t>
            </a:r>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4</a:t>
            </a:fld>
            <a:endParaRPr lang="fr-FR"/>
          </a:p>
        </p:txBody>
      </p:sp>
    </p:spTree>
    <p:extLst>
      <p:ext uri="{BB962C8B-B14F-4D97-AF65-F5344CB8AC3E}">
        <p14:creationId xmlns:p14="http://schemas.microsoft.com/office/powerpoint/2010/main" val="2716302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smtClean="0"/>
              <a:t>Pour étudier la forme verbale dans les propositions des constructions conditionnelles, il est essentiel de rappeler les formes temporelles de l'indicatif, qui sont également utilisées dans ces constructions. Le nuasue comprend quatre temps absolus du passé, trois du futur, ainsi que deux temps séquentiels principaux. Le temps séquentiel, qui est le narratif non passé, est celui qui nous intéressera particulièrement, car il constitue la forme privilégiée des</a:t>
            </a:r>
            <a:r>
              <a:rPr lang="fr-FR" baseline="0" dirty="0" smtClean="0"/>
              <a:t> formes verbales neutres sans aucune précision du temps de l’événements</a:t>
            </a:r>
            <a:r>
              <a:rPr lang="fr-FR" dirty="0" smtClean="0"/>
              <a:t>. Dans l’apodose,</a:t>
            </a:r>
            <a:r>
              <a:rPr lang="fr-FR" baseline="0" dirty="0" smtClean="0"/>
              <a:t> il </a:t>
            </a:r>
            <a:r>
              <a:rPr lang="fr-FR" dirty="0" smtClean="0"/>
              <a:t>indique simplement qu'un événement succède à celui de la protase, sans préciser de manière stricte le moment où cela se produit. Il est donc le temps des constructions neutres. </a:t>
            </a:r>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5</a:t>
            </a:fld>
            <a:endParaRPr lang="fr-FR"/>
          </a:p>
        </p:txBody>
      </p:sp>
    </p:spTree>
    <p:extLst>
      <p:ext uri="{BB962C8B-B14F-4D97-AF65-F5344CB8AC3E}">
        <p14:creationId xmlns:p14="http://schemas.microsoft.com/office/powerpoint/2010/main" val="581837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smtClean="0"/>
              <a:t>On distingue deux grands types de constructions conditionnelles : d’une part, les constructions conditionnelles neutres, qui se contentent d’exprimer le rapport condition-conséquence ; et d’autre part, celles qui intègrent une information de modalité épistémique, c’est-à-dire une indication sur le temps éventuel de réalisation des formes verbales dans la construction, ainsi que sur la focalisation des événements dans chacune des propositions.</a:t>
            </a:r>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6</a:t>
            </a:fld>
            <a:endParaRPr lang="fr-FR"/>
          </a:p>
        </p:txBody>
      </p:sp>
    </p:spTree>
    <p:extLst>
      <p:ext uri="{BB962C8B-B14F-4D97-AF65-F5344CB8AC3E}">
        <p14:creationId xmlns:p14="http://schemas.microsoft.com/office/powerpoint/2010/main" val="1942528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smtClean="0"/>
              <a:t>On distingue trois structures correspondant au conditionnel générique, à l'irréel prédictif/hypothétique et à l'irréel contrefactuel</a:t>
            </a:r>
            <a:r>
              <a:rPr lang="fr-FR" baseline="0" dirty="0" smtClean="0"/>
              <a:t> q</a:t>
            </a:r>
            <a:r>
              <a:rPr lang="fr-FR" dirty="0" smtClean="0"/>
              <a:t>ue nous analyserons</a:t>
            </a:r>
            <a:r>
              <a:rPr lang="fr-FR" baseline="0" dirty="0" smtClean="0"/>
              <a:t> selon les cinq paramètres présentés ci-dessus. </a:t>
            </a:r>
            <a:r>
              <a:rPr lang="fr-FR" dirty="0" smtClean="0"/>
              <a:t>En analysant leur forme verbale, il apparaît qu’elles forment un continuum, permettant d’exprimer une relation de condition-conséquence allant des plus réelles aux plus irréelles.</a:t>
            </a:r>
            <a:endParaRPr lang="fr-FR" dirty="0"/>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7</a:t>
            </a:fld>
            <a:endParaRPr lang="fr-FR"/>
          </a:p>
        </p:txBody>
      </p:sp>
    </p:spTree>
    <p:extLst>
      <p:ext uri="{BB962C8B-B14F-4D97-AF65-F5344CB8AC3E}">
        <p14:creationId xmlns:p14="http://schemas.microsoft.com/office/powerpoint/2010/main" val="3063591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dirty="0"/>
              <a:t>La </a:t>
            </a:r>
            <a:r>
              <a:rPr lang="fr-FR" b="1" dirty="0"/>
              <a:t>protase</a:t>
            </a:r>
            <a:r>
              <a:rPr lang="fr-FR" dirty="0"/>
              <a:t> précède généralement l’</a:t>
            </a:r>
            <a:r>
              <a:rPr lang="fr-FR" b="1" dirty="0"/>
              <a:t>apodose</a:t>
            </a:r>
            <a:r>
              <a:rPr lang="fr-FR" dirty="0"/>
              <a:t>, et les deux propositions sont simplement juxtaposées. Leur permutation est exclue, car elle inverserait la relation logique de </a:t>
            </a:r>
            <a:r>
              <a:rPr lang="fr-FR" b="1" dirty="0"/>
              <a:t>condition–conséquence</a:t>
            </a:r>
            <a:r>
              <a:rPr lang="fr-FR" dirty="0"/>
              <a:t>. Dans ce type de construction, le rapport conditionnel est </a:t>
            </a:r>
            <a:r>
              <a:rPr lang="fr-FR" b="1" dirty="0"/>
              <a:t>implicite</a:t>
            </a:r>
            <a:r>
              <a:rPr lang="fr-FR" dirty="0"/>
              <a:t> : ni la protase n’est introduite par une conjonction de condition telle que </a:t>
            </a:r>
            <a:r>
              <a:rPr lang="fr-FR" i="1" dirty="0"/>
              <a:t>si</a:t>
            </a:r>
            <a:r>
              <a:rPr lang="fr-FR" dirty="0"/>
              <a:t>, ni l’apodose par une conjonction de conséquence comme </a:t>
            </a:r>
            <a:r>
              <a:rPr lang="fr-FR" i="1" dirty="0"/>
              <a:t>alors</a:t>
            </a:r>
            <a:r>
              <a:rPr lang="fr-FR" dirty="0"/>
              <a:t>.</a:t>
            </a:r>
          </a:p>
          <a:p>
            <a:r>
              <a:rPr lang="fr-FR" dirty="0"/>
              <a:t>La </a:t>
            </a:r>
            <a:r>
              <a:rPr lang="fr-FR" b="1" dirty="0"/>
              <a:t>forme verbale de la protase</a:t>
            </a:r>
            <a:r>
              <a:rPr lang="fr-FR" dirty="0"/>
              <a:t> (signalée en rouge dans les exemples) est le plus souvent un </a:t>
            </a:r>
            <a:r>
              <a:rPr lang="fr-FR" b="1" dirty="0"/>
              <a:t>narratif non passé (</a:t>
            </a:r>
            <a:r>
              <a:rPr lang="fr-FR" b="1" dirty="0" err="1"/>
              <a:t>narnp</a:t>
            </a:r>
            <a:r>
              <a:rPr lang="fr-FR" b="1" dirty="0"/>
              <a:t>)</a:t>
            </a:r>
            <a:r>
              <a:rPr lang="fr-FR" dirty="0"/>
              <a:t>, tandis que celle de l’</a:t>
            </a:r>
            <a:r>
              <a:rPr lang="fr-FR" b="1" dirty="0"/>
              <a:t>apodose</a:t>
            </a:r>
            <a:r>
              <a:rPr lang="fr-FR" dirty="0"/>
              <a:t> (en vert dans les exemples) correspond généralement à un </a:t>
            </a:r>
            <a:r>
              <a:rPr lang="fr-FR" b="1" dirty="0"/>
              <a:t>temps réel non accompli</a:t>
            </a:r>
            <a:r>
              <a:rPr lang="fr-FR" dirty="0"/>
              <a:t> — qu’il s’agisse du </a:t>
            </a:r>
            <a:r>
              <a:rPr lang="fr-FR" i="1" dirty="0" err="1"/>
              <a:t>narnp</a:t>
            </a:r>
            <a:r>
              <a:rPr lang="fr-FR" dirty="0"/>
              <a:t>, du </a:t>
            </a:r>
            <a:r>
              <a:rPr lang="fr-FR" i="1" dirty="0"/>
              <a:t>présent (</a:t>
            </a:r>
            <a:r>
              <a:rPr lang="fr-FR" i="1" dirty="0" err="1"/>
              <a:t>prs</a:t>
            </a:r>
            <a:r>
              <a:rPr lang="fr-FR" i="1" dirty="0"/>
              <a:t>)</a:t>
            </a:r>
            <a:r>
              <a:rPr lang="fr-FR" dirty="0"/>
              <a:t>, d’un futur (</a:t>
            </a:r>
            <a:r>
              <a:rPr lang="fr-FR" i="1" dirty="0"/>
              <a:t>f1, f2, f3</a:t>
            </a:r>
            <a:r>
              <a:rPr lang="fr-FR" dirty="0"/>
              <a:t>), du </a:t>
            </a:r>
            <a:r>
              <a:rPr lang="fr-FR" i="1" dirty="0"/>
              <a:t>subjonctif (</a:t>
            </a:r>
            <a:r>
              <a:rPr lang="fr-FR" i="1" dirty="0" err="1"/>
              <a:t>sbj</a:t>
            </a:r>
            <a:r>
              <a:rPr lang="fr-FR" i="1" dirty="0"/>
              <a:t>)</a:t>
            </a:r>
            <a:r>
              <a:rPr lang="fr-FR" dirty="0"/>
              <a:t> ou de l’</a:t>
            </a:r>
            <a:r>
              <a:rPr lang="fr-FR" i="1" dirty="0"/>
              <a:t>impératif (</a:t>
            </a:r>
            <a:r>
              <a:rPr lang="fr-FR" i="1" dirty="0" err="1"/>
              <a:t>imp</a:t>
            </a:r>
            <a:r>
              <a:rPr lang="fr-FR" i="1" dirty="0"/>
              <a:t>)</a:t>
            </a:r>
            <a:r>
              <a:rPr lang="fr-FR" dirty="0"/>
              <a:t> — selon l’intention communicationnelle du locuteur.</a:t>
            </a:r>
          </a:p>
          <a:p>
            <a:r>
              <a:rPr lang="fr-FR" dirty="0"/>
              <a:t>Sur le plan syntaxique, la protase indique une </a:t>
            </a:r>
            <a:r>
              <a:rPr lang="fr-FR" b="1" dirty="0"/>
              <a:t>relation conditionnelle</a:t>
            </a:r>
            <a:r>
              <a:rPr lang="fr-FR" dirty="0"/>
              <a:t> tout en pouvant assumer la fonction d’une </a:t>
            </a:r>
            <a:r>
              <a:rPr lang="fr-FR" b="1" dirty="0"/>
              <a:t>subordonnée temporelle comme on peut le voir dans la glose avec si/des que</a:t>
            </a:r>
            <a:r>
              <a:rPr lang="fr-FR" dirty="0"/>
              <a:t>. La </a:t>
            </a:r>
            <a:r>
              <a:rPr lang="fr-FR" b="1" dirty="0"/>
              <a:t>construction conditionnelle générale (CCG)</a:t>
            </a:r>
            <a:r>
              <a:rPr lang="fr-FR" dirty="0"/>
              <a:t> se caractérise par l’emploi de formes verbales du </a:t>
            </a:r>
            <a:r>
              <a:rPr lang="fr-FR" b="1" dirty="0"/>
              <a:t>réel</a:t>
            </a:r>
            <a:r>
              <a:rPr lang="fr-FR" dirty="0"/>
              <a:t> et, sur le plan sémantique, elle permet d’exprimer aussi bien </a:t>
            </a:r>
            <a:r>
              <a:rPr lang="fr-FR" b="1" dirty="0"/>
              <a:t>l’imminence</a:t>
            </a:r>
            <a:r>
              <a:rPr lang="fr-FR" dirty="0"/>
              <a:t> (ex. 1a–b) que </a:t>
            </a:r>
            <a:r>
              <a:rPr lang="fr-FR" b="1" dirty="0"/>
              <a:t>l’habitude</a:t>
            </a:r>
            <a:r>
              <a:rPr lang="fr-FR" dirty="0"/>
              <a:t> (ex. 1c).</a:t>
            </a:r>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8</a:t>
            </a:fld>
            <a:endParaRPr lang="fr-FR"/>
          </a:p>
        </p:txBody>
      </p:sp>
    </p:spTree>
    <p:extLst>
      <p:ext uri="{BB962C8B-B14F-4D97-AF65-F5344CB8AC3E}">
        <p14:creationId xmlns:p14="http://schemas.microsoft.com/office/powerpoint/2010/main" val="2142802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txBody>
          <a:bodyPr/>
          <a:lstStyle/>
          <a:p>
            <a:endParaRPr lang="fr-FR"/>
          </a:p>
        </p:txBody>
      </p:sp>
      <p:sp>
        <p:nvSpPr>
          <p:cNvPr id="3" name="Espace réservé des commentaires 2"/>
          <p:cNvSpPr>
            <a:spLocks noGrp="1"/>
          </p:cNvSpPr>
          <p:nvPr>
            <p:ph type="body" idx="1"/>
          </p:nvPr>
        </p:nvSpPr>
        <p:spPr/>
        <p:txBody>
          <a:bodyPr/>
          <a:lstStyle/>
          <a:p>
            <a:r>
              <a:rPr lang="fr-FR" i="1" dirty="0"/>
              <a:t>Dans la construction prédictive ou hypothétique</a:t>
            </a:r>
            <a:r>
              <a:rPr lang="fr-FR" dirty="0"/>
              <a:t>, la protase précède l’apodose, les deux propositions étant juxtaposées. Elles peuvent être permutées sans altérer le sens global de l’énoncé. Toutefois, seule la protase est introduite par la conjonction de subordination marquant la condition, </a:t>
            </a:r>
            <a:r>
              <a:rPr lang="fr-FR" b="1" i="1" dirty="0" err="1"/>
              <a:t>ɪ́ndɪ</a:t>
            </a:r>
            <a:r>
              <a:rPr lang="fr-FR" b="1" i="1" dirty="0"/>
              <a:t>̀</a:t>
            </a:r>
            <a:r>
              <a:rPr lang="fr-FR" b="1" dirty="0"/>
              <a:t> « si » en jaune dans les exemples.</a:t>
            </a:r>
          </a:p>
          <a:p>
            <a:r>
              <a:rPr lang="fr-FR" dirty="0"/>
              <a:t>Le verbe de la protase, exprimant une action envisagée comme irréelle, se conjugue à l’</a:t>
            </a:r>
            <a:r>
              <a:rPr lang="fr-FR" b="1" dirty="0"/>
              <a:t>irréel non passé (IRNP)</a:t>
            </a:r>
            <a:r>
              <a:rPr lang="fr-FR" dirty="0"/>
              <a:t>, marqué par le morphème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sàa</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i="1" dirty="0"/>
              <a:t>-</a:t>
            </a:r>
            <a:r>
              <a:rPr lang="fr-FR" dirty="0"/>
              <a:t> à ton bas comme en rouge dans les exemples. Cette marque se distingue de celle de l’irréel passé uniquement par le ton.</a:t>
            </a:r>
          </a:p>
          <a:p>
            <a:r>
              <a:rPr lang="fr-FR" dirty="0"/>
              <a:t>Quant au verbe de l’apodose en vert dans les exemples, il se réalise généralement à un </a:t>
            </a:r>
            <a:r>
              <a:rPr lang="fr-FR" b="1" dirty="0"/>
              <a:t>temps réel non accompli</a:t>
            </a:r>
            <a:r>
              <a:rPr lang="fr-FR" dirty="0"/>
              <a:t> —  le </a:t>
            </a:r>
            <a:r>
              <a:rPr lang="fr-FR" dirty="0" err="1"/>
              <a:t>narnp</a:t>
            </a:r>
            <a:r>
              <a:rPr lang="fr-FR" dirty="0"/>
              <a:t>, les présents, des futurs (F1, F2, F3), du subjonctif ou de l’impératif — selon l’intention communicationnelle du locuteur</a:t>
            </a:r>
            <a:r>
              <a:rPr lang="fr-FR" dirty="0" smtClean="0"/>
              <a:t>. Ici nous</a:t>
            </a:r>
            <a:r>
              <a:rPr lang="fr-FR" baseline="0" dirty="0" smtClean="0"/>
              <a:t> avons opté pour la forme neutre.</a:t>
            </a:r>
            <a:endParaRPr lang="fr-FR" dirty="0"/>
          </a:p>
          <a:p>
            <a:r>
              <a:rPr lang="fr-FR" dirty="0"/>
              <a:t>Ainsi, la </a:t>
            </a:r>
            <a:r>
              <a:rPr lang="fr-FR" b="1" dirty="0"/>
              <a:t>dimension irréelle</a:t>
            </a:r>
            <a:r>
              <a:rPr lang="fr-FR" dirty="0"/>
              <a:t> se manifeste dans l’événement exprimé par la protase, tandis que la </a:t>
            </a:r>
            <a:r>
              <a:rPr lang="fr-FR" b="1" dirty="0"/>
              <a:t>dimension réelle</a:t>
            </a:r>
            <a:r>
              <a:rPr lang="fr-FR" dirty="0"/>
              <a:t> s’exprime à travers celui de l’apodose.</a:t>
            </a:r>
          </a:p>
        </p:txBody>
      </p:sp>
      <p:sp>
        <p:nvSpPr>
          <p:cNvPr id="4" name="Espace réservé du numéro de diapositive 3"/>
          <p:cNvSpPr>
            <a:spLocks noGrp="1"/>
          </p:cNvSpPr>
          <p:nvPr>
            <p:ph type="sldNum" sz="quarter" idx="10"/>
          </p:nvPr>
        </p:nvSpPr>
        <p:spPr/>
        <p:txBody>
          <a:bodyPr/>
          <a:lstStyle/>
          <a:p>
            <a:fld id="{A9228522-0213-40C7-8BE9-CC1C68DB64EA}" type="slidenum">
              <a:rPr lang="fr-FR" smtClean="0"/>
              <a:t>9</a:t>
            </a:fld>
            <a:endParaRPr lang="fr-FR"/>
          </a:p>
        </p:txBody>
      </p:sp>
    </p:spTree>
    <p:extLst>
      <p:ext uri="{BB962C8B-B14F-4D97-AF65-F5344CB8AC3E}">
        <p14:creationId xmlns:p14="http://schemas.microsoft.com/office/powerpoint/2010/main" val="4211214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5BCAD085-E8A6-8845-BD4E-CB4CCA059FC4}" type="datetimeFigureOut">
              <a:rPr lang="en-US" smtClean="0"/>
              <a:t>10/30/2025</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C1FF6DA9-008F-8B48-92A6-B652298478BF}" type="slidenum">
              <a:rPr lang="en-US" smtClean="0"/>
              <a:t>‹N°›</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86747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189098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43937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MASTER_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6677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125055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5BCAD085-E8A6-8845-BD4E-CB4CCA059FC4}" type="datetimeFigureOut">
              <a:rPr lang="en-US" smtClean="0"/>
              <a:t>10/30/2025</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C1FF6DA9-008F-8B48-92A6-B652298478BF}" type="slidenum">
              <a:rPr lang="en-US" smtClean="0"/>
              <a:t>‹N°›</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06949446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69685066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34631722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5405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287765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5BCAD085-E8A6-8845-BD4E-CB4CCA059FC4}" type="datetimeFigureOut">
              <a:rPr lang="en-US" smtClean="0"/>
              <a:t>10/30/2025</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C1FF6DA9-008F-8B48-92A6-B652298478BF}" type="slidenum">
              <a:rPr lang="en-US" smtClean="0"/>
              <a:t>‹N°›</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96988020"/>
      </p:ext>
    </p:extLst>
  </p:cSld>
  <p:clrMapOvr>
    <a:masterClrMapping/>
  </p:clrMapOvr>
  <p:extLst>
    <p:ext uri="{DCECCB84-F9BA-43D5-87BE-67443E8EF086}">
      <p15:sldGuideLst xmlns:p15="http://schemas.microsoft.com/office/powerpoint/2012/main">
        <p15:guide id="1" orient="horz" pos="69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5BCAD085-E8A6-8845-BD4E-CB4CCA059FC4}" type="datetimeFigureOut">
              <a:rPr lang="en-US" smtClean="0"/>
              <a:t>10/30/2025</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17708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5BCAD085-E8A6-8845-BD4E-CB4CCA059FC4}" type="datetimeFigureOut">
              <a:rPr lang="en-US" smtClean="0"/>
              <a:t>10/30/2025</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C1FF6DA9-008F-8B48-92A6-B652298478BF}" type="slidenum">
              <a:rPr lang="en-US" smtClean="0"/>
              <a:t>‹N°›</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9191783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pos="1056" userDrawn="1">
          <p15:clr>
            <a:srgbClr val="F26B43"/>
          </p15:clr>
        </p15:guide>
        <p15:guide id="8" pos="9600" userDrawn="1">
          <p15:clr>
            <a:srgbClr val="F26B43"/>
          </p15:clr>
        </p15:guide>
        <p15:guide id="9" pos="792" userDrawn="1">
          <p15:clr>
            <a:srgbClr val="F26B43"/>
          </p15:clr>
        </p15:guide>
        <p15:guide id="10" pos="7200" userDrawn="1">
          <p15:clr>
            <a:srgbClr val="F26B43"/>
          </p15:clr>
        </p15:guide>
        <p15:guide id="11" orient="horz" pos="4008" userDrawn="1">
          <p15:clr>
            <a:srgbClr val="F26B43"/>
          </p15:clr>
        </p15:guide>
        <p15:guide id="12" orient="horz" pos="1440" userDrawn="1">
          <p15:clr>
            <a:srgbClr val="F26B43"/>
          </p15:clr>
        </p15:guide>
        <p15:guide id="13" orient="horz" pos="3720" userDrawn="1">
          <p15:clr>
            <a:srgbClr val="F26B43"/>
          </p15:clr>
        </p15:guide>
        <p15:guide id="14" orient="horz" pos="2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mailto:adriel-josias.bebine@univ-yaounde1.c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descr="preencoded.png"/>
          <p:cNvPicPr>
            <a:picLocks noChangeAspect="1"/>
          </p:cNvPicPr>
          <p:nvPr/>
        </p:nvPicPr>
        <p:blipFill>
          <a:blip r:embed="rId3"/>
          <a:stretch>
            <a:fillRect/>
          </a:stretch>
        </p:blipFill>
        <p:spPr>
          <a:xfrm>
            <a:off x="3139753" y="4221364"/>
            <a:ext cx="6116479" cy="12859"/>
          </a:xfrm>
          <a:prstGeom prst="rect">
            <a:avLst/>
          </a:prstGeom>
        </p:spPr>
      </p:pic>
      <p:sp>
        <p:nvSpPr>
          <p:cNvPr id="6" name="Text 0"/>
          <p:cNvSpPr/>
          <p:nvPr/>
        </p:nvSpPr>
        <p:spPr>
          <a:xfrm>
            <a:off x="3006436" y="4326193"/>
            <a:ext cx="6249796" cy="1035516"/>
          </a:xfrm>
          <a:prstGeom prst="rect">
            <a:avLst/>
          </a:prstGeom>
          <a:noFill/>
          <a:ln/>
        </p:spPr>
        <p:txBody>
          <a:bodyPr wrap="none" lIns="0" tIns="0" rIns="0" bIns="0" rtlCol="0" anchor="ctr"/>
          <a:lstStyle/>
          <a:p>
            <a:pPr algn="ctr">
              <a:lnSpc>
                <a:spcPts val="1172"/>
              </a:lnSpc>
            </a:pPr>
            <a:r>
              <a:rPr lang="en-US" b="1" dirty="0">
                <a:latin typeface="Arial-Regular" pitchFamily="34" charset="0"/>
                <a:ea typeface="Arial-Regular" pitchFamily="34" charset="-122"/>
                <a:cs typeface="Arial-Regular" pitchFamily="34" charset="-120"/>
              </a:rPr>
              <a:t>Adriel </a:t>
            </a:r>
            <a:r>
              <a:rPr lang="en-US" b="1" dirty="0" err="1">
                <a:latin typeface="Arial-Regular" pitchFamily="34" charset="0"/>
                <a:ea typeface="Arial-Regular" pitchFamily="34" charset="-122"/>
                <a:cs typeface="Arial-Regular" pitchFamily="34" charset="-120"/>
              </a:rPr>
              <a:t>Josias</a:t>
            </a:r>
            <a:r>
              <a:rPr lang="en-US" b="1" dirty="0">
                <a:latin typeface="Arial-Regular" pitchFamily="34" charset="0"/>
                <a:ea typeface="Arial-Regular" pitchFamily="34" charset="-122"/>
                <a:cs typeface="Arial-Regular" pitchFamily="34" charset="-120"/>
              </a:rPr>
              <a:t> </a:t>
            </a:r>
            <a:r>
              <a:rPr lang="fr-CA" b="1" dirty="0">
                <a:latin typeface="Arial-Regular" pitchFamily="34" charset="0"/>
                <a:ea typeface="Arial-Regular" pitchFamily="34" charset="-122"/>
                <a:cs typeface="Arial-Regular" pitchFamily="34" charset="-120"/>
              </a:rPr>
              <a:t>BÉBINÉ</a:t>
            </a:r>
          </a:p>
          <a:p>
            <a:pPr algn="ctr"/>
            <a:r>
              <a:rPr lang="en-US" b="1" dirty="0" err="1">
                <a:latin typeface="Arial-Regular" pitchFamily="34" charset="0"/>
                <a:ea typeface="Arial-Regular" pitchFamily="34" charset="-122"/>
              </a:rPr>
              <a:t>Universit</a:t>
            </a:r>
            <a:r>
              <a:rPr lang="fr-FR" b="1" dirty="0">
                <a:latin typeface="Arial-Regular" pitchFamily="34" charset="0"/>
                <a:ea typeface="Arial-Regular" pitchFamily="34" charset="-122"/>
              </a:rPr>
              <a:t>é de Yaoundé 1 </a:t>
            </a:r>
          </a:p>
          <a:p>
            <a:pPr algn="ctr"/>
            <a:r>
              <a:rPr lang="fr-FR" b="1" dirty="0">
                <a:hlinkClick r:id="rId4"/>
              </a:rPr>
              <a:t>adriel-josias.bebine@univ-yaounde1.cm</a:t>
            </a:r>
            <a:r>
              <a:rPr lang="fr-FR" b="1" dirty="0"/>
              <a:t>  </a:t>
            </a:r>
          </a:p>
        </p:txBody>
      </p:sp>
      <p:sp>
        <p:nvSpPr>
          <p:cNvPr id="8" name="Text 2"/>
          <p:cNvSpPr/>
          <p:nvPr/>
        </p:nvSpPr>
        <p:spPr>
          <a:xfrm>
            <a:off x="1408842" y="2028527"/>
            <a:ext cx="10023764" cy="2251682"/>
          </a:xfrm>
          <a:prstGeom prst="rect">
            <a:avLst/>
          </a:prstGeom>
          <a:noFill/>
          <a:ln/>
        </p:spPr>
        <p:txBody>
          <a:bodyPr wrap="square" lIns="0" tIns="0" rIns="0" bIns="0" rtlCol="0" anchor="ctr"/>
          <a:lstStyle/>
          <a:p>
            <a:pPr algn="ctr">
              <a:lnSpc>
                <a:spcPts val="3800"/>
              </a:lnSpc>
            </a:pPr>
            <a:r>
              <a:rPr lang="en-US" sz="4400" b="1" dirty="0">
                <a:latin typeface="Times New Roman" panose="02020603050405020304" pitchFamily="18" charset="0"/>
                <a:ea typeface="思源黑体-思源黑体-SemiBold" pitchFamily="34" charset="-122"/>
                <a:cs typeface="Times New Roman" panose="02020603050405020304" pitchFamily="18" charset="0"/>
              </a:rPr>
              <a:t>Les constructions conditionnelles </a:t>
            </a:r>
            <a:r>
              <a:rPr lang="en-US" sz="4400" b="1" dirty="0" err="1">
                <a:latin typeface="Times New Roman" panose="02020603050405020304" pitchFamily="18" charset="0"/>
                <a:ea typeface="思源黑体-思源黑体-SemiBold" pitchFamily="34" charset="-122"/>
                <a:cs typeface="Times New Roman" panose="02020603050405020304" pitchFamily="18" charset="0"/>
              </a:rPr>
              <a:t>en</a:t>
            </a:r>
            <a:r>
              <a:rPr lang="en-US" sz="4400" b="1" dirty="0">
                <a:latin typeface="Times New Roman" panose="02020603050405020304" pitchFamily="18" charset="0"/>
                <a:ea typeface="思源黑体-思源黑体-SemiBold" pitchFamily="34" charset="-122"/>
                <a:cs typeface="Times New Roman" panose="02020603050405020304" pitchFamily="18" charset="0"/>
              </a:rPr>
              <a:t> </a:t>
            </a:r>
            <a:r>
              <a:rPr lang="en-US" sz="4400" b="1" dirty="0" err="1">
                <a:latin typeface="Times New Roman" panose="02020603050405020304" pitchFamily="18" charset="0"/>
                <a:ea typeface="思源黑体-思源黑体-SemiBold" pitchFamily="34" charset="-122"/>
                <a:cs typeface="Times New Roman" panose="02020603050405020304" pitchFamily="18" charset="0"/>
              </a:rPr>
              <a:t>nuasúɛ</a:t>
            </a:r>
            <a:r>
              <a:rPr lang="en-US" sz="4400" b="1" dirty="0">
                <a:latin typeface="Times New Roman" panose="02020603050405020304" pitchFamily="18" charset="0"/>
                <a:ea typeface="思源黑体-思源黑体-SemiBold" pitchFamily="34" charset="-122"/>
                <a:cs typeface="Times New Roman" panose="02020603050405020304" pitchFamily="18" charset="0"/>
              </a:rPr>
              <a:t>: structure et </a:t>
            </a:r>
            <a:r>
              <a:rPr lang="en-US" sz="4400" b="1" dirty="0" err="1">
                <a:latin typeface="Times New Roman" panose="02020603050405020304" pitchFamily="18" charset="0"/>
                <a:ea typeface="思源黑体-思源黑体-SemiBold" pitchFamily="34" charset="-122"/>
                <a:cs typeface="Times New Roman" panose="02020603050405020304" pitchFamily="18" charset="0"/>
              </a:rPr>
              <a:t>typologie</a:t>
            </a:r>
            <a:endParaRPr lang="en-US" sz="4400" b="1" dirty="0">
              <a:latin typeface="Times New Roman" panose="02020603050405020304" pitchFamily="18" charset="0"/>
              <a:cs typeface="Times New Roman" panose="02020603050405020304" pitchFamily="18" charset="0"/>
            </a:endParaRPr>
          </a:p>
        </p:txBody>
      </p:sp>
      <p:pic>
        <p:nvPicPr>
          <p:cNvPr id="2" name="Image 1"/>
          <p:cNvPicPr>
            <a:picLocks noChangeAspect="1"/>
          </p:cNvPicPr>
          <p:nvPr/>
        </p:nvPicPr>
        <p:blipFill>
          <a:blip r:embed="rId5"/>
          <a:stretch>
            <a:fillRect/>
          </a:stretch>
        </p:blipFill>
        <p:spPr>
          <a:xfrm>
            <a:off x="33929" y="0"/>
            <a:ext cx="11967048" cy="2137293"/>
          </a:xfrm>
          <a:prstGeom prst="rect">
            <a:avLst/>
          </a:prstGeom>
        </p:spPr>
      </p:pic>
      <p:pic>
        <p:nvPicPr>
          <p:cNvPr id="7" name="Image 6"/>
          <p:cNvPicPr>
            <a:picLocks noChangeAspect="1"/>
          </p:cNvPicPr>
          <p:nvPr/>
        </p:nvPicPr>
        <p:blipFill>
          <a:blip r:embed="rId6"/>
          <a:stretch>
            <a:fillRect/>
          </a:stretch>
        </p:blipFill>
        <p:spPr>
          <a:xfrm>
            <a:off x="3497363" y="5737675"/>
            <a:ext cx="5040180" cy="751615"/>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974319487"/>
      </p:ext>
    </p:extLst>
  </p:cSld>
  <p:clrMapOvr>
    <a:masterClrMapping/>
  </p:clrMapOvr>
  <mc:AlternateContent xmlns:mc="http://schemas.openxmlformats.org/markup-compatibility/2006" xmlns:p14="http://schemas.microsoft.com/office/powerpoint/2010/main">
    <mc:Choice Requires="p14">
      <p:transition spd="slow" p14:dur="2000" advTm="41654"/>
    </mc:Choice>
    <mc:Fallback xmlns="">
      <p:transition spd="slow" advTm="41654"/>
    </mc:Fallback>
  </mc:AlternateContent>
  <p:extLst mod="1">
    <p:ext uri="{3A86A75C-4F4B-4683-9AE1-C65F6400EC91}">
      <p14:laserTraceLst xmlns:p14="http://schemas.microsoft.com/office/powerpoint/2010/main">
        <p14:tracePtLst>
          <p14:tracePt t="35790" x="2297113" y="6319838"/>
          <p14:tracePt t="35790" x="1306513" y="6619875"/>
          <p14:tracePt t="35790" x="1227138" y="6467475"/>
          <p14:tracePt t="35790" x="1004888" y="5907088"/>
          <p14:tracePt t="35790" x="796925" y="5441950"/>
          <p14:tracePt t="35790" x="554038" y="4724400"/>
          <p14:tracePt t="35790" x="425450" y="4471988"/>
          <p14:tracePt t="35790" x="277813" y="4164013"/>
          <p14:tracePt t="35790" x="168275" y="3946525"/>
          <p14:tracePt t="35790" x="149225" y="3911600"/>
          <p14:tracePt t="35790" x="53975" y="3619500"/>
          <p14:tracePt t="35790" x="44450" y="3609975"/>
          <p14:tracePt t="41654" x="474663" y="247650"/>
          <p14:tracePt t="41654" x="722313" y="341313"/>
          <p14:tracePt t="41654" x="1271588" y="534988"/>
          <p14:tracePt t="41654" x="1895475" y="846138"/>
          <p14:tracePt t="41654" x="2747963" y="1262063"/>
          <p14:tracePt t="41654" x="3292475" y="1544638"/>
          <p14:tracePt t="41654" x="3762375" y="1792288"/>
          <p14:tracePt t="41654" x="4079875" y="1920875"/>
          <p14:tracePt t="41654" x="4451350" y="2070100"/>
          <p14:tracePt t="41654" x="4559300" y="2124075"/>
          <p14:tracePt t="41654" x="4564063" y="2133600"/>
          <p14:tracePt t="41654" x="4816475" y="2184400"/>
          <p14:tracePt t="41654" x="5054600" y="2228850"/>
          <p14:tracePt t="41654" x="5054600" y="2222500"/>
          <p14:tracePt t="41654" x="5059363" y="2208213"/>
          <p14:tracePt t="41654" x="5059363" y="2198688"/>
          <p14:tracePt t="41654" x="5059363" y="2173288"/>
          <p14:tracePt t="41654" x="5064125" y="2159000"/>
          <p14:tracePt t="41654" x="5064125" y="2154238"/>
          <p14:tracePt t="41654" x="5064125" y="2149475"/>
          <p14:tracePt t="41654" x="5064125" y="2154238"/>
          <p14:tracePt t="41654" x="5068888" y="2154238"/>
          <p14:tracePt t="41654" x="5068888" y="2163763"/>
          <p14:tracePt t="41654" x="5068888" y="2168525"/>
          <p14:tracePt t="41654" x="5068888" y="2178050"/>
          <p14:tracePt t="41654" x="5068888" y="2189163"/>
          <p14:tracePt t="41654" x="5068888" y="2203450"/>
          <p14:tracePt t="41654" x="5068888" y="2208213"/>
          <p14:tracePt t="41654" x="5064125" y="2208213"/>
          <p14:tracePt t="41654" x="5049838" y="2212975"/>
          <p14:tracePt t="41654" x="5040313" y="2212975"/>
          <p14:tracePt t="41654" x="5035550" y="2217738"/>
          <p14:tracePt t="41654" x="5005388" y="2217738"/>
          <p14:tracePt t="41654" x="4979988" y="2228850"/>
          <p14:tracePt t="41654" x="4951413" y="2233613"/>
          <p14:tracePt t="41654" x="4926013" y="2247900"/>
          <p14:tracePt t="41654" x="4867275" y="2257425"/>
          <p14:tracePt t="41654" x="4827588" y="2273300"/>
          <p14:tracePt t="41654" x="4783138" y="2297113"/>
          <p14:tracePt t="41654" x="4737100" y="2312988"/>
          <p14:tracePt t="41654" x="4683125" y="2327275"/>
          <p14:tracePt t="41654" x="4643438" y="2336800"/>
          <p14:tracePt t="41654" x="4619625" y="2346325"/>
          <p14:tracePt t="41654" x="4594225" y="2352675"/>
          <p14:tracePt t="41654" x="4579938" y="2352675"/>
          <p14:tracePt t="41654" x="4568825" y="2362200"/>
          <p14:tracePt t="41654" x="4545013" y="2362200"/>
          <p14:tracePt t="41654" x="4519613" y="2366963"/>
          <p14:tracePt t="41654" x="4495800" y="2376488"/>
          <p14:tracePt t="41654" x="4479925" y="2376488"/>
          <p14:tracePt t="41654" x="4465638" y="2381250"/>
          <p14:tracePt t="41654" x="4440238" y="2386013"/>
          <p14:tracePt t="41654" x="4425950" y="2386013"/>
          <p14:tracePt t="41654" x="4411663" y="2392363"/>
          <p14:tracePt t="41654" x="4400550" y="2392363"/>
          <p14:tracePt t="41654" x="4391025" y="2397125"/>
          <p14:tracePt t="41654" x="4386263" y="2397125"/>
          <p14:tracePt t="41654" x="4381500" y="2401888"/>
          <p14:tracePt t="41654" x="4367213" y="2401888"/>
          <p14:tracePt t="41654" x="4356100" y="2401888"/>
          <p14:tracePt t="41654" x="4351338" y="2411413"/>
          <p14:tracePt t="41654" x="4346575" y="2411413"/>
          <p14:tracePt t="41654" x="4346575" y="2416175"/>
          <p14:tracePt t="41654" x="4346575" y="2420938"/>
          <p14:tracePt t="41654" x="4351338" y="2420938"/>
          <p14:tracePt t="41654" x="4356100" y="2420938"/>
          <p14:tracePt t="41654" x="4360863" y="2420938"/>
          <p14:tracePt t="41654" x="4367213" y="2420938"/>
          <p14:tracePt t="41654" x="4386263" y="2420938"/>
          <p14:tracePt t="41654" x="4395788" y="2420938"/>
          <p14:tracePt t="41654" x="4400550" y="2420938"/>
          <p14:tracePt t="41654" x="4416425" y="2420938"/>
          <p14:tracePt t="41654" x="4421188" y="2420938"/>
          <p14:tracePt t="41654" x="4430713" y="2420938"/>
          <p14:tracePt t="41654" x="4440238" y="2420938"/>
          <p14:tracePt t="41654" x="4445000" y="2420938"/>
          <p14:tracePt t="41654" x="4456113" y="2420938"/>
          <p14:tracePt t="41654" x="4460875" y="2420938"/>
          <p14:tracePt t="41654" x="4465638" y="2420938"/>
          <p14:tracePt t="41654" x="4470400" y="2420938"/>
          <p14:tracePt t="41654" x="4479925" y="2420938"/>
          <p14:tracePt t="41654" x="4495800" y="2420938"/>
          <p14:tracePt t="41654" x="4510088" y="2420938"/>
          <p14:tracePt t="41654" x="4549775" y="2420938"/>
          <p14:tracePt t="41654" x="4619625" y="2425700"/>
          <p14:tracePt t="41654" x="4718050" y="2436813"/>
          <p14:tracePt t="41654" x="4867275" y="2455863"/>
          <p14:tracePt t="41654" x="5124450" y="2505075"/>
          <p14:tracePt t="41654" x="5297488" y="2540000"/>
          <p14:tracePt t="41654" x="5475288" y="2579688"/>
          <p14:tracePt t="41654" x="5653088" y="2624138"/>
          <p14:tracePt t="41654" x="5856288" y="2659063"/>
          <p14:tracePt t="41654" x="5956300" y="2668588"/>
          <p14:tracePt t="41654" x="6064250" y="2689225"/>
          <p14:tracePt t="41654" x="6129338" y="2703513"/>
          <p14:tracePt t="41654" x="6208713" y="2717800"/>
          <p14:tracePt t="41654" x="6253163" y="2724150"/>
          <p14:tracePt t="41654" x="6276975" y="2724150"/>
          <p14:tracePt t="41654" x="6302375" y="2724150"/>
          <p14:tracePt t="41654" x="6332538" y="2733675"/>
          <p14:tracePt t="41654" x="6391275" y="2733675"/>
          <p14:tracePt t="41654" x="6435725" y="2728913"/>
          <p14:tracePt t="41654" x="6484938" y="2724150"/>
          <p14:tracePt t="41654" x="6489700" y="2724150"/>
          <p14:tracePt t="41654" x="6510338" y="2724150"/>
          <p14:tracePt t="41654" x="6550025" y="2724150"/>
          <p14:tracePt t="41654" x="6589713" y="2724150"/>
          <p14:tracePt t="41654" x="6619875" y="2724150"/>
          <p14:tracePt t="41654" x="6669088" y="2728913"/>
          <p14:tracePt t="41654" x="6737350" y="2728913"/>
          <p14:tracePt t="41654" x="6911975" y="2747963"/>
          <p14:tracePt t="41654" x="7124700" y="2778125"/>
          <p14:tracePt t="41654" x="7351713" y="2813050"/>
          <p14:tracePt t="41654" x="7697788" y="2867025"/>
          <p14:tracePt t="41654" x="7851775" y="2897188"/>
          <p14:tracePt t="41654" x="7985125" y="2916238"/>
          <p14:tracePt t="41654" x="8085138" y="2932113"/>
          <p14:tracePt t="41654" x="8223250" y="2951163"/>
          <p14:tracePt t="41654" x="8321675" y="2970213"/>
          <p14:tracePt t="41654" x="8405813" y="2976563"/>
          <p14:tracePt t="41654" x="8534400" y="3005138"/>
          <p14:tracePt t="41654" x="8634413" y="3021013"/>
          <p14:tracePt t="41654" x="8718550" y="3040063"/>
          <p14:tracePt t="41654" x="8807450" y="3055938"/>
          <p14:tracePt t="41654" x="8905875" y="3074988"/>
          <p14:tracePt t="41654" x="8980488" y="3089275"/>
          <p14:tracePt t="41654" x="9029700" y="3109913"/>
          <p14:tracePt t="41654" x="9134475" y="3133725"/>
          <p14:tracePt t="41654" x="8793163" y="3243263"/>
          <p14:tracePt t="41654" x="8456613" y="3194050"/>
          <p14:tracePt t="41654" x="8169275" y="3168650"/>
          <p14:tracePt t="41654" x="7826375" y="3119438"/>
          <p14:tracePt t="41654" x="7629525" y="3109913"/>
          <p14:tracePt t="41654" x="7337425" y="3089275"/>
          <p14:tracePt t="41654" x="7188200" y="3079750"/>
          <p14:tracePt t="41654" x="7029450" y="3060700"/>
          <p14:tracePt t="41654" x="6896100" y="3060700"/>
          <p14:tracePt t="41654" x="6757988" y="3040063"/>
          <p14:tracePt t="41654" x="6713538" y="3040063"/>
          <p14:tracePt t="41654" x="6708775" y="3040063"/>
          <p14:tracePt t="41654" x="6697663" y="3040063"/>
          <p14:tracePt t="41654" x="6657975" y="3009900"/>
          <p14:tracePt t="41654" x="6608763" y="2951163"/>
          <p14:tracePt t="41654" x="6496050" y="2827338"/>
          <p14:tracePt t="41654" x="6169025" y="2406650"/>
          <p14:tracePt t="41654" x="5564188" y="1787525"/>
          <p14:tracePt t="41654" x="5287963" y="1525588"/>
          <p14:tracePt t="41654" x="4713288" y="1128713"/>
          <p14:tracePt t="41654" x="4287838" y="890588"/>
          <p14:tracePt t="41654" x="4044950" y="812800"/>
          <p14:tracePt t="41654" x="3895725" y="757238"/>
          <p14:tracePt t="41654" x="3871913" y="742950"/>
          <p14:tracePt t="41654" x="3806825" y="728663"/>
          <p14:tracePt t="41654" x="3797300" y="728663"/>
          <p14:tracePt t="41654" x="3663950" y="633413"/>
          <p14:tracePt t="41654" x="3322638" y="434975"/>
          <p14:tracePt t="41654" x="3040063" y="301625"/>
          <p14:tracePt t="41654" x="2395538" y="0"/>
        </p14:tracePtLst>
      </p14:laserTrace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5354" y="19130"/>
            <a:ext cx="8342335" cy="1220947"/>
          </a:xfrm>
        </p:spPr>
        <p:txBody>
          <a:bodyPr>
            <a:noAutofit/>
          </a:bodyPr>
          <a:lstStyle/>
          <a:p>
            <a:pPr algn="ctr"/>
            <a:r>
              <a:rPr lang="fr-FR" sz="3600" dirty="0">
                <a:solidFill>
                  <a:schemeClr val="tx1"/>
                </a:solidFill>
              </a:rPr>
              <a:t>Conditionnel</a:t>
            </a:r>
            <a:r>
              <a:rPr sz="3600" dirty="0">
                <a:solidFill>
                  <a:schemeClr val="tx1"/>
                </a:solidFill>
              </a:rPr>
              <a:t> </a:t>
            </a:r>
            <a:r>
              <a:rPr lang="fr-FR" sz="3600" dirty="0">
                <a:solidFill>
                  <a:schemeClr val="tx1"/>
                </a:solidFill>
              </a:rPr>
              <a:t>irréel contrefactuel neutre</a:t>
            </a:r>
            <a:endParaRPr sz="3600" dirty="0">
              <a:solidFill>
                <a:schemeClr val="tx1"/>
              </a:solidFill>
            </a:endParaRPr>
          </a:p>
        </p:txBody>
      </p:sp>
      <p:sp>
        <p:nvSpPr>
          <p:cNvPr id="3" name="Content Placeholder 2"/>
          <p:cNvSpPr>
            <a:spLocks noGrp="1"/>
          </p:cNvSpPr>
          <p:nvPr>
            <p:ph idx="1"/>
          </p:nvPr>
        </p:nvSpPr>
        <p:spPr>
          <a:xfrm>
            <a:off x="1946564" y="1163782"/>
            <a:ext cx="8853054" cy="5562697"/>
          </a:xfrm>
        </p:spPr>
        <p:txBody>
          <a:bodyPr>
            <a:normAutofit fontScale="92500" lnSpcReduction="10000"/>
          </a:bodyPr>
          <a:lstStyle/>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(3)	</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a. 	Emene </a:t>
            </a:r>
            <a:r>
              <a:rPr lang="fr-FR"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sááká</a:t>
            </a:r>
            <a:r>
              <a:rPr lang="fr-FR" b="1" i="1" dirty="0" err="1">
                <a:latin typeface="Charis SIL" panose="02000500060000020004" pitchFamily="2" charset="0"/>
                <a:ea typeface="Charis SIL" panose="02000500060000020004" pitchFamily="2" charset="0"/>
                <a:cs typeface="Charis SIL" panose="02000500060000020004" pitchFamily="2" charset="0"/>
              </a:rPr>
              <a:t>námb</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dirty="0" err="1">
                <a:latin typeface="Charis SIL" panose="02000500060000020004" pitchFamily="2" charset="0"/>
                <a:ea typeface="Charis SIL" panose="02000500060000020004" pitchFamily="2" charset="0"/>
                <a:cs typeface="Charis SIL" panose="02000500060000020004" pitchFamily="2" charset="0"/>
              </a:rPr>
              <a:t>màsɪ̀pɪ</a:t>
            </a:r>
            <a:r>
              <a:rPr lang="fr-FR" dirty="0">
                <a:latin typeface="Charis SIL" panose="02000500060000020004" pitchFamily="2" charset="0"/>
                <a:ea typeface="Charis SIL" panose="02000500060000020004" pitchFamily="2" charset="0"/>
                <a:cs typeface="Charis SIL" panose="02000500060000020004" pitchFamily="2" charset="0"/>
              </a:rPr>
              <a:t>̀ | </a:t>
            </a:r>
            <a:r>
              <a:rPr lang="fr-FR" b="1" dirty="0" err="1">
                <a:latin typeface="Charis SIL" panose="02000500060000020004" pitchFamily="2" charset="0"/>
                <a:ea typeface="Charis SIL" panose="02000500060000020004" pitchFamily="2" charset="0"/>
                <a:cs typeface="Charis SIL" panose="02000500060000020004" pitchFamily="2" charset="0"/>
              </a:rPr>
              <a:t>ʊ̀</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b="1" dirty="0" err="1">
                <a:latin typeface="Charis SIL" panose="02000500060000020004" pitchFamily="2" charset="0"/>
                <a:ea typeface="Charis SIL" panose="02000500060000020004" pitchFamily="2" charset="0"/>
                <a:cs typeface="Charis SIL" panose="02000500060000020004" pitchFamily="2" charset="0"/>
              </a:rPr>
              <a:t>jʊ̀ʊ̀k</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dirty="0" err="1">
                <a:latin typeface="Charis SIL" panose="02000500060000020004" pitchFamily="2" charset="0"/>
                <a:ea typeface="Charis SIL" panose="02000500060000020004" pitchFamily="2" charset="0"/>
                <a:cs typeface="Charis SIL" panose="02000500060000020004" pitchFamily="2" charset="0"/>
              </a:rPr>
              <a:t>kɛ́ɛ̄ŋɛ̀nd</a:t>
            </a:r>
            <a:r>
              <a:rPr lang="fr-FR" dirty="0">
                <a:latin typeface="Charis SIL" panose="02000500060000020004" pitchFamily="2" charset="0"/>
                <a:ea typeface="Charis SIL" panose="02000500060000020004" pitchFamily="2" charset="0"/>
                <a:cs typeface="Charis SIL" panose="02000500060000020004" pitchFamily="2" charset="0"/>
              </a:rPr>
              <a:t>.</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Emene     </a:t>
            </a:r>
            <a:r>
              <a:rPr lang="fr-FR"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sááka</a:t>
            </a:r>
            <a:r>
              <a:rPr lang="fr-FR"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b="1" i="1" dirty="0">
                <a:latin typeface="Charis SIL" panose="02000500060000020004" pitchFamily="2" charset="0"/>
                <a:ea typeface="Charis SIL" panose="02000500060000020004" pitchFamily="2" charset="0"/>
                <a:cs typeface="Charis SIL" panose="02000500060000020004" pitchFamily="2" charset="0"/>
              </a:rPr>
              <a:t>=</a:t>
            </a:r>
            <a:r>
              <a:rPr lang="fr-FR" b="1" i="1" dirty="0" err="1">
                <a:latin typeface="Charis SIL" panose="02000500060000020004" pitchFamily="2" charset="0"/>
                <a:ea typeface="Charis SIL" panose="02000500060000020004" pitchFamily="2" charset="0"/>
                <a:cs typeface="Charis SIL" panose="02000500060000020004" pitchFamily="2" charset="0"/>
              </a:rPr>
              <a:t>námb</a:t>
            </a:r>
            <a:r>
              <a:rPr lang="fr-FR" dirty="0">
                <a:latin typeface="Charis SIL" panose="02000500060000020004" pitchFamily="2" charset="0"/>
                <a:ea typeface="Charis SIL" panose="02000500060000020004" pitchFamily="2" charset="0"/>
                <a:cs typeface="Charis SIL" panose="02000500060000020004" pitchFamily="2" charset="0"/>
              </a:rPr>
              <a:t>     mà-</a:t>
            </a:r>
            <a:r>
              <a:rPr lang="fr-FR" dirty="0" err="1">
                <a:latin typeface="Charis SIL" panose="02000500060000020004" pitchFamily="2" charset="0"/>
                <a:ea typeface="Charis SIL" panose="02000500060000020004" pitchFamily="2" charset="0"/>
                <a:cs typeface="Charis SIL" panose="02000500060000020004" pitchFamily="2" charset="0"/>
              </a:rPr>
              <a:t>sɪ̀pɪ</a:t>
            </a:r>
            <a:r>
              <a:rPr lang="fr-FR"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Emene   </a:t>
            </a:r>
            <a:r>
              <a:rPr lang="fr-FR" b="1" cap="small"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irp.aux</a:t>
            </a:r>
            <a:r>
              <a:rPr lang="fr-FR" dirty="0">
                <a:latin typeface="Charis SIL" panose="02000500060000020004" pitchFamily="2" charset="0"/>
                <a:ea typeface="Charis SIL" panose="02000500060000020004" pitchFamily="2" charset="0"/>
                <a:cs typeface="Charis SIL" panose="02000500060000020004" pitchFamily="2" charset="0"/>
              </a:rPr>
              <a:t>=préparer   </a:t>
            </a:r>
            <a:r>
              <a:rPr lang="fr-FR" cap="small" dirty="0">
                <a:latin typeface="Charis SIL" panose="02000500060000020004" pitchFamily="2" charset="0"/>
                <a:ea typeface="Charis SIL" panose="02000500060000020004" pitchFamily="2" charset="0"/>
                <a:cs typeface="Charis SIL" panose="02000500060000020004" pitchFamily="2" charset="0"/>
              </a:rPr>
              <a:t>cl6a</a:t>
            </a:r>
            <a:r>
              <a:rPr lang="fr-FR" dirty="0">
                <a:latin typeface="Charis SIL" panose="02000500060000020004" pitchFamily="2" charset="0"/>
                <a:ea typeface="Charis SIL" panose="02000500060000020004" pitchFamily="2" charset="0"/>
                <a:cs typeface="Charis SIL" panose="02000500060000020004" pitchFamily="2" charset="0"/>
              </a:rPr>
              <a:t>-legume |  </a:t>
            </a: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	ʊ̀-</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jʊʊk</a:t>
            </a:r>
            <a:r>
              <a:rPr lang="fr-FR" dirty="0">
                <a:latin typeface="Charis SIL" panose="02000500060000020004" pitchFamily="2" charset="0"/>
                <a:ea typeface="Charis SIL" panose="02000500060000020004" pitchFamily="2" charset="0"/>
                <a:cs typeface="Charis SIL" panose="02000500060000020004" pitchFamily="2" charset="0"/>
              </a:rPr>
              <a:t>                ká=à-</a:t>
            </a:r>
            <a:r>
              <a:rPr lang="fr-FR" dirty="0" err="1">
                <a:latin typeface="Charis SIL" panose="02000500060000020004" pitchFamily="2" charset="0"/>
                <a:ea typeface="Charis SIL" panose="02000500060000020004" pitchFamily="2" charset="0"/>
                <a:cs typeface="Charis SIL" panose="02000500060000020004" pitchFamily="2" charset="0"/>
              </a:rPr>
              <a:t>ŋɛ̀nd</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cap="small" dirty="0">
                <a:latin typeface="Charis SIL" panose="02000500060000020004" pitchFamily="2" charset="0"/>
                <a:ea typeface="Charis SIL" panose="02000500060000020004" pitchFamily="2" charset="0"/>
                <a:cs typeface="Charis SIL" panose="02000500060000020004" pitchFamily="2" charset="0"/>
              </a:rPr>
              <a:t>	3sg-</a:t>
            </a:r>
            <a:r>
              <a:rPr lang="fr-FR"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irp</a:t>
            </a:r>
            <a:r>
              <a:rPr lang="fr-FR" dirty="0">
                <a:latin typeface="Charis SIL" panose="02000500060000020004" pitchFamily="2" charset="0"/>
                <a:ea typeface="Charis SIL" panose="02000500060000020004" pitchFamily="2" charset="0"/>
                <a:cs typeface="Charis SIL" panose="02000500060000020004" pitchFamily="2" charset="0"/>
              </a:rPr>
              <a:t>-partir.</a:t>
            </a:r>
            <a:r>
              <a:rPr lang="fr-FR" cap="small" dirty="0">
                <a:latin typeface="Charis SIL" panose="02000500060000020004" pitchFamily="2" charset="0"/>
                <a:ea typeface="Charis SIL" panose="02000500060000020004" pitchFamily="2" charset="0"/>
                <a:cs typeface="Charis SIL" panose="02000500060000020004" pitchFamily="2" charset="0"/>
              </a:rPr>
              <a:t>sgl</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err="1">
                <a:latin typeface="Charis SIL" panose="02000500060000020004" pitchFamily="2" charset="0"/>
                <a:ea typeface="Charis SIL" panose="02000500060000020004" pitchFamily="2" charset="0"/>
                <a:cs typeface="Charis SIL" panose="02000500060000020004" pitchFamily="2" charset="0"/>
              </a:rPr>
              <a:t>loc</a:t>
            </a:r>
            <a:r>
              <a:rPr lang="fr-FR" cap="small" dirty="0">
                <a:latin typeface="Charis SIL" panose="02000500060000020004" pitchFamily="2" charset="0"/>
                <a:ea typeface="Charis SIL" panose="02000500060000020004" pitchFamily="2" charset="0"/>
                <a:cs typeface="Charis SIL" panose="02000500060000020004" pitchFamily="2" charset="0"/>
              </a:rPr>
              <a:t>=cl3</a:t>
            </a:r>
            <a:r>
              <a:rPr lang="fr-FR"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Si </a:t>
            </a:r>
            <a:r>
              <a:rPr lang="fr-FR" dirty="0" err="1">
                <a:latin typeface="Charis SIL" panose="02000500060000020004" pitchFamily="2" charset="0"/>
                <a:ea typeface="Charis SIL" panose="02000500060000020004" pitchFamily="2" charset="0"/>
                <a:cs typeface="Charis SIL" panose="02000500060000020004" pitchFamily="2" charset="0"/>
              </a:rPr>
              <a:t>Emene</a:t>
            </a:r>
            <a:r>
              <a:rPr lang="fr-FR" dirty="0">
                <a:latin typeface="Charis SIL" panose="02000500060000020004" pitchFamily="2" charset="0"/>
                <a:ea typeface="Charis SIL" panose="02000500060000020004" pitchFamily="2" charset="0"/>
                <a:cs typeface="Charis SIL" panose="02000500060000020004" pitchFamily="2" charset="0"/>
              </a:rPr>
              <a:t> avait préparé les légumes, elle serait partie en voyage »</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b. Emene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sɔ</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is-IS" b="1" dirty="0">
                <a:solidFill>
                  <a:srgbClr val="FF0000"/>
                </a:solidFill>
                <a:latin typeface="Charis SIL" panose="02000500060000020004" pitchFamily="2" charset="0"/>
                <a:ea typeface="Charis SIL" panose="02000500060000020004" pitchFamily="2" charset="0"/>
                <a:cs typeface="Charis SIL" panose="02000500060000020004" pitchFamily="2" charset="0"/>
              </a:rPr>
              <a:t>ɔ́</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tɔ</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ʊ̀námb</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dirty="0" err="1">
                <a:latin typeface="Charis SIL" panose="02000500060000020004" pitchFamily="2" charset="0"/>
                <a:ea typeface="Charis SIL" panose="02000500060000020004" pitchFamily="2" charset="0"/>
                <a:cs typeface="Charis SIL" panose="02000500060000020004" pitchFamily="2" charset="0"/>
              </a:rPr>
              <a:t>màsɪ̀pɪ</a:t>
            </a:r>
            <a:r>
              <a:rPr lang="fr-FR" dirty="0">
                <a:latin typeface="Charis SIL" panose="02000500060000020004" pitchFamily="2" charset="0"/>
                <a:ea typeface="Charis SIL" panose="02000500060000020004" pitchFamily="2" charset="0"/>
                <a:cs typeface="Charis SIL" panose="02000500060000020004" pitchFamily="2" charset="0"/>
              </a:rPr>
              <a:t>̀ | </a:t>
            </a:r>
            <a:r>
              <a:rPr lang="fr-FR" b="1" dirty="0" err="1">
                <a:latin typeface="Charis SIL" panose="02000500060000020004" pitchFamily="2" charset="0"/>
                <a:ea typeface="Charis SIL" panose="02000500060000020004" pitchFamily="2" charset="0"/>
                <a:cs typeface="Charis SIL" panose="02000500060000020004" pitchFamily="2" charset="0"/>
              </a:rPr>
              <a:t>ʊ̀</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b="1" dirty="0" err="1">
                <a:latin typeface="Charis SIL" panose="02000500060000020004" pitchFamily="2" charset="0"/>
                <a:ea typeface="Charis SIL" panose="02000500060000020004" pitchFamily="2" charset="0"/>
                <a:cs typeface="Charis SIL" panose="02000500060000020004" pitchFamily="2" charset="0"/>
              </a:rPr>
              <a:t>jʊ̀ʊ̀k</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dirty="0" err="1">
                <a:latin typeface="Charis SIL" panose="02000500060000020004" pitchFamily="2" charset="0"/>
                <a:ea typeface="Charis SIL" panose="02000500060000020004" pitchFamily="2" charset="0"/>
                <a:cs typeface="Charis SIL" panose="02000500060000020004" pitchFamily="2" charset="0"/>
              </a:rPr>
              <a:t>kɛ́ɛ̄ŋɛ̀nd</a:t>
            </a:r>
            <a:r>
              <a:rPr lang="fr-FR" dirty="0">
                <a:latin typeface="Charis SIL" panose="02000500060000020004" pitchFamily="2" charset="0"/>
                <a:ea typeface="Charis SIL" panose="02000500060000020004" pitchFamily="2" charset="0"/>
                <a:cs typeface="Charis SIL" panose="02000500060000020004" pitchFamily="2" charset="0"/>
              </a:rPr>
              <a:t>.</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Emene     </a:t>
            </a:r>
            <a:r>
              <a:rPr lang="fr-FR"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sɔ́ɔ</a:t>
            </a:r>
            <a:r>
              <a:rPr lang="fr-FR"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tɔ</a:t>
            </a:r>
            <a:r>
              <a:rPr lang="fr-FR"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b="1" i="1" dirty="0">
                <a:latin typeface="Charis SIL" panose="02000500060000020004" pitchFamily="2" charset="0"/>
                <a:ea typeface="Charis SIL" panose="02000500060000020004" pitchFamily="2" charset="0"/>
                <a:cs typeface="Charis SIL" panose="02000500060000020004" pitchFamily="2" charset="0"/>
              </a:rPr>
              <a:t>      ʊ̀-</a:t>
            </a:r>
            <a:r>
              <a:rPr lang="fr-FR" b="1" i="1" dirty="0" err="1">
                <a:latin typeface="Charis SIL" panose="02000500060000020004" pitchFamily="2" charset="0"/>
                <a:ea typeface="Charis SIL" panose="02000500060000020004" pitchFamily="2" charset="0"/>
                <a:cs typeface="Charis SIL" panose="02000500060000020004" pitchFamily="2" charset="0"/>
              </a:rPr>
              <a:t>námb</a:t>
            </a:r>
            <a:r>
              <a:rPr lang="fr-FR" dirty="0">
                <a:latin typeface="Charis SIL" panose="02000500060000020004" pitchFamily="2" charset="0"/>
                <a:ea typeface="Charis SIL" panose="02000500060000020004" pitchFamily="2" charset="0"/>
                <a:cs typeface="Charis SIL" panose="02000500060000020004" pitchFamily="2" charset="0"/>
              </a:rPr>
              <a:t>          mà-</a:t>
            </a:r>
            <a:r>
              <a:rPr lang="fr-FR" dirty="0" err="1">
                <a:latin typeface="Charis SIL" panose="02000500060000020004" pitchFamily="2" charset="0"/>
                <a:ea typeface="Charis SIL" panose="02000500060000020004" pitchFamily="2" charset="0"/>
                <a:cs typeface="Charis SIL" panose="02000500060000020004" pitchFamily="2" charset="0"/>
              </a:rPr>
              <a:t>sɪ̀pɪ</a:t>
            </a:r>
            <a:r>
              <a:rPr lang="fr-FR"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Emene    </a:t>
            </a:r>
            <a:r>
              <a:rPr lang="fr-FR" b="1" cap="small"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irp</a:t>
            </a:r>
            <a:r>
              <a:rPr lang="fr-FR"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-aux</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a:latin typeface="Charis SIL" panose="02000500060000020004" pitchFamily="2" charset="0"/>
                <a:ea typeface="Charis SIL" panose="02000500060000020004" pitchFamily="2" charset="0"/>
                <a:cs typeface="Charis SIL" panose="02000500060000020004" pitchFamily="2" charset="0"/>
              </a:rPr>
              <a:t>3sg</a:t>
            </a:r>
            <a:r>
              <a:rPr lang="fr-FR" dirty="0">
                <a:latin typeface="Charis SIL" panose="02000500060000020004" pitchFamily="2" charset="0"/>
                <a:ea typeface="Charis SIL" panose="02000500060000020004" pitchFamily="2" charset="0"/>
                <a:cs typeface="Charis SIL" panose="02000500060000020004" pitchFamily="2" charset="0"/>
              </a:rPr>
              <a:t>-préparer   </a:t>
            </a:r>
            <a:r>
              <a:rPr lang="fr-FR" cap="small" dirty="0">
                <a:latin typeface="Charis SIL" panose="02000500060000020004" pitchFamily="2" charset="0"/>
                <a:ea typeface="Charis SIL" panose="02000500060000020004" pitchFamily="2" charset="0"/>
                <a:cs typeface="Charis SIL" panose="02000500060000020004" pitchFamily="2" charset="0"/>
              </a:rPr>
              <a:t>cl6a</a:t>
            </a:r>
            <a:r>
              <a:rPr lang="fr-FR" dirty="0">
                <a:latin typeface="Charis SIL" panose="02000500060000020004" pitchFamily="2" charset="0"/>
                <a:ea typeface="Charis SIL" panose="02000500060000020004" pitchFamily="2" charset="0"/>
                <a:cs typeface="Charis SIL" panose="02000500060000020004" pitchFamily="2" charset="0"/>
              </a:rPr>
              <a:t>-legume |</a:t>
            </a: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	ʊ̀-</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jʊ</a:t>
            </a:r>
            <a:r>
              <a:rPr lang="is-IS"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ʊ̀k</a:t>
            </a:r>
            <a:r>
              <a:rPr lang="fr-FR" dirty="0">
                <a:latin typeface="Charis SIL" panose="02000500060000020004" pitchFamily="2" charset="0"/>
                <a:ea typeface="Charis SIL" panose="02000500060000020004" pitchFamily="2" charset="0"/>
                <a:cs typeface="Charis SIL" panose="02000500060000020004" pitchFamily="2" charset="0"/>
              </a:rPr>
              <a:t>                ká=à-</a:t>
            </a:r>
            <a:r>
              <a:rPr lang="fr-FR" dirty="0" err="1">
                <a:latin typeface="Charis SIL" panose="02000500060000020004" pitchFamily="2" charset="0"/>
                <a:ea typeface="Charis SIL" panose="02000500060000020004" pitchFamily="2" charset="0"/>
                <a:cs typeface="Charis SIL" panose="02000500060000020004" pitchFamily="2" charset="0"/>
              </a:rPr>
              <a:t>ŋɛ̀nd</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a:latin typeface="Charis SIL" panose="02000500060000020004" pitchFamily="2" charset="0"/>
                <a:ea typeface="Charis SIL" panose="02000500060000020004" pitchFamily="2" charset="0"/>
                <a:cs typeface="Charis SIL" panose="02000500060000020004" pitchFamily="2" charset="0"/>
              </a:rPr>
              <a:t>3sg-</a:t>
            </a:r>
            <a:r>
              <a:rPr lang="fr-FR"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irp</a:t>
            </a:r>
            <a:r>
              <a:rPr lang="fr-FR" dirty="0">
                <a:latin typeface="Charis SIL" panose="02000500060000020004" pitchFamily="2" charset="0"/>
                <a:ea typeface="Charis SIL" panose="02000500060000020004" pitchFamily="2" charset="0"/>
                <a:cs typeface="Charis SIL" panose="02000500060000020004" pitchFamily="2" charset="0"/>
              </a:rPr>
              <a:t>-partir.</a:t>
            </a:r>
            <a:r>
              <a:rPr lang="fr-FR" cap="small" dirty="0">
                <a:latin typeface="Charis SIL" panose="02000500060000020004" pitchFamily="2" charset="0"/>
                <a:ea typeface="Charis SIL" panose="02000500060000020004" pitchFamily="2" charset="0"/>
                <a:cs typeface="Charis SIL" panose="02000500060000020004" pitchFamily="2" charset="0"/>
              </a:rPr>
              <a:t>sgl</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err="1">
                <a:latin typeface="Charis SIL" panose="02000500060000020004" pitchFamily="2" charset="0"/>
                <a:ea typeface="Charis SIL" panose="02000500060000020004" pitchFamily="2" charset="0"/>
                <a:cs typeface="Charis SIL" panose="02000500060000020004" pitchFamily="2" charset="0"/>
              </a:rPr>
              <a:t>loc</a:t>
            </a:r>
            <a:r>
              <a:rPr lang="fr-FR" cap="small" dirty="0">
                <a:latin typeface="Charis SIL" panose="02000500060000020004" pitchFamily="2" charset="0"/>
                <a:ea typeface="Charis SIL" panose="02000500060000020004" pitchFamily="2" charset="0"/>
                <a:cs typeface="Charis SIL" panose="02000500060000020004" pitchFamily="2" charset="0"/>
              </a:rPr>
              <a:t>=cl3</a:t>
            </a:r>
            <a:r>
              <a:rPr lang="fr-FR"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Si </a:t>
            </a:r>
            <a:r>
              <a:rPr lang="fr-FR" dirty="0" err="1">
                <a:latin typeface="Charis SIL" panose="02000500060000020004" pitchFamily="2" charset="0"/>
                <a:ea typeface="Charis SIL" panose="02000500060000020004" pitchFamily="2" charset="0"/>
                <a:cs typeface="Charis SIL" panose="02000500060000020004" pitchFamily="2" charset="0"/>
              </a:rPr>
              <a:t>Emene</a:t>
            </a:r>
            <a:r>
              <a:rPr lang="fr-FR" dirty="0">
                <a:latin typeface="Charis SIL" panose="02000500060000020004" pitchFamily="2" charset="0"/>
                <a:ea typeface="Charis SIL" panose="02000500060000020004" pitchFamily="2" charset="0"/>
                <a:cs typeface="Charis SIL" panose="02000500060000020004" pitchFamily="2" charset="0"/>
              </a:rPr>
              <a:t> avait préparé des légumes, elle serait partie en voyage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4417" y="131868"/>
            <a:ext cx="8805797" cy="1408834"/>
          </a:xfrm>
        </p:spPr>
        <p:txBody>
          <a:bodyPr>
            <a:noAutofit/>
          </a:bodyPr>
          <a:lstStyle/>
          <a:p>
            <a:pPr algn="ctr"/>
            <a:r>
              <a:rPr lang="fr-FR" sz="3200" dirty="0">
                <a:solidFill>
                  <a:schemeClr val="tx1"/>
                </a:solidFill>
              </a:rPr>
              <a:t>Structures des constructions conditionnelles doublées de modalité épistémique </a:t>
            </a:r>
            <a:endParaRPr sz="3200" dirty="0">
              <a:solidFill>
                <a:schemeClr val="tx1"/>
              </a:solidFill>
            </a:endParaRPr>
          </a:p>
        </p:txBody>
      </p:sp>
      <p:sp>
        <p:nvSpPr>
          <p:cNvPr id="3" name="Content Placeholder 2"/>
          <p:cNvSpPr>
            <a:spLocks noGrp="1"/>
          </p:cNvSpPr>
          <p:nvPr>
            <p:ph idx="1"/>
          </p:nvPr>
        </p:nvSpPr>
        <p:spPr>
          <a:xfrm>
            <a:off x="1475510" y="1540702"/>
            <a:ext cx="9642764" cy="4783898"/>
          </a:xfrm>
        </p:spPr>
        <p:txBody>
          <a:bodyPr>
            <a:normAutofit/>
          </a:bodyPr>
          <a:lstStyle/>
          <a:p>
            <a:pPr algn="just"/>
            <a:r>
              <a:rPr lang="fr-FR" sz="2400" dirty="0"/>
              <a:t>Avec spécification du temps éventuel de réalisation de la condition protase</a:t>
            </a:r>
          </a:p>
          <a:p>
            <a:pPr algn="just"/>
            <a:r>
              <a:rPr lang="fr-FR" sz="2400" dirty="0"/>
              <a:t>Avec focalisation sur la condition de la protase</a:t>
            </a:r>
          </a:p>
          <a:p>
            <a:pPr algn="just"/>
            <a:r>
              <a:rPr lang="fr-FR" sz="2400" dirty="0"/>
              <a:t>Avec focalisation sur la conséquence de l’apodose</a:t>
            </a:r>
          </a:p>
          <a:p>
            <a:pPr algn="just"/>
            <a:r>
              <a:rPr lang="fr-FR" sz="2400" dirty="0"/>
              <a:t>Avec spécification du temps éventuel de réalisation de la conséquence de  l’apodose</a:t>
            </a:r>
          </a:p>
          <a:p>
            <a:pPr algn="just"/>
            <a:r>
              <a:rPr lang="fr-FR" sz="2400" dirty="0"/>
              <a:t>Avec spécification du caractère réel ou irréel de l’évènement de l’apodose</a:t>
            </a:r>
          </a:p>
          <a:p>
            <a:pPr algn="just"/>
            <a:endParaRPr lang="fr-FR" sz="2800" dirty="0"/>
          </a:p>
        </p:txBody>
      </p:sp>
    </p:spTree>
    <p:extLst>
      <p:ext uri="{BB962C8B-B14F-4D97-AF65-F5344CB8AC3E}">
        <p14:creationId xmlns:p14="http://schemas.microsoft.com/office/powerpoint/2010/main" val="3561472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5354" y="181967"/>
            <a:ext cx="8417491" cy="966114"/>
          </a:xfrm>
        </p:spPr>
        <p:txBody>
          <a:bodyPr>
            <a:normAutofit fontScale="90000"/>
          </a:bodyPr>
          <a:lstStyle/>
          <a:p>
            <a:pPr algn="ctr"/>
            <a:r>
              <a:rPr lang="fr-FR" sz="2800" dirty="0">
                <a:solidFill>
                  <a:schemeClr val="tx1"/>
                </a:solidFill>
              </a:rPr>
              <a:t>L’expression de la connaissance du moment éventuel de réalisation du procès de la protase</a:t>
            </a:r>
            <a:endParaRPr sz="2800" dirty="0">
              <a:solidFill>
                <a:schemeClr val="tx1"/>
              </a:solidFill>
            </a:endParaRPr>
          </a:p>
        </p:txBody>
      </p:sp>
      <p:sp>
        <p:nvSpPr>
          <p:cNvPr id="3" name="Content Placeholder 2"/>
          <p:cNvSpPr>
            <a:spLocks noGrp="1"/>
          </p:cNvSpPr>
          <p:nvPr>
            <p:ph idx="1"/>
          </p:nvPr>
        </p:nvSpPr>
        <p:spPr>
          <a:xfrm>
            <a:off x="1295400" y="1018309"/>
            <a:ext cx="10328564" cy="5687666"/>
          </a:xfrm>
        </p:spPr>
        <p:txBody>
          <a:bodyPr>
            <a:normAutofit fontScale="40000" lnSpcReduction="20000"/>
          </a:bodyPr>
          <a:lstStyle/>
          <a:p>
            <a:pPr marL="0" indent="0">
              <a:buNone/>
            </a:pPr>
            <a:r>
              <a:rPr lang="fr-FR" sz="1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a:t>
            </a:r>
            <a:r>
              <a:rPr lang="fr-FR" sz="2900" b="1" dirty="0">
                <a:solidFill>
                  <a:schemeClr val="tx1"/>
                </a:solidFill>
                <a:latin typeface="Charis SIL" panose="02000500060000020004" pitchFamily="2" charset="0"/>
                <a:ea typeface="Charis SIL" panose="02000500060000020004" pitchFamily="2" charset="0"/>
                <a:cs typeface="Charis SIL" panose="02000500060000020004" pitchFamily="2" charset="0"/>
              </a:rPr>
              <a:t>5)</a:t>
            </a:r>
          </a:p>
          <a:p>
            <a:pPr marL="457189" indent="-457189">
              <a:buAutoNum type="alphaLcPeriod"/>
            </a:pPr>
            <a:r>
              <a:rPr lang="fr-FR" sz="29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ɪ́ndɪ</a:t>
            </a: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900" b="1" dirty="0">
                <a:latin typeface="Charis SIL" panose="02000500060000020004" pitchFamily="2" charset="0"/>
                <a:ea typeface="Charis SIL" panose="02000500060000020004" pitchFamily="2" charset="0"/>
                <a:cs typeface="Charis SIL" panose="02000500060000020004" pitchFamily="2" charset="0"/>
              </a:rPr>
              <a:t>  </a:t>
            </a:r>
            <a:r>
              <a:rPr lang="fr-FR" sz="2900" b="1" dirty="0" err="1">
                <a:latin typeface="Charis SIL" panose="02000500060000020004" pitchFamily="2" charset="0"/>
                <a:ea typeface="Charis SIL" panose="02000500060000020004" pitchFamily="2" charset="0"/>
                <a:cs typeface="Charis SIL" panose="02000500060000020004" pitchFamily="2" charset="0"/>
              </a:rPr>
              <a:t>ʊ̀</a:t>
            </a:r>
            <a:r>
              <a:rPr lang="fr-FR" sz="2900"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mà</a:t>
            </a:r>
            <a:r>
              <a:rPr lang="fr-FR" sz="2900" b="1" dirty="0" err="1">
                <a:latin typeface="Charis SIL" panose="02000500060000020004" pitchFamily="2" charset="0"/>
                <a:ea typeface="Charis SIL" panose="02000500060000020004" pitchFamily="2" charset="0"/>
                <a:cs typeface="Charis SIL" panose="02000500060000020004" pitchFamily="2" charset="0"/>
              </a:rPr>
              <a:t>námba</a:t>
            </a:r>
            <a:r>
              <a:rPr lang="is-IS" sz="2900" b="1" dirty="0">
                <a:latin typeface="Charis SIL" panose="02000500060000020004" pitchFamily="2" charset="0"/>
                <a:ea typeface="Charis SIL" panose="02000500060000020004" pitchFamily="2" charset="0"/>
                <a:cs typeface="Charis SIL" panose="02000500060000020004" pitchFamily="2" charset="0"/>
              </a:rPr>
              <a:t>́</a:t>
            </a:r>
            <a:r>
              <a:rPr lang="fr-FR" sz="2900" b="1" dirty="0">
                <a:latin typeface="Charis SIL" panose="02000500060000020004" pitchFamily="2" charset="0"/>
                <a:ea typeface="Charis SIL" panose="02000500060000020004" pitchFamily="2" charset="0"/>
                <a:cs typeface="Charis SIL" panose="02000500060000020004" pitchFamily="2" charset="0"/>
              </a:rPr>
              <a:t> </a:t>
            </a:r>
            <a:r>
              <a:rPr lang="fr-FR" sz="2900" b="1" dirty="0" err="1">
                <a:latin typeface="Charis SIL" panose="02000500060000020004" pitchFamily="2" charset="0"/>
                <a:ea typeface="Charis SIL" panose="02000500060000020004" pitchFamily="2" charset="0"/>
                <a:cs typeface="Charis SIL" panose="02000500060000020004" pitchFamily="2" charset="0"/>
              </a:rPr>
              <a:t>màsɪ̀pɪ</a:t>
            </a:r>
            <a:r>
              <a:rPr lang="fr-FR" sz="2900" b="1" dirty="0">
                <a:latin typeface="Charis SIL" panose="02000500060000020004" pitchFamily="2" charset="0"/>
                <a:ea typeface="Charis SIL" panose="02000500060000020004" pitchFamily="2" charset="0"/>
                <a:cs typeface="Charis SIL" panose="02000500060000020004" pitchFamily="2" charset="0"/>
              </a:rPr>
              <a:t>̀ |</a:t>
            </a: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900" b="1" dirty="0" err="1">
                <a:latin typeface="Charis SIL" panose="02000500060000020004" pitchFamily="2" charset="0"/>
                <a:ea typeface="Charis SIL" panose="02000500060000020004" pitchFamily="2" charset="0"/>
                <a:cs typeface="Charis SIL" panose="02000500060000020004" pitchFamily="2" charset="0"/>
              </a:rPr>
              <a:t>ʊ̀</a:t>
            </a:r>
            <a:r>
              <a:rPr lang="fr-FR" sz="2900"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jʊ̀ʊ̀k</a:t>
            </a:r>
            <a:r>
              <a:rPr lang="fr-FR" sz="2900" b="1" dirty="0">
                <a:latin typeface="Charis SIL" panose="02000500060000020004" pitchFamily="2" charset="0"/>
                <a:ea typeface="Charis SIL" panose="02000500060000020004" pitchFamily="2" charset="0"/>
                <a:cs typeface="Charis SIL" panose="02000500060000020004" pitchFamily="2" charset="0"/>
              </a:rPr>
              <a:t> </a:t>
            </a:r>
            <a:r>
              <a:rPr lang="fr-FR" sz="2900" b="1" dirty="0" err="1">
                <a:latin typeface="Charis SIL" panose="02000500060000020004" pitchFamily="2" charset="0"/>
                <a:ea typeface="Charis SIL" panose="02000500060000020004" pitchFamily="2" charset="0"/>
                <a:cs typeface="Charis SIL" panose="02000500060000020004" pitchFamily="2" charset="0"/>
              </a:rPr>
              <a:t>kɛ́ɛ̄ŋɛ̀nd</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b="1" dirty="0">
                <a:latin typeface="Charis SIL" panose="02000500060000020004" pitchFamily="2" charset="0"/>
                <a:ea typeface="Charis SIL" panose="02000500060000020004" pitchFamily="2" charset="0"/>
                <a:cs typeface="Charis SIL" panose="02000500060000020004" pitchFamily="2" charset="0"/>
              </a:rPr>
              <a:t>(*</a:t>
            </a:r>
            <a:r>
              <a:rPr lang="fr-FR" sz="2900" b="1" strike="sngStrike" dirty="0" err="1">
                <a:latin typeface="Charis SIL" panose="02000500060000020004" pitchFamily="2" charset="0"/>
                <a:ea typeface="Charis SIL" panose="02000500060000020004" pitchFamily="2" charset="0"/>
                <a:cs typeface="Charis SIL" panose="02000500060000020004" pitchFamily="2" charset="0"/>
              </a:rPr>
              <a:t>ʊ̀</a:t>
            </a:r>
            <a:r>
              <a:rPr lang="fr-FR" sz="2900" b="1" strike="sngStrike"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sàà</a:t>
            </a:r>
            <a:r>
              <a:rPr lang="fr-FR" sz="2900" b="1" strike="sngStrike" dirty="0" err="1">
                <a:latin typeface="Charis SIL" panose="02000500060000020004" pitchFamily="2" charset="0"/>
                <a:ea typeface="Charis SIL" panose="02000500060000020004" pitchFamily="2" charset="0"/>
                <a:cs typeface="Charis SIL" panose="02000500060000020004" pitchFamily="2" charset="0"/>
              </a:rPr>
              <a:t>námba</a:t>
            </a:r>
            <a:r>
              <a:rPr lang="is-IS" sz="2900" b="1" dirty="0">
                <a:latin typeface="Charis SIL" panose="02000500060000020004" pitchFamily="2" charset="0"/>
                <a:ea typeface="Charis SIL" panose="02000500060000020004" pitchFamily="2" charset="0"/>
                <a:cs typeface="Charis SIL" panose="02000500060000020004" pitchFamily="2" charset="0"/>
              </a:rPr>
              <a:t>)</a:t>
            </a:r>
            <a:r>
              <a:rPr lang="fr-FR" sz="2900" b="1" dirty="0">
                <a:latin typeface="Charis SIL" panose="02000500060000020004" pitchFamily="2" charset="0"/>
                <a:ea typeface="Charis SIL" panose="02000500060000020004" pitchFamily="2" charset="0"/>
                <a:cs typeface="Charis SIL" panose="02000500060000020004" pitchFamily="2" charset="0"/>
              </a:rPr>
              <a:t> </a:t>
            </a:r>
            <a:endPar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9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ɪ́ndɪ</a:t>
            </a: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900" b="1" dirty="0">
                <a:latin typeface="Charis SIL" panose="02000500060000020004" pitchFamily="2" charset="0"/>
                <a:ea typeface="Charis SIL" panose="02000500060000020004" pitchFamily="2" charset="0"/>
                <a:cs typeface="Charis SIL" panose="02000500060000020004" pitchFamily="2" charset="0"/>
              </a:rPr>
              <a:t>    ʊ̀-</a:t>
            </a:r>
            <a:r>
              <a:rPr lang="fr-FR" sz="2900" b="1" dirty="0">
                <a:solidFill>
                  <a:srgbClr val="FF0000"/>
                </a:solidFill>
                <a:latin typeface="Charis SIL" panose="02000500060000020004" pitchFamily="2" charset="0"/>
                <a:ea typeface="Charis SIL" panose="02000500060000020004" pitchFamily="2" charset="0"/>
                <a:cs typeface="Charis SIL" panose="02000500060000020004" pitchFamily="2" charset="0"/>
              </a:rPr>
              <a:t>mà</a:t>
            </a:r>
            <a:r>
              <a:rPr lang="fr-FR" sz="2900" b="1" dirty="0">
                <a:latin typeface="Charis SIL" panose="02000500060000020004" pitchFamily="2" charset="0"/>
                <a:ea typeface="Charis SIL" panose="02000500060000020004" pitchFamily="2" charset="0"/>
                <a:cs typeface="Charis SIL" panose="02000500060000020004" pitchFamily="2" charset="0"/>
              </a:rPr>
              <a:t>-   </a:t>
            </a:r>
            <a:r>
              <a:rPr lang="fr-FR" sz="2900" b="1" dirty="0" err="1">
                <a:latin typeface="Charis SIL" panose="02000500060000020004" pitchFamily="2" charset="0"/>
                <a:ea typeface="Charis SIL" panose="02000500060000020004" pitchFamily="2" charset="0"/>
                <a:cs typeface="Charis SIL" panose="02000500060000020004" pitchFamily="2" charset="0"/>
              </a:rPr>
              <a:t>námb</a:t>
            </a:r>
            <a:r>
              <a:rPr lang="fr-FR" sz="2900" b="1" dirty="0">
                <a:latin typeface="Charis SIL" panose="02000500060000020004" pitchFamily="2" charset="0"/>
                <a:ea typeface="Charis SIL" panose="02000500060000020004" pitchFamily="2" charset="0"/>
                <a:cs typeface="Charis SIL" panose="02000500060000020004" pitchFamily="2" charset="0"/>
              </a:rPr>
              <a:t>  -á               mà-</a:t>
            </a:r>
            <a:r>
              <a:rPr lang="fr-FR" sz="2900" b="1" dirty="0" err="1">
                <a:latin typeface="Charis SIL" panose="02000500060000020004" pitchFamily="2" charset="0"/>
                <a:ea typeface="Charis SIL" panose="02000500060000020004" pitchFamily="2" charset="0"/>
                <a:cs typeface="Charis SIL" panose="02000500060000020004" pitchFamily="2" charset="0"/>
              </a:rPr>
              <a:t>sɪ̀pɪ</a:t>
            </a:r>
            <a:r>
              <a:rPr lang="fr-FR" sz="2900" b="1" dirty="0">
                <a:latin typeface="Charis SIL" panose="02000500060000020004" pitchFamily="2" charset="0"/>
                <a:ea typeface="Charis SIL" panose="02000500060000020004" pitchFamily="2" charset="0"/>
                <a:cs typeface="Charis SIL" panose="02000500060000020004" pitchFamily="2" charset="0"/>
              </a:rPr>
              <a:t>̀ |</a:t>
            </a:r>
            <a:endParaRPr lang="fr-FR" sz="2900"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Si</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cap="small" dirty="0">
                <a:latin typeface="Charis SIL" panose="02000500060000020004" pitchFamily="2" charset="0"/>
                <a:ea typeface="Charis SIL" panose="02000500060000020004" pitchFamily="2" charset="0"/>
                <a:cs typeface="Charis SIL" panose="02000500060000020004" pitchFamily="2" charset="0"/>
              </a:rPr>
              <a:t>3sg-</a:t>
            </a:r>
            <a:r>
              <a:rPr lang="fr-FR" sz="2900"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p4</a:t>
            </a:r>
            <a:r>
              <a:rPr lang="fr-FR" sz="2900" dirty="0">
                <a:latin typeface="Charis SIL" panose="02000500060000020004" pitchFamily="2" charset="0"/>
                <a:ea typeface="Charis SIL" panose="02000500060000020004" pitchFamily="2" charset="0"/>
                <a:cs typeface="Charis SIL" panose="02000500060000020004" pitchFamily="2" charset="0"/>
              </a:rPr>
              <a:t>-préparer-</a:t>
            </a:r>
            <a:r>
              <a:rPr lang="fr-FR" sz="2900" cap="small" dirty="0">
                <a:latin typeface="Charis SIL" panose="02000500060000020004" pitchFamily="2" charset="0"/>
                <a:ea typeface="Charis SIL" panose="02000500060000020004" pitchFamily="2" charset="0"/>
                <a:cs typeface="Charis SIL" panose="02000500060000020004" pitchFamily="2" charset="0"/>
              </a:rPr>
              <a:t>plr.prf</a:t>
            </a:r>
            <a:r>
              <a:rPr lang="fr-FR" sz="2900" dirty="0">
                <a:latin typeface="Charis SIL" panose="02000500060000020004" pitchFamily="2" charset="0"/>
                <a:ea typeface="Charis SIL" panose="02000500060000020004" pitchFamily="2" charset="0"/>
                <a:cs typeface="Charis SIL" panose="02000500060000020004" pitchFamily="2" charset="0"/>
              </a:rPr>
              <a:t>     cl6a-légume |   </a:t>
            </a:r>
          </a:p>
          <a:p>
            <a:pPr marL="0" indent="0">
              <a:buNone/>
            </a:pPr>
            <a:r>
              <a:rPr lang="fr-FR" sz="2900" b="1" dirty="0">
                <a:latin typeface="Charis SIL" panose="02000500060000020004" pitchFamily="2" charset="0"/>
                <a:ea typeface="Charis SIL" panose="02000500060000020004" pitchFamily="2" charset="0"/>
                <a:cs typeface="Charis SIL" panose="02000500060000020004" pitchFamily="2" charset="0"/>
              </a:rPr>
              <a:t>	ʊ̀-</a:t>
            </a:r>
            <a:r>
              <a:rPr lang="fr-FR" sz="2900"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jʊ̀ʊ̀k</a:t>
            </a:r>
            <a:r>
              <a:rPr lang="fr-FR" sz="2900" b="1" dirty="0">
                <a:latin typeface="Charis SIL" panose="02000500060000020004" pitchFamily="2" charset="0"/>
                <a:ea typeface="Charis SIL" panose="02000500060000020004" pitchFamily="2" charset="0"/>
                <a:cs typeface="Charis SIL" panose="02000500060000020004" pitchFamily="2" charset="0"/>
              </a:rPr>
              <a:t>                            ká=à-</a:t>
            </a:r>
            <a:r>
              <a:rPr lang="fr-FR" sz="2900" b="1" dirty="0" err="1">
                <a:latin typeface="Charis SIL" panose="02000500060000020004" pitchFamily="2" charset="0"/>
                <a:ea typeface="Charis SIL" panose="02000500060000020004" pitchFamily="2" charset="0"/>
                <a:cs typeface="Charis SIL" panose="02000500060000020004" pitchFamily="2" charset="0"/>
              </a:rPr>
              <a:t>ŋɛ̀nd</a:t>
            </a:r>
            <a:r>
              <a:rPr lang="fr-FR" sz="2900" dirty="0">
                <a:latin typeface="Charis SIL" panose="02000500060000020004" pitchFamily="2" charset="0"/>
                <a:ea typeface="Charis SIL" panose="02000500060000020004" pitchFamily="2" charset="0"/>
                <a:cs typeface="Charis SIL" panose="02000500060000020004" pitchFamily="2" charset="0"/>
              </a:rPr>
              <a:t> </a:t>
            </a:r>
          </a:p>
          <a:p>
            <a:pPr marL="0" indent="0">
              <a:buNone/>
            </a:pPr>
            <a:r>
              <a:rPr lang="fr-FR" sz="2900" cap="small" dirty="0">
                <a:latin typeface="Charis SIL" panose="02000500060000020004" pitchFamily="2" charset="0"/>
                <a:ea typeface="Charis SIL" panose="02000500060000020004" pitchFamily="2" charset="0"/>
                <a:cs typeface="Charis SIL" panose="02000500060000020004" pitchFamily="2" charset="0"/>
              </a:rPr>
              <a:t>	3sg-</a:t>
            </a:r>
            <a:r>
              <a:rPr lang="fr-FR" sz="2900"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narnp</a:t>
            </a:r>
            <a:r>
              <a:rPr lang="fr-FR" sz="29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.partir.</a:t>
            </a:r>
            <a:r>
              <a:rPr lang="fr-FR" sz="2900"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sgl</a:t>
            </a:r>
            <a:r>
              <a:rPr lang="fr-FR" sz="2900" cap="small" dirty="0">
                <a:latin typeface="Charis SIL" panose="02000500060000020004" pitchFamily="2" charset="0"/>
                <a:ea typeface="Charis SIL" panose="02000500060000020004" pitchFamily="2" charset="0"/>
                <a:cs typeface="Charis SIL" panose="02000500060000020004" pitchFamily="2" charset="0"/>
              </a:rPr>
              <a:t>    </a:t>
            </a:r>
            <a:r>
              <a:rPr lang="fr-FR" sz="2900" cap="small" dirty="0" err="1">
                <a:latin typeface="Charis SIL" panose="02000500060000020004" pitchFamily="2" charset="0"/>
                <a:ea typeface="Charis SIL" panose="02000500060000020004" pitchFamily="2" charset="0"/>
                <a:cs typeface="Charis SIL" panose="02000500060000020004" pitchFamily="2" charset="0"/>
              </a:rPr>
              <a:t>loc</a:t>
            </a:r>
            <a:r>
              <a:rPr lang="fr-FR" sz="2900" cap="small" dirty="0">
                <a:latin typeface="Charis SIL" panose="02000500060000020004" pitchFamily="2" charset="0"/>
                <a:ea typeface="Charis SIL" panose="02000500060000020004" pitchFamily="2" charset="0"/>
                <a:cs typeface="Charis SIL" panose="02000500060000020004" pitchFamily="2" charset="0"/>
              </a:rPr>
              <a:t>=cl3</a:t>
            </a:r>
            <a:r>
              <a:rPr lang="fr-FR" sz="2900"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	« Si elle préparait/a préparé le </a:t>
            </a:r>
            <a:r>
              <a:rPr lang="fr-FR" sz="2900" dirty="0" err="1">
                <a:latin typeface="Charis SIL" panose="02000500060000020004" pitchFamily="2" charset="0"/>
                <a:ea typeface="Charis SIL" panose="02000500060000020004" pitchFamily="2" charset="0"/>
                <a:cs typeface="Charis SIL" panose="02000500060000020004" pitchFamily="2" charset="0"/>
              </a:rPr>
              <a:t>masep</a:t>
            </a:r>
            <a:r>
              <a:rPr lang="fr-FR" sz="2900" dirty="0">
                <a:latin typeface="Charis SIL" panose="02000500060000020004" pitchFamily="2" charset="0"/>
                <a:ea typeface="Charis SIL" panose="02000500060000020004" pitchFamily="2" charset="0"/>
                <a:cs typeface="Charis SIL" panose="02000500060000020004" pitchFamily="2" charset="0"/>
              </a:rPr>
              <a:t> (avant-hier), elle partirait/partira en voyage. »</a:t>
            </a:r>
          </a:p>
          <a:p>
            <a:pPr marL="0" indent="0">
              <a:buNone/>
            </a:pPr>
            <a:r>
              <a:rPr lang="fr-FR" sz="2900" b="1" dirty="0">
                <a:solidFill>
                  <a:schemeClr val="tx1"/>
                </a:solidFill>
                <a:latin typeface="Charis SIL" panose="02000500060000020004" pitchFamily="2" charset="0"/>
                <a:ea typeface="Charis SIL" panose="02000500060000020004" pitchFamily="2" charset="0"/>
                <a:cs typeface="Charis SIL" panose="02000500060000020004" pitchFamily="2" charset="0"/>
              </a:rPr>
              <a:t>b</a:t>
            </a:r>
            <a:r>
              <a:rPr lang="fr-FR" sz="2900" dirty="0">
                <a:solidFill>
                  <a:schemeClr val="tx1"/>
                </a:solidFill>
                <a:latin typeface="Charis SIL" panose="02000500060000020004" pitchFamily="2" charset="0"/>
                <a:ea typeface="Charis SIL" panose="02000500060000020004" pitchFamily="2" charset="0"/>
                <a:cs typeface="Charis SIL" panose="02000500060000020004" pitchFamily="2" charset="0"/>
              </a:rPr>
              <a:t>.</a:t>
            </a:r>
            <a:r>
              <a:rPr lang="fr-FR" sz="2900" dirty="0">
                <a:latin typeface="Charis SIL" panose="02000500060000020004" pitchFamily="2" charset="0"/>
                <a:ea typeface="Charis SIL" panose="02000500060000020004" pitchFamily="2" charset="0"/>
                <a:cs typeface="Charis SIL" panose="02000500060000020004" pitchFamily="2" charset="0"/>
              </a:rPr>
              <a:t> Emene </a:t>
            </a:r>
            <a:r>
              <a:rPr lang="fr-FR" sz="29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29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9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9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ʊ̀pɛ́ɛ</a:t>
            </a:r>
            <a:r>
              <a:rPr lang="is-IS"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900" b="1" dirty="0" err="1">
                <a:latin typeface="Charis SIL" panose="02000500060000020004" pitchFamily="2" charset="0"/>
                <a:ea typeface="Charis SIL" panose="02000500060000020004" pitchFamily="2" charset="0"/>
                <a:cs typeface="Charis SIL" panose="02000500060000020004" pitchFamily="2" charset="0"/>
              </a:rPr>
              <a:t>ʊ̀</a:t>
            </a:r>
            <a:r>
              <a:rPr lang="fr-FR" sz="2900"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kà</a:t>
            </a:r>
            <a:r>
              <a:rPr lang="fr-FR" sz="2900" b="1" dirty="0" err="1">
                <a:latin typeface="Charis SIL" panose="02000500060000020004" pitchFamily="2" charset="0"/>
                <a:ea typeface="Charis SIL" panose="02000500060000020004" pitchFamily="2" charset="0"/>
                <a:cs typeface="Charis SIL" panose="02000500060000020004" pitchFamily="2" charset="0"/>
              </a:rPr>
              <a:t>námba</a:t>
            </a:r>
            <a:r>
              <a:rPr lang="fr-FR" sz="2900" b="1" dirty="0">
                <a:latin typeface="Charis SIL" panose="02000500060000020004" pitchFamily="2" charset="0"/>
                <a:ea typeface="Charis SIL" panose="02000500060000020004" pitchFamily="2" charset="0"/>
                <a:cs typeface="Charis SIL" panose="02000500060000020004" pitchFamily="2" charset="0"/>
              </a:rPr>
              <a:t>́</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dirty="0" err="1">
                <a:latin typeface="Charis SIL" panose="02000500060000020004" pitchFamily="2" charset="0"/>
                <a:ea typeface="Charis SIL" panose="02000500060000020004" pitchFamily="2" charset="0"/>
                <a:cs typeface="Charis SIL" panose="02000500060000020004" pitchFamily="2" charset="0"/>
              </a:rPr>
              <a:t>màsɪ̀pɪ</a:t>
            </a:r>
            <a:r>
              <a:rPr lang="fr-FR" sz="2900" dirty="0">
                <a:latin typeface="Charis SIL" panose="02000500060000020004" pitchFamily="2" charset="0"/>
                <a:ea typeface="Charis SIL" panose="02000500060000020004" pitchFamily="2" charset="0"/>
                <a:cs typeface="Charis SIL" panose="02000500060000020004" pitchFamily="2" charset="0"/>
              </a:rPr>
              <a:t>̀ | </a:t>
            </a:r>
            <a:r>
              <a:rPr lang="fr-FR" sz="2900" b="1" dirty="0" err="1">
                <a:latin typeface="Charis SIL" panose="02000500060000020004" pitchFamily="2" charset="0"/>
                <a:ea typeface="Charis SIL" panose="02000500060000020004" pitchFamily="2" charset="0"/>
                <a:cs typeface="Charis SIL" panose="02000500060000020004" pitchFamily="2" charset="0"/>
              </a:rPr>
              <a:t>ʊ̀</a:t>
            </a:r>
            <a:r>
              <a:rPr lang="fr-FR" sz="2900"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sz="2900" b="1" dirty="0" err="1">
                <a:latin typeface="Charis SIL" panose="02000500060000020004" pitchFamily="2" charset="0"/>
                <a:ea typeface="Charis SIL" panose="02000500060000020004" pitchFamily="2" charset="0"/>
                <a:cs typeface="Charis SIL" panose="02000500060000020004" pitchFamily="2" charset="0"/>
              </a:rPr>
              <a:t>jʊ̀ʊ̀k</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dirty="0" err="1">
                <a:latin typeface="Charis SIL" panose="02000500060000020004" pitchFamily="2" charset="0"/>
                <a:ea typeface="Charis SIL" panose="02000500060000020004" pitchFamily="2" charset="0"/>
                <a:cs typeface="Charis SIL" panose="02000500060000020004" pitchFamily="2" charset="0"/>
              </a:rPr>
              <a:t>kɛ́ɛ̄ŋɛ̀nd</a:t>
            </a:r>
            <a:r>
              <a:rPr lang="fr-FR" sz="2900" dirty="0">
                <a:latin typeface="Charis SIL" panose="02000500060000020004" pitchFamily="2" charset="0"/>
                <a:ea typeface="Charis SIL" panose="02000500060000020004" pitchFamily="2" charset="0"/>
                <a:cs typeface="Charis SIL" panose="02000500060000020004" pitchFamily="2" charset="0"/>
              </a:rPr>
              <a:t>.</a:t>
            </a: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	Emene     </a:t>
            </a:r>
            <a:r>
              <a:rPr lang="fr-FR" sz="29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sɔ́ɔ</a:t>
            </a:r>
            <a:r>
              <a:rPr lang="fr-FR" sz="29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9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29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         ʊ̀-</a:t>
            </a:r>
            <a:r>
              <a:rPr lang="fr-FR" sz="29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29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9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29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sz="2900" b="1" i="1" dirty="0">
                <a:latin typeface="Charis SIL" panose="02000500060000020004" pitchFamily="2" charset="0"/>
                <a:ea typeface="Charis SIL" panose="02000500060000020004" pitchFamily="2" charset="0"/>
                <a:cs typeface="Charis SIL" panose="02000500060000020004" pitchFamily="2" charset="0"/>
              </a:rPr>
              <a:t>          ʊ̀-</a:t>
            </a:r>
            <a:r>
              <a:rPr lang="fr-FR" sz="29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kà</a:t>
            </a:r>
            <a:r>
              <a:rPr lang="fr-FR" sz="2900" b="1" i="1" dirty="0">
                <a:latin typeface="Charis SIL" panose="02000500060000020004" pitchFamily="2" charset="0"/>
                <a:ea typeface="Charis SIL" panose="02000500060000020004" pitchFamily="2" charset="0"/>
                <a:cs typeface="Charis SIL" panose="02000500060000020004" pitchFamily="2" charset="0"/>
              </a:rPr>
              <a:t>-</a:t>
            </a:r>
            <a:r>
              <a:rPr lang="fr-FR" sz="2900" b="1" i="1" dirty="0" err="1">
                <a:latin typeface="Charis SIL" panose="02000500060000020004" pitchFamily="2" charset="0"/>
                <a:ea typeface="Charis SIL" panose="02000500060000020004" pitchFamily="2" charset="0"/>
                <a:cs typeface="Charis SIL" panose="02000500060000020004" pitchFamily="2" charset="0"/>
              </a:rPr>
              <a:t>námba</a:t>
            </a:r>
            <a:r>
              <a:rPr lang="is-IS" sz="2900" b="1" i="1" dirty="0">
                <a:latin typeface="Charis SIL" panose="02000500060000020004" pitchFamily="2" charset="0"/>
                <a:ea typeface="Charis SIL" panose="02000500060000020004" pitchFamily="2" charset="0"/>
                <a:cs typeface="Charis SIL" panose="02000500060000020004" pitchFamily="2" charset="0"/>
              </a:rPr>
              <a:t>̀</a:t>
            </a:r>
            <a:r>
              <a:rPr lang="fr-FR" sz="2900" dirty="0">
                <a:latin typeface="Charis SIL" panose="02000500060000020004" pitchFamily="2" charset="0"/>
                <a:ea typeface="Charis SIL" panose="02000500060000020004" pitchFamily="2" charset="0"/>
                <a:cs typeface="Charis SIL" panose="02000500060000020004" pitchFamily="2" charset="0"/>
              </a:rPr>
              <a:t>          mà-</a:t>
            </a:r>
            <a:r>
              <a:rPr lang="fr-FR" sz="2900" dirty="0" err="1">
                <a:latin typeface="Charis SIL" panose="02000500060000020004" pitchFamily="2" charset="0"/>
                <a:ea typeface="Charis SIL" panose="02000500060000020004" pitchFamily="2" charset="0"/>
                <a:cs typeface="Charis SIL" panose="02000500060000020004" pitchFamily="2" charset="0"/>
              </a:rPr>
              <a:t>sɪ̀pɪ</a:t>
            </a:r>
            <a:r>
              <a:rPr lang="fr-FR" sz="2900"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	Emene    </a:t>
            </a:r>
            <a:r>
              <a:rPr lang="fr-FR" sz="2900" b="1" cap="small"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irp</a:t>
            </a:r>
            <a:r>
              <a:rPr lang="fr-FR" sz="2900"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-aux</a:t>
            </a:r>
            <a:r>
              <a:rPr lang="fr-FR" sz="29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900"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3sg-</a:t>
            </a: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être</a:t>
            </a:r>
            <a:r>
              <a:rPr lang="fr-FR" sz="2900"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9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que</a:t>
            </a:r>
            <a:r>
              <a:rPr lang="fr-FR" sz="2900"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2900" cap="small" dirty="0">
                <a:latin typeface="Charis SIL" panose="02000500060000020004" pitchFamily="2" charset="0"/>
                <a:ea typeface="Charis SIL" panose="02000500060000020004" pitchFamily="2" charset="0"/>
                <a:cs typeface="Charis SIL" panose="02000500060000020004" pitchFamily="2" charset="0"/>
              </a:rPr>
              <a:t>3sg</a:t>
            </a:r>
            <a:r>
              <a:rPr lang="fr-FR" sz="2900" dirty="0">
                <a:latin typeface="Charis SIL" panose="02000500060000020004" pitchFamily="2" charset="0"/>
                <a:ea typeface="Charis SIL" panose="02000500060000020004" pitchFamily="2" charset="0"/>
                <a:cs typeface="Charis SIL" panose="02000500060000020004" pitchFamily="2" charset="0"/>
              </a:rPr>
              <a:t>-</a:t>
            </a:r>
            <a:r>
              <a:rPr lang="fr-FR" sz="2900" b="1" dirty="0">
                <a:solidFill>
                  <a:srgbClr val="FF0000"/>
                </a:solidFill>
                <a:latin typeface="Charis SIL" panose="02000500060000020004" pitchFamily="2" charset="0"/>
                <a:ea typeface="Charis SIL" panose="02000500060000020004" pitchFamily="2" charset="0"/>
                <a:cs typeface="Charis SIL" panose="02000500060000020004" pitchFamily="2" charset="0"/>
              </a:rPr>
              <a:t>F2</a:t>
            </a:r>
            <a:r>
              <a:rPr lang="fr-FR" sz="2900" dirty="0">
                <a:latin typeface="Charis SIL" panose="02000500060000020004" pitchFamily="2" charset="0"/>
                <a:ea typeface="Charis SIL" panose="02000500060000020004" pitchFamily="2" charset="0"/>
                <a:cs typeface="Charis SIL" panose="02000500060000020004" pitchFamily="2" charset="0"/>
              </a:rPr>
              <a:t>-préparer.</a:t>
            </a:r>
            <a:r>
              <a:rPr lang="fr-FR" sz="2900" cap="small" dirty="0">
                <a:latin typeface="Charis SIL" panose="02000500060000020004" pitchFamily="2" charset="0"/>
                <a:ea typeface="Charis SIL" panose="02000500060000020004" pitchFamily="2" charset="0"/>
                <a:cs typeface="Charis SIL" panose="02000500060000020004" pitchFamily="2" charset="0"/>
              </a:rPr>
              <a:t>plr</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cap="small" dirty="0">
                <a:latin typeface="Charis SIL" panose="02000500060000020004" pitchFamily="2" charset="0"/>
                <a:ea typeface="Charis SIL" panose="02000500060000020004" pitchFamily="2" charset="0"/>
                <a:cs typeface="Charis SIL" panose="02000500060000020004" pitchFamily="2" charset="0"/>
              </a:rPr>
              <a:t>cl6a</a:t>
            </a:r>
            <a:r>
              <a:rPr lang="fr-FR" sz="2900" dirty="0">
                <a:latin typeface="Charis SIL" panose="02000500060000020004" pitchFamily="2" charset="0"/>
                <a:ea typeface="Charis SIL" panose="02000500060000020004" pitchFamily="2" charset="0"/>
                <a:cs typeface="Charis SIL" panose="02000500060000020004" pitchFamily="2" charset="0"/>
              </a:rPr>
              <a:t>-legume |</a:t>
            </a:r>
          </a:p>
          <a:p>
            <a:pPr marL="0" indent="0">
              <a:buNone/>
            </a:pPr>
            <a:r>
              <a:rPr lang="fr-FR" sz="2900" b="1" dirty="0">
                <a:latin typeface="Charis SIL" panose="02000500060000020004" pitchFamily="2" charset="0"/>
                <a:ea typeface="Charis SIL" panose="02000500060000020004" pitchFamily="2" charset="0"/>
                <a:cs typeface="Charis SIL" panose="02000500060000020004" pitchFamily="2" charset="0"/>
              </a:rPr>
              <a:t>	ʊ̀-</a:t>
            </a:r>
            <a:r>
              <a:rPr lang="fr-FR" sz="29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sa</a:t>
            </a:r>
            <a:r>
              <a:rPr lang="is-IS" sz="29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sz="29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á</a:t>
            </a:r>
            <a:r>
              <a:rPr lang="fr-FR" sz="2900" b="1" dirty="0">
                <a:latin typeface="Charis SIL" panose="02000500060000020004" pitchFamily="2" charset="0"/>
                <a:ea typeface="Charis SIL" panose="02000500060000020004" pitchFamily="2" charset="0"/>
                <a:cs typeface="Charis SIL" panose="02000500060000020004" pitchFamily="2" charset="0"/>
              </a:rPr>
              <a:t>-</a:t>
            </a:r>
            <a:r>
              <a:rPr lang="fr-FR" sz="2900" b="1" dirty="0" err="1">
                <a:latin typeface="Charis SIL" panose="02000500060000020004" pitchFamily="2" charset="0"/>
                <a:ea typeface="Charis SIL" panose="02000500060000020004" pitchFamily="2" charset="0"/>
                <a:cs typeface="Charis SIL" panose="02000500060000020004" pitchFamily="2" charset="0"/>
              </a:rPr>
              <a:t>jʊ</a:t>
            </a:r>
            <a:r>
              <a:rPr lang="is-IS" sz="2900" b="1" dirty="0">
                <a:latin typeface="Charis SIL" panose="02000500060000020004" pitchFamily="2" charset="0"/>
                <a:ea typeface="Charis SIL" panose="02000500060000020004" pitchFamily="2" charset="0"/>
                <a:cs typeface="Charis SIL" panose="02000500060000020004" pitchFamily="2" charset="0"/>
              </a:rPr>
              <a:t>̀</a:t>
            </a:r>
            <a:r>
              <a:rPr lang="fr-FR" sz="2900" b="1" dirty="0" err="1">
                <a:latin typeface="Charis SIL" panose="02000500060000020004" pitchFamily="2" charset="0"/>
                <a:ea typeface="Charis SIL" panose="02000500060000020004" pitchFamily="2" charset="0"/>
                <a:cs typeface="Charis SIL" panose="02000500060000020004" pitchFamily="2" charset="0"/>
              </a:rPr>
              <a:t>ʊ̀k</a:t>
            </a:r>
            <a:r>
              <a:rPr lang="fr-FR" sz="2900" dirty="0">
                <a:latin typeface="Charis SIL" panose="02000500060000020004" pitchFamily="2" charset="0"/>
                <a:ea typeface="Charis SIL" panose="02000500060000020004" pitchFamily="2" charset="0"/>
                <a:cs typeface="Charis SIL" panose="02000500060000020004" pitchFamily="2" charset="0"/>
              </a:rPr>
              <a:t>                ká=à-</a:t>
            </a:r>
            <a:r>
              <a:rPr lang="fr-FR" sz="2900" dirty="0" err="1">
                <a:latin typeface="Charis SIL" panose="02000500060000020004" pitchFamily="2" charset="0"/>
                <a:ea typeface="Charis SIL" panose="02000500060000020004" pitchFamily="2" charset="0"/>
                <a:cs typeface="Charis SIL" panose="02000500060000020004" pitchFamily="2" charset="0"/>
              </a:rPr>
              <a:t>ŋɛ̀nd</a:t>
            </a:r>
            <a:endParaRPr lang="fr-FR" sz="2900"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cap="small" dirty="0">
                <a:latin typeface="Charis SIL" panose="02000500060000020004" pitchFamily="2" charset="0"/>
                <a:ea typeface="Charis SIL" panose="02000500060000020004" pitchFamily="2" charset="0"/>
                <a:cs typeface="Charis SIL" panose="02000500060000020004" pitchFamily="2" charset="0"/>
              </a:rPr>
              <a:t>3sg-</a:t>
            </a:r>
            <a:r>
              <a:rPr lang="fr-FR" sz="2900"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irp</a:t>
            </a:r>
            <a:r>
              <a:rPr lang="fr-FR" sz="2900" dirty="0">
                <a:latin typeface="Charis SIL" panose="02000500060000020004" pitchFamily="2" charset="0"/>
                <a:ea typeface="Charis SIL" panose="02000500060000020004" pitchFamily="2" charset="0"/>
                <a:cs typeface="Charis SIL" panose="02000500060000020004" pitchFamily="2" charset="0"/>
              </a:rPr>
              <a:t>-partir.</a:t>
            </a:r>
            <a:r>
              <a:rPr lang="fr-FR" sz="2900" cap="small" dirty="0">
                <a:latin typeface="Charis SIL" panose="02000500060000020004" pitchFamily="2" charset="0"/>
                <a:ea typeface="Charis SIL" panose="02000500060000020004" pitchFamily="2" charset="0"/>
                <a:cs typeface="Charis SIL" panose="02000500060000020004" pitchFamily="2" charset="0"/>
              </a:rPr>
              <a:t>sgl</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cap="small" dirty="0" err="1">
                <a:latin typeface="Charis SIL" panose="02000500060000020004" pitchFamily="2" charset="0"/>
                <a:ea typeface="Charis SIL" panose="02000500060000020004" pitchFamily="2" charset="0"/>
                <a:cs typeface="Charis SIL" panose="02000500060000020004" pitchFamily="2" charset="0"/>
              </a:rPr>
              <a:t>loc</a:t>
            </a:r>
            <a:r>
              <a:rPr lang="fr-FR" sz="2900" cap="small" dirty="0">
                <a:latin typeface="Charis SIL" panose="02000500060000020004" pitchFamily="2" charset="0"/>
                <a:ea typeface="Charis SIL" panose="02000500060000020004" pitchFamily="2" charset="0"/>
                <a:cs typeface="Charis SIL" panose="02000500060000020004" pitchFamily="2" charset="0"/>
              </a:rPr>
              <a:t>=cl3</a:t>
            </a:r>
            <a:r>
              <a:rPr lang="fr-FR" sz="2900"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i="1" dirty="0">
                <a:latin typeface="Charis SIL" panose="02000500060000020004" pitchFamily="2" charset="0"/>
                <a:ea typeface="Charis SIL" panose="02000500060000020004" pitchFamily="2" charset="0"/>
                <a:cs typeface="Charis SIL" panose="02000500060000020004" pitchFamily="2" charset="0"/>
              </a:rPr>
              <a:t>Lit : Si c’était qu’</a:t>
            </a:r>
            <a:r>
              <a:rPr lang="fr-FR" sz="2900" i="1" dirty="0" err="1">
                <a:latin typeface="Charis SIL" panose="02000500060000020004" pitchFamily="2" charset="0"/>
                <a:ea typeface="Charis SIL" panose="02000500060000020004" pitchFamily="2" charset="0"/>
                <a:cs typeface="Charis SIL" panose="02000500060000020004" pitchFamily="2" charset="0"/>
              </a:rPr>
              <a:t>Emene</a:t>
            </a:r>
            <a:r>
              <a:rPr lang="fr-FR" sz="2900" i="1" dirty="0">
                <a:latin typeface="Charis SIL" panose="02000500060000020004" pitchFamily="2" charset="0"/>
                <a:ea typeface="Charis SIL" panose="02000500060000020004" pitchFamily="2" charset="0"/>
                <a:cs typeface="Charis SIL" panose="02000500060000020004" pitchFamily="2" charset="0"/>
              </a:rPr>
              <a:t> préparera (demain) les légumes, elle serait partie en voyage</a:t>
            </a:r>
            <a:r>
              <a:rPr lang="fr-FR" sz="2900" dirty="0">
                <a:latin typeface="Charis SIL" panose="02000500060000020004" pitchFamily="2" charset="0"/>
                <a:ea typeface="Charis SIL" panose="02000500060000020004" pitchFamily="2" charset="0"/>
                <a:cs typeface="Charis SIL" panose="02000500060000020004" pitchFamily="2" charset="0"/>
              </a:rPr>
              <a:t> »</a:t>
            </a: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Si </a:t>
            </a:r>
            <a:r>
              <a:rPr lang="fr-FR" sz="2900" dirty="0" err="1">
                <a:latin typeface="Charis SIL" panose="02000500060000020004" pitchFamily="2" charset="0"/>
                <a:ea typeface="Charis SIL" panose="02000500060000020004" pitchFamily="2" charset="0"/>
                <a:cs typeface="Charis SIL" panose="02000500060000020004" pitchFamily="2" charset="0"/>
              </a:rPr>
              <a:t>Emene</a:t>
            </a:r>
            <a:r>
              <a:rPr lang="fr-FR" sz="2900" dirty="0">
                <a:latin typeface="Charis SIL" panose="02000500060000020004" pitchFamily="2" charset="0"/>
                <a:ea typeface="Charis SIL" panose="02000500060000020004" pitchFamily="2" charset="0"/>
                <a:cs typeface="Charis SIL" panose="02000500060000020004" pitchFamily="2" charset="0"/>
              </a:rPr>
              <a:t> devait préparer les légumes demain, elle serait partie en voyage. »</a:t>
            </a:r>
          </a:p>
          <a:p>
            <a:pPr marL="0" indent="0">
              <a:buNone/>
            </a:pPr>
            <a:r>
              <a:rPr lang="fr-FR" sz="2900" b="1" dirty="0">
                <a:latin typeface="Charis SIL" panose="02000500060000020004" pitchFamily="2" charset="0"/>
                <a:ea typeface="Charis SIL" panose="02000500060000020004" pitchFamily="2" charset="0"/>
                <a:cs typeface="Charis SIL" panose="02000500060000020004" pitchFamily="2" charset="0"/>
              </a:rPr>
              <a:t>c. </a:t>
            </a:r>
            <a:r>
              <a:rPr lang="fr-FR" sz="2900" dirty="0" err="1">
                <a:latin typeface="Charis SIL" panose="02000500060000020004" pitchFamily="2" charset="0"/>
                <a:ea typeface="Charis SIL" panose="02000500060000020004" pitchFamily="2" charset="0"/>
                <a:cs typeface="Charis SIL" panose="02000500060000020004" pitchFamily="2" charset="0"/>
              </a:rPr>
              <a:t>Emene</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sáákápɛ́ɛ</a:t>
            </a:r>
            <a:r>
              <a:rPr lang="fr-FR" sz="29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9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29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wa</a:t>
            </a:r>
            <a:r>
              <a:rPr lang="is-IS" sz="29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a:t>
            </a:r>
            <a:r>
              <a:rPr lang="fr-FR" sz="29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námb</a:t>
            </a:r>
            <a:r>
              <a:rPr lang="fr-FR" sz="2900"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2900" dirty="0" err="1">
                <a:latin typeface="Charis SIL" panose="02000500060000020004" pitchFamily="2" charset="0"/>
                <a:ea typeface="Charis SIL" panose="02000500060000020004" pitchFamily="2" charset="0"/>
                <a:cs typeface="Charis SIL" panose="02000500060000020004" pitchFamily="2" charset="0"/>
              </a:rPr>
              <a:t>màsɪ̀pɪ</a:t>
            </a:r>
            <a:r>
              <a:rPr lang="fr-FR" sz="2900" dirty="0">
                <a:latin typeface="Charis SIL" panose="02000500060000020004" pitchFamily="2" charset="0"/>
                <a:ea typeface="Charis SIL" panose="02000500060000020004" pitchFamily="2" charset="0"/>
                <a:cs typeface="Charis SIL" panose="02000500060000020004" pitchFamily="2" charset="0"/>
              </a:rPr>
              <a:t>̀ | </a:t>
            </a:r>
            <a:r>
              <a:rPr lang="fr-FR" sz="2900" b="1" dirty="0" err="1">
                <a:latin typeface="Charis SIL" panose="02000500060000020004" pitchFamily="2" charset="0"/>
                <a:ea typeface="Charis SIL" panose="02000500060000020004" pitchFamily="2" charset="0"/>
                <a:cs typeface="Charis SIL" panose="02000500060000020004" pitchFamily="2" charset="0"/>
              </a:rPr>
              <a:t>ʊ̀</a:t>
            </a:r>
            <a:r>
              <a:rPr lang="fr-FR" sz="2900"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sz="2900" b="1" dirty="0" err="1">
                <a:latin typeface="Charis SIL" panose="02000500060000020004" pitchFamily="2" charset="0"/>
                <a:ea typeface="Charis SIL" panose="02000500060000020004" pitchFamily="2" charset="0"/>
                <a:cs typeface="Charis SIL" panose="02000500060000020004" pitchFamily="2" charset="0"/>
              </a:rPr>
              <a:t>jʊ̀ʊ̀k</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dirty="0" err="1">
                <a:latin typeface="Charis SIL" panose="02000500060000020004" pitchFamily="2" charset="0"/>
                <a:ea typeface="Charis SIL" panose="02000500060000020004" pitchFamily="2" charset="0"/>
                <a:cs typeface="Charis SIL" panose="02000500060000020004" pitchFamily="2" charset="0"/>
              </a:rPr>
              <a:t>kɛ́ɛ̄ŋɛ̀nd</a:t>
            </a:r>
            <a:r>
              <a:rPr lang="fr-FR" sz="2900" dirty="0">
                <a:latin typeface="Charis SIL" panose="02000500060000020004" pitchFamily="2" charset="0"/>
                <a:ea typeface="Charis SIL" panose="02000500060000020004" pitchFamily="2" charset="0"/>
                <a:cs typeface="Charis SIL" panose="02000500060000020004" pitchFamily="2" charset="0"/>
              </a:rPr>
              <a:t>.</a:t>
            </a: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dirty="0" err="1">
                <a:latin typeface="Charis SIL" panose="02000500060000020004" pitchFamily="2" charset="0"/>
                <a:ea typeface="Charis SIL" panose="02000500060000020004" pitchFamily="2" charset="0"/>
                <a:cs typeface="Charis SIL" panose="02000500060000020004" pitchFamily="2" charset="0"/>
              </a:rPr>
              <a:t>Emene</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sááka</a:t>
            </a:r>
            <a:r>
              <a:rPr lang="fr-FR" sz="29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9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29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9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29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2900" b="1" i="1" dirty="0">
                <a:latin typeface="Charis SIL" panose="02000500060000020004" pitchFamily="2" charset="0"/>
                <a:ea typeface="Charis SIL" panose="02000500060000020004" pitchFamily="2" charset="0"/>
                <a:cs typeface="Charis SIL" panose="02000500060000020004" pitchFamily="2" charset="0"/>
              </a:rPr>
              <a:t>         </a:t>
            </a:r>
            <a:r>
              <a:rPr lang="is-IS" sz="29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ʊ̀-áá-</a:t>
            </a:r>
            <a:r>
              <a:rPr lang="fr-FR" sz="29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námb</a:t>
            </a:r>
            <a:r>
              <a:rPr lang="fr-FR" sz="2900"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2900" dirty="0">
                <a:latin typeface="Charis SIL" panose="02000500060000020004" pitchFamily="2" charset="0"/>
                <a:ea typeface="Charis SIL" panose="02000500060000020004" pitchFamily="2" charset="0"/>
                <a:cs typeface="Charis SIL" panose="02000500060000020004" pitchFamily="2" charset="0"/>
              </a:rPr>
              <a:t>         mà-</a:t>
            </a:r>
            <a:r>
              <a:rPr lang="fr-FR" sz="2900" dirty="0" err="1">
                <a:latin typeface="Charis SIL" panose="02000500060000020004" pitchFamily="2" charset="0"/>
                <a:ea typeface="Charis SIL" panose="02000500060000020004" pitchFamily="2" charset="0"/>
                <a:cs typeface="Charis SIL" panose="02000500060000020004" pitchFamily="2" charset="0"/>
              </a:rPr>
              <a:t>sɪ̀pɪ</a:t>
            </a:r>
            <a:r>
              <a:rPr lang="fr-FR" sz="2900"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dirty="0" err="1">
                <a:latin typeface="Charis SIL" panose="02000500060000020004" pitchFamily="2" charset="0"/>
                <a:ea typeface="Charis SIL" panose="02000500060000020004" pitchFamily="2" charset="0"/>
                <a:cs typeface="Charis SIL" panose="02000500060000020004" pitchFamily="2" charset="0"/>
              </a:rPr>
              <a:t>Emene</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b="1" cap="small"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irp.aux</a:t>
            </a:r>
            <a:r>
              <a:rPr lang="fr-FR" sz="2900" dirty="0">
                <a:solidFill>
                  <a:srgbClr val="FFC000"/>
                </a:solidFill>
                <a:latin typeface="Charis SIL" panose="02000500060000020004" pitchFamily="2" charset="0"/>
                <a:ea typeface="Charis SIL" panose="02000500060000020004" pitchFamily="2" charset="0"/>
                <a:cs typeface="Charis SIL" panose="02000500060000020004" pitchFamily="2" charset="0"/>
              </a:rPr>
              <a:t>-être=que</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3sg</a:t>
            </a:r>
            <a:r>
              <a:rPr lang="fr-FR" sz="2900" dirty="0">
                <a:solidFill>
                  <a:srgbClr val="FF0000"/>
                </a:solidFill>
                <a:latin typeface="Charis SIL" panose="02000500060000020004" pitchFamily="2" charset="0"/>
                <a:ea typeface="Charis SIL" panose="02000500060000020004" pitchFamily="2" charset="0"/>
                <a:cs typeface="Charis SIL" panose="02000500060000020004" pitchFamily="2" charset="0"/>
              </a:rPr>
              <a:t>-P3-préparer</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cap="small" dirty="0">
                <a:latin typeface="Charis SIL" panose="02000500060000020004" pitchFamily="2" charset="0"/>
                <a:ea typeface="Charis SIL" panose="02000500060000020004" pitchFamily="2" charset="0"/>
                <a:cs typeface="Charis SIL" panose="02000500060000020004" pitchFamily="2" charset="0"/>
              </a:rPr>
              <a:t>cl6a</a:t>
            </a:r>
            <a:r>
              <a:rPr lang="fr-FR" sz="2900" dirty="0">
                <a:latin typeface="Charis SIL" panose="02000500060000020004" pitchFamily="2" charset="0"/>
                <a:ea typeface="Charis SIL" panose="02000500060000020004" pitchFamily="2" charset="0"/>
                <a:cs typeface="Charis SIL" panose="02000500060000020004" pitchFamily="2" charset="0"/>
              </a:rPr>
              <a:t>-legume   |</a:t>
            </a:r>
          </a:p>
          <a:p>
            <a:pPr marL="0" indent="0">
              <a:buNone/>
            </a:pPr>
            <a:r>
              <a:rPr lang="fr-FR" sz="2900" b="1" dirty="0">
                <a:latin typeface="Charis SIL" panose="02000500060000020004" pitchFamily="2" charset="0"/>
                <a:ea typeface="Charis SIL" panose="02000500060000020004" pitchFamily="2" charset="0"/>
                <a:cs typeface="Charis SIL" panose="02000500060000020004" pitchFamily="2" charset="0"/>
              </a:rPr>
              <a:t>	ʊ̀-</a:t>
            </a:r>
            <a:r>
              <a:rPr lang="fr-FR" sz="2900"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sz="29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sz="2900" b="1" dirty="0">
                <a:latin typeface="Charis SIL" panose="02000500060000020004" pitchFamily="2" charset="0"/>
                <a:ea typeface="Charis SIL" panose="02000500060000020004" pitchFamily="2" charset="0"/>
                <a:cs typeface="Charis SIL" panose="02000500060000020004" pitchFamily="2" charset="0"/>
              </a:rPr>
              <a:t>-</a:t>
            </a:r>
            <a:r>
              <a:rPr lang="fr-FR" sz="2900" b="1" dirty="0" err="1">
                <a:latin typeface="Charis SIL" panose="02000500060000020004" pitchFamily="2" charset="0"/>
                <a:ea typeface="Charis SIL" panose="02000500060000020004" pitchFamily="2" charset="0"/>
                <a:cs typeface="Charis SIL" panose="02000500060000020004" pitchFamily="2" charset="0"/>
              </a:rPr>
              <a:t>jʊʊk</a:t>
            </a:r>
            <a:r>
              <a:rPr lang="fr-FR" sz="2900" dirty="0">
                <a:latin typeface="Charis SIL" panose="02000500060000020004" pitchFamily="2" charset="0"/>
                <a:ea typeface="Charis SIL" panose="02000500060000020004" pitchFamily="2" charset="0"/>
                <a:cs typeface="Charis SIL" panose="02000500060000020004" pitchFamily="2" charset="0"/>
              </a:rPr>
              <a:t>                ká=à-</a:t>
            </a:r>
            <a:r>
              <a:rPr lang="fr-FR" sz="2900" dirty="0" err="1">
                <a:latin typeface="Charis SIL" panose="02000500060000020004" pitchFamily="2" charset="0"/>
                <a:ea typeface="Charis SIL" panose="02000500060000020004" pitchFamily="2" charset="0"/>
                <a:cs typeface="Charis SIL" panose="02000500060000020004" pitchFamily="2" charset="0"/>
              </a:rPr>
              <a:t>ŋɛ̀nd</a:t>
            </a:r>
            <a:endParaRPr lang="fr-FR" sz="2900"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2900" cap="small" dirty="0">
                <a:latin typeface="Charis SIL" panose="02000500060000020004" pitchFamily="2" charset="0"/>
                <a:ea typeface="Charis SIL" panose="02000500060000020004" pitchFamily="2" charset="0"/>
                <a:cs typeface="Charis SIL" panose="02000500060000020004" pitchFamily="2" charset="0"/>
              </a:rPr>
              <a:t>	3sg-</a:t>
            </a:r>
            <a:r>
              <a:rPr lang="fr-FR" sz="2900"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irp</a:t>
            </a:r>
            <a:r>
              <a:rPr lang="fr-FR" sz="2900" dirty="0">
                <a:latin typeface="Charis SIL" panose="02000500060000020004" pitchFamily="2" charset="0"/>
                <a:ea typeface="Charis SIL" panose="02000500060000020004" pitchFamily="2" charset="0"/>
                <a:cs typeface="Charis SIL" panose="02000500060000020004" pitchFamily="2" charset="0"/>
              </a:rPr>
              <a:t>-partir.</a:t>
            </a:r>
            <a:r>
              <a:rPr lang="fr-FR" sz="2900" cap="small" dirty="0">
                <a:latin typeface="Charis SIL" panose="02000500060000020004" pitchFamily="2" charset="0"/>
                <a:ea typeface="Charis SIL" panose="02000500060000020004" pitchFamily="2" charset="0"/>
                <a:cs typeface="Charis SIL" panose="02000500060000020004" pitchFamily="2" charset="0"/>
              </a:rPr>
              <a:t>sgl</a:t>
            </a:r>
            <a:r>
              <a:rPr lang="fr-FR" sz="2900" dirty="0">
                <a:latin typeface="Charis SIL" panose="02000500060000020004" pitchFamily="2" charset="0"/>
                <a:ea typeface="Charis SIL" panose="02000500060000020004" pitchFamily="2" charset="0"/>
                <a:cs typeface="Charis SIL" panose="02000500060000020004" pitchFamily="2" charset="0"/>
              </a:rPr>
              <a:t>    </a:t>
            </a:r>
            <a:r>
              <a:rPr lang="fr-FR" sz="2900" cap="small" dirty="0" err="1">
                <a:latin typeface="Charis SIL" panose="02000500060000020004" pitchFamily="2" charset="0"/>
                <a:ea typeface="Charis SIL" panose="02000500060000020004" pitchFamily="2" charset="0"/>
                <a:cs typeface="Charis SIL" panose="02000500060000020004" pitchFamily="2" charset="0"/>
              </a:rPr>
              <a:t>loc</a:t>
            </a:r>
            <a:r>
              <a:rPr lang="fr-FR" sz="2900" cap="small" dirty="0">
                <a:latin typeface="Charis SIL" panose="02000500060000020004" pitchFamily="2" charset="0"/>
                <a:ea typeface="Charis SIL" panose="02000500060000020004" pitchFamily="2" charset="0"/>
                <a:cs typeface="Charis SIL" panose="02000500060000020004" pitchFamily="2" charset="0"/>
              </a:rPr>
              <a:t>=cl3</a:t>
            </a:r>
            <a:r>
              <a:rPr lang="fr-FR" sz="2900"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“Lit : Si c’était qu’</a:t>
            </a:r>
            <a:r>
              <a:rPr lang="fr-FR" sz="2900" dirty="0" err="1">
                <a:latin typeface="Charis SIL" panose="02000500060000020004" pitchFamily="2" charset="0"/>
                <a:ea typeface="Charis SIL" panose="02000500060000020004" pitchFamily="2" charset="0"/>
                <a:cs typeface="Charis SIL" panose="02000500060000020004" pitchFamily="2" charset="0"/>
              </a:rPr>
              <a:t>Emene</a:t>
            </a:r>
            <a:r>
              <a:rPr lang="fr-FR" sz="2900" dirty="0">
                <a:latin typeface="Charis SIL" panose="02000500060000020004" pitchFamily="2" charset="0"/>
                <a:ea typeface="Charis SIL" panose="02000500060000020004" pitchFamily="2" charset="0"/>
                <a:cs typeface="Charis SIL" panose="02000500060000020004" pitchFamily="2" charset="0"/>
              </a:rPr>
              <a:t> avait préparé les légumes hier, elle serait partie en voyage »</a:t>
            </a:r>
          </a:p>
          <a:p>
            <a:pPr marL="0" indent="0">
              <a:buNone/>
            </a:pPr>
            <a:r>
              <a:rPr lang="fr-FR" sz="2900" dirty="0">
                <a:latin typeface="Charis SIL" panose="02000500060000020004" pitchFamily="2" charset="0"/>
                <a:ea typeface="Charis SIL" panose="02000500060000020004" pitchFamily="2" charset="0"/>
                <a:cs typeface="Charis SIL" panose="02000500060000020004" pitchFamily="2" charset="0"/>
              </a:rPr>
              <a:t>Si </a:t>
            </a:r>
            <a:r>
              <a:rPr lang="fr-FR" sz="2900" dirty="0" err="1">
                <a:latin typeface="Charis SIL" panose="02000500060000020004" pitchFamily="2" charset="0"/>
                <a:ea typeface="Charis SIL" panose="02000500060000020004" pitchFamily="2" charset="0"/>
                <a:cs typeface="Charis SIL" panose="02000500060000020004" pitchFamily="2" charset="0"/>
              </a:rPr>
              <a:t>Emene</a:t>
            </a:r>
            <a:r>
              <a:rPr lang="fr-FR" sz="2900" dirty="0">
                <a:latin typeface="Charis SIL" panose="02000500060000020004" pitchFamily="2" charset="0"/>
                <a:ea typeface="Charis SIL" panose="02000500060000020004" pitchFamily="2" charset="0"/>
                <a:cs typeface="Charis SIL" panose="02000500060000020004" pitchFamily="2" charset="0"/>
              </a:rPr>
              <a:t> avait préparé les légumes hier, elle serait partie en voyage. »</a:t>
            </a:r>
          </a:p>
        </p:txBody>
      </p:sp>
    </p:spTree>
    <p:extLst>
      <p:ext uri="{BB962C8B-B14F-4D97-AF65-F5344CB8AC3E}">
        <p14:creationId xmlns:p14="http://schemas.microsoft.com/office/powerpoint/2010/main" val="3691721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8306" y="181967"/>
            <a:ext cx="11057020" cy="1033222"/>
          </a:xfrm>
        </p:spPr>
        <p:txBody>
          <a:bodyPr>
            <a:normAutofit/>
          </a:bodyPr>
          <a:lstStyle/>
          <a:p>
            <a:pPr algn="ctr"/>
            <a:r>
              <a:rPr lang="fr-FR" sz="2800" dirty="0">
                <a:solidFill>
                  <a:schemeClr val="tx1"/>
                </a:solidFill>
              </a:rPr>
              <a:t>L’expression de la connaissance du moment éventuel de réalisation du procès de la protase</a:t>
            </a:r>
            <a:endParaRPr sz="2800" dirty="0">
              <a:solidFill>
                <a:schemeClr val="tx1"/>
              </a:solidFill>
            </a:endParaRPr>
          </a:p>
        </p:txBody>
      </p:sp>
      <p:sp>
        <p:nvSpPr>
          <p:cNvPr id="3" name="Content Placeholder 2"/>
          <p:cNvSpPr>
            <a:spLocks noGrp="1"/>
          </p:cNvSpPr>
          <p:nvPr>
            <p:ph idx="1"/>
          </p:nvPr>
        </p:nvSpPr>
        <p:spPr>
          <a:xfrm>
            <a:off x="1038726" y="1415441"/>
            <a:ext cx="11153274" cy="5442559"/>
          </a:xfrm>
        </p:spPr>
        <p:txBody>
          <a:bodyPr>
            <a:normAutofit/>
          </a:bodyPr>
          <a:lstStyle/>
          <a:p>
            <a:pPr algn="just"/>
            <a:r>
              <a:rPr lang="fr-FR" sz="2600" dirty="0" smtClean="0"/>
              <a:t>Structure du conditionnel prédictif/hypothétique avec spécification du moment envisagé pour la réalisation de l’action de la protase</a:t>
            </a:r>
            <a:endParaRPr lang="fr-FR" sz="2600" dirty="0"/>
          </a:p>
          <a:p>
            <a:pPr algn="just"/>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ɪ́ndɪ</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smtClean="0"/>
              <a:t>P </a:t>
            </a:r>
            <a:r>
              <a:rPr lang="fr-FR" sz="2800" b="1" dirty="0">
                <a:solidFill>
                  <a:srgbClr val="FF0000"/>
                </a:solidFill>
              </a:rPr>
              <a:t>[verbe tps de l’</a:t>
            </a:r>
            <a:r>
              <a:rPr lang="fr-FR" sz="2800" b="1" dirty="0" err="1">
                <a:solidFill>
                  <a:srgbClr val="FF0000"/>
                </a:solidFill>
              </a:rPr>
              <a:t>ind</a:t>
            </a:r>
            <a:r>
              <a:rPr lang="fr-FR" sz="2800" b="1" dirty="0">
                <a:solidFill>
                  <a:srgbClr val="FF0000"/>
                </a:solidFill>
              </a:rPr>
              <a:t>.]</a:t>
            </a:r>
            <a:r>
              <a:rPr lang="fr-FR" sz="2800" b="1" dirty="0"/>
              <a:t> | </a:t>
            </a:r>
          </a:p>
          <a:p>
            <a:pPr marL="0" indent="0" algn="just">
              <a:buNone/>
            </a:pPr>
            <a:r>
              <a:rPr lang="fr-FR" sz="2800" b="1" dirty="0"/>
              <a:t> </a:t>
            </a:r>
            <a:r>
              <a:rPr lang="fr-FR" sz="2800" b="1" dirty="0" smtClean="0"/>
              <a:t>     </a:t>
            </a:r>
            <a:r>
              <a:rPr lang="fr-FR" sz="2800" b="1" dirty="0" smtClean="0"/>
              <a:t>                            </a:t>
            </a:r>
            <a:r>
              <a:rPr lang="fr-FR" sz="2800" b="1" dirty="0"/>
              <a:t>Q </a:t>
            </a:r>
            <a:r>
              <a:rPr lang="fr-FR" sz="2800" b="1" dirty="0">
                <a:solidFill>
                  <a:srgbClr val="00B050"/>
                </a:solidFill>
              </a:rPr>
              <a:t>[verbe tps </a:t>
            </a:r>
            <a:r>
              <a:rPr lang="fr-FR" sz="2800" b="1" dirty="0" err="1">
                <a:solidFill>
                  <a:srgbClr val="00B050"/>
                </a:solidFill>
              </a:rPr>
              <a:t>inacc</a:t>
            </a:r>
            <a:r>
              <a:rPr lang="fr-FR" sz="2800" b="1" dirty="0">
                <a:solidFill>
                  <a:srgbClr val="00B050"/>
                </a:solidFill>
              </a:rPr>
              <a:t> de l’</a:t>
            </a:r>
            <a:r>
              <a:rPr lang="fr-FR" sz="2800" b="1" dirty="0" err="1">
                <a:solidFill>
                  <a:srgbClr val="00B050"/>
                </a:solidFill>
              </a:rPr>
              <a:t>ind</a:t>
            </a:r>
            <a:r>
              <a:rPr lang="fr-FR" sz="2800" b="1" dirty="0" smtClean="0">
                <a:solidFill>
                  <a:srgbClr val="00B050"/>
                </a:solidFill>
              </a:rPr>
              <a:t>.]</a:t>
            </a:r>
          </a:p>
          <a:p>
            <a:pPr algn="just"/>
            <a:endParaRPr lang="fr-FR" sz="2800" b="1" dirty="0">
              <a:solidFill>
                <a:srgbClr val="00B050"/>
              </a:solidFill>
            </a:endParaRPr>
          </a:p>
          <a:p>
            <a:pPr algn="just"/>
            <a:r>
              <a:rPr lang="fr-FR" sz="2800" dirty="0"/>
              <a:t>Structure du conditionnel </a:t>
            </a:r>
            <a:r>
              <a:rPr lang="fr-FR" sz="2800" dirty="0" smtClean="0"/>
              <a:t>contrefactuel </a:t>
            </a:r>
            <a:r>
              <a:rPr lang="fr-FR" sz="2800" dirty="0"/>
              <a:t>avec spécification du moment envisagé pour la réalisation de l’action de la </a:t>
            </a:r>
            <a:r>
              <a:rPr lang="fr-FR" sz="2800" dirty="0" smtClean="0"/>
              <a:t>protase</a:t>
            </a:r>
          </a:p>
          <a:p>
            <a:pPr algn="just"/>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err="1" smtClean="0">
                <a:solidFill>
                  <a:srgbClr val="FFC000"/>
                </a:solidFill>
                <a:latin typeface="Charis SIL" panose="02000500060000020004" pitchFamily="2" charset="0"/>
                <a:ea typeface="Charis SIL" panose="02000500060000020004" pitchFamily="2" charset="0"/>
                <a:cs typeface="Charis SIL" panose="02000500060000020004" pitchFamily="2" charset="0"/>
              </a:rPr>
              <a:t>sáákápa</a:t>
            </a:r>
            <a:r>
              <a:rPr lang="fr-FR" sz="2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err="1" smtClean="0">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2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smtClean="0">
                <a:solidFill>
                  <a:srgbClr val="FFC000"/>
                </a:solidFill>
              </a:rPr>
              <a:t> </a:t>
            </a:r>
            <a:r>
              <a:rPr lang="fr-FR" sz="2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err="1" smtClean="0">
                <a:solidFill>
                  <a:srgbClr val="FFC000"/>
                </a:solidFill>
                <a:latin typeface="Charis SIL" panose="02000500060000020004" pitchFamily="2" charset="0"/>
                <a:ea typeface="Charis SIL" panose="02000500060000020004" pitchFamily="2" charset="0"/>
                <a:cs typeface="Charis SIL" panose="02000500060000020004" pitchFamily="2" charset="0"/>
              </a:rPr>
              <a:t>ʊ̀pa</a:t>
            </a:r>
            <a:r>
              <a:rPr lang="fr-FR" sz="2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err="1" smtClean="0">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2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smtClean="0">
                <a:solidFill>
                  <a:srgbClr val="FFC000"/>
                </a:solidFill>
              </a:rPr>
              <a:t> </a:t>
            </a:r>
            <a:r>
              <a:rPr lang="fr-FR" sz="2800" b="1" dirty="0"/>
              <a:t>P </a:t>
            </a:r>
            <a:r>
              <a:rPr lang="fr-FR" sz="2800" b="1" dirty="0">
                <a:solidFill>
                  <a:srgbClr val="FF0000"/>
                </a:solidFill>
              </a:rPr>
              <a:t>[verbe tps de l’</a:t>
            </a:r>
            <a:r>
              <a:rPr lang="fr-FR" sz="2800" b="1" dirty="0" err="1">
                <a:solidFill>
                  <a:srgbClr val="FF0000"/>
                </a:solidFill>
              </a:rPr>
              <a:t>ind</a:t>
            </a:r>
            <a:r>
              <a:rPr lang="fr-FR" sz="2800" b="1" dirty="0">
                <a:solidFill>
                  <a:srgbClr val="FF0000"/>
                </a:solidFill>
              </a:rPr>
              <a:t>.]</a:t>
            </a:r>
            <a:r>
              <a:rPr lang="fr-FR" sz="2800" b="1" dirty="0"/>
              <a:t> | </a:t>
            </a:r>
          </a:p>
          <a:p>
            <a:pPr marL="0" indent="0" algn="just">
              <a:buNone/>
            </a:pPr>
            <a:r>
              <a:rPr lang="fr-FR" sz="2800" b="1" dirty="0" smtClean="0"/>
              <a:t>                                                Q </a:t>
            </a:r>
            <a:r>
              <a:rPr lang="fr-FR" sz="2800" b="1" dirty="0">
                <a:solidFill>
                  <a:srgbClr val="00B050"/>
                </a:solidFill>
              </a:rPr>
              <a:t>[verbe tps </a:t>
            </a:r>
            <a:r>
              <a:rPr lang="fr-FR" sz="2800" b="1" dirty="0" err="1">
                <a:solidFill>
                  <a:srgbClr val="00B050"/>
                </a:solidFill>
              </a:rPr>
              <a:t>inacc</a:t>
            </a:r>
            <a:r>
              <a:rPr lang="fr-FR" sz="2800" b="1" dirty="0">
                <a:solidFill>
                  <a:srgbClr val="00B050"/>
                </a:solidFill>
              </a:rPr>
              <a:t> de l’</a:t>
            </a:r>
            <a:r>
              <a:rPr lang="fr-FR" sz="2800" b="1" dirty="0" err="1">
                <a:solidFill>
                  <a:srgbClr val="00B050"/>
                </a:solidFill>
              </a:rPr>
              <a:t>ind</a:t>
            </a:r>
            <a:r>
              <a:rPr lang="fr-FR" sz="2800" b="1" dirty="0">
                <a:solidFill>
                  <a:srgbClr val="00B050"/>
                </a:solidFill>
              </a:rPr>
              <a:t>.]</a:t>
            </a:r>
          </a:p>
          <a:p>
            <a:pPr algn="just"/>
            <a:endParaRPr lang="fr-FR" sz="2800" dirty="0"/>
          </a:p>
        </p:txBody>
      </p:sp>
    </p:spTree>
    <p:extLst>
      <p:ext uri="{BB962C8B-B14F-4D97-AF65-F5344CB8AC3E}">
        <p14:creationId xmlns:p14="http://schemas.microsoft.com/office/powerpoint/2010/main" val="3137246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182" y="61647"/>
            <a:ext cx="10986654" cy="912907"/>
          </a:xfrm>
        </p:spPr>
        <p:txBody>
          <a:bodyPr>
            <a:normAutofit/>
          </a:bodyPr>
          <a:lstStyle/>
          <a:p>
            <a:pPr algn="ctr"/>
            <a:r>
              <a:rPr lang="fr-FR" sz="2800" dirty="0">
                <a:solidFill>
                  <a:schemeClr val="tx1"/>
                </a:solidFill>
              </a:rPr>
              <a:t>L’expression De la mise en relief de la condition dans la relation condition-conséquence du procès de la protase</a:t>
            </a:r>
            <a:endParaRPr sz="2800" dirty="0">
              <a:solidFill>
                <a:schemeClr val="tx1"/>
              </a:solidFill>
            </a:endParaRPr>
          </a:p>
        </p:txBody>
      </p:sp>
      <p:sp>
        <p:nvSpPr>
          <p:cNvPr id="3" name="Content Placeholder 2"/>
          <p:cNvSpPr>
            <a:spLocks noGrp="1"/>
          </p:cNvSpPr>
          <p:nvPr>
            <p:ph idx="1"/>
          </p:nvPr>
        </p:nvSpPr>
        <p:spPr>
          <a:xfrm>
            <a:off x="842211" y="974554"/>
            <a:ext cx="10960768" cy="5797991"/>
          </a:xfrm>
        </p:spPr>
        <p:txBody>
          <a:bodyPr>
            <a:normAutofit lnSpcReduction="10000"/>
          </a:bodyPr>
          <a:lstStyle/>
          <a:p>
            <a:pPr marL="0" indent="0">
              <a:buNone/>
            </a:pPr>
            <a:r>
              <a:rPr lang="fr-FR" sz="1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(6)</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a. </a:t>
            </a:r>
            <a:r>
              <a:rPr lang="fr-FR" dirty="0">
                <a:latin typeface="Charis SIL" panose="02000500060000020004" pitchFamily="2" charset="0"/>
                <a:ea typeface="Charis SIL" panose="02000500060000020004" pitchFamily="2" charset="0"/>
                <a:cs typeface="Charis SIL" panose="02000500060000020004" pitchFamily="2" charset="0"/>
              </a:rPr>
              <a:t>Emene </a:t>
            </a:r>
            <a:r>
              <a:rPr lang="fr-FR"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ʊ̀pɛ́ɛ</a:t>
            </a:r>
            <a:r>
              <a:rPr lang="is-IS"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ʊ̀</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kà</a:t>
            </a:r>
            <a:r>
              <a:rPr lang="fr-FR" b="1" dirty="0" err="1">
                <a:latin typeface="Charis SIL" panose="02000500060000020004" pitchFamily="2" charset="0"/>
                <a:ea typeface="Charis SIL" panose="02000500060000020004" pitchFamily="2" charset="0"/>
                <a:cs typeface="Charis SIL" panose="02000500060000020004" pitchFamily="2" charset="0"/>
              </a:rPr>
              <a:t>námba</a:t>
            </a:r>
            <a:r>
              <a:rPr lang="fr-FR" b="1" dirty="0">
                <a:latin typeface="Charis SIL" panose="02000500060000020004" pitchFamily="2" charset="0"/>
                <a:ea typeface="Charis SIL" panose="02000500060000020004" pitchFamily="2" charset="0"/>
                <a:cs typeface="Charis SIL" panose="02000500060000020004" pitchFamily="2" charset="0"/>
              </a:rPr>
              <a:t>́</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dirty="0" err="1">
                <a:latin typeface="Charis SIL" panose="02000500060000020004" pitchFamily="2" charset="0"/>
                <a:ea typeface="Charis SIL" panose="02000500060000020004" pitchFamily="2" charset="0"/>
                <a:cs typeface="Charis SIL" panose="02000500060000020004" pitchFamily="2" charset="0"/>
              </a:rPr>
              <a:t>màsɪ̀pɪ</a:t>
            </a:r>
            <a:r>
              <a:rPr lang="fr-FR" dirty="0">
                <a:latin typeface="Charis SIL" panose="02000500060000020004" pitchFamily="2" charset="0"/>
                <a:ea typeface="Charis SIL" panose="02000500060000020004" pitchFamily="2" charset="0"/>
                <a:cs typeface="Charis SIL" panose="02000500060000020004" pitchFamily="2" charset="0"/>
              </a:rPr>
              <a:t>̀ | </a:t>
            </a:r>
            <a:r>
              <a:rPr lang="fr-FR" b="1" dirty="0" err="1">
                <a:latin typeface="Charis SIL" panose="02000500060000020004" pitchFamily="2" charset="0"/>
                <a:ea typeface="Charis SIL" panose="02000500060000020004" pitchFamily="2" charset="0"/>
                <a:cs typeface="Charis SIL" panose="02000500060000020004" pitchFamily="2" charset="0"/>
              </a:rPr>
              <a:t>ʊ̀</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b="1" dirty="0" err="1">
                <a:latin typeface="Charis SIL" panose="02000500060000020004" pitchFamily="2" charset="0"/>
                <a:ea typeface="Charis SIL" panose="02000500060000020004" pitchFamily="2" charset="0"/>
                <a:cs typeface="Charis SIL" panose="02000500060000020004" pitchFamily="2" charset="0"/>
              </a:rPr>
              <a:t>jʊ̀ʊ̀k</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dirty="0" err="1">
                <a:latin typeface="Charis SIL" panose="02000500060000020004" pitchFamily="2" charset="0"/>
                <a:ea typeface="Charis SIL" panose="02000500060000020004" pitchFamily="2" charset="0"/>
                <a:cs typeface="Charis SIL" panose="02000500060000020004" pitchFamily="2" charset="0"/>
              </a:rPr>
              <a:t>kɛ́ɛ̄ŋɛ̀nd</a:t>
            </a:r>
            <a:r>
              <a:rPr lang="fr-FR" dirty="0">
                <a:latin typeface="Charis SIL" panose="02000500060000020004" pitchFamily="2" charset="0"/>
                <a:ea typeface="Charis SIL" panose="02000500060000020004" pitchFamily="2" charset="0"/>
                <a:cs typeface="Charis SIL" panose="02000500060000020004" pitchFamily="2" charset="0"/>
              </a:rPr>
              <a:t>.</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Emene     </a:t>
            </a:r>
            <a:r>
              <a:rPr lang="fr-FR"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sɔ́ɔ</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         ʊ̀-</a:t>
            </a:r>
            <a:r>
              <a:rPr lang="fr-FR"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b="1" i="1" dirty="0">
                <a:latin typeface="Charis SIL" panose="02000500060000020004" pitchFamily="2" charset="0"/>
                <a:ea typeface="Charis SIL" panose="02000500060000020004" pitchFamily="2" charset="0"/>
                <a:cs typeface="Charis SIL" panose="02000500060000020004" pitchFamily="2" charset="0"/>
              </a:rPr>
              <a:t>        ʊ̀-</a:t>
            </a:r>
            <a:r>
              <a:rPr lang="fr-FR"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kà</a:t>
            </a:r>
            <a:r>
              <a:rPr lang="fr-FR" b="1" i="1" dirty="0">
                <a:latin typeface="Charis SIL" panose="02000500060000020004" pitchFamily="2" charset="0"/>
                <a:ea typeface="Charis SIL" panose="02000500060000020004" pitchFamily="2" charset="0"/>
                <a:cs typeface="Charis SIL" panose="02000500060000020004" pitchFamily="2" charset="0"/>
              </a:rPr>
              <a:t>-</a:t>
            </a:r>
            <a:r>
              <a:rPr lang="fr-FR" b="1" i="1" dirty="0" err="1">
                <a:latin typeface="Charis SIL" panose="02000500060000020004" pitchFamily="2" charset="0"/>
                <a:ea typeface="Charis SIL" panose="02000500060000020004" pitchFamily="2" charset="0"/>
                <a:cs typeface="Charis SIL" panose="02000500060000020004" pitchFamily="2" charset="0"/>
              </a:rPr>
              <a:t>námba</a:t>
            </a:r>
            <a:r>
              <a:rPr lang="is-IS" b="1" i="1" dirty="0">
                <a:latin typeface="Charis SIL" panose="02000500060000020004" pitchFamily="2" charset="0"/>
                <a:ea typeface="Charis SIL" panose="02000500060000020004" pitchFamily="2" charset="0"/>
                <a:cs typeface="Charis SIL" panose="02000500060000020004" pitchFamily="2" charset="0"/>
              </a:rPr>
              <a:t>̀</a:t>
            </a:r>
            <a:r>
              <a:rPr lang="fr-FR" dirty="0">
                <a:latin typeface="Charis SIL" panose="02000500060000020004" pitchFamily="2" charset="0"/>
                <a:ea typeface="Charis SIL" panose="02000500060000020004" pitchFamily="2" charset="0"/>
                <a:cs typeface="Charis SIL" panose="02000500060000020004" pitchFamily="2" charset="0"/>
              </a:rPr>
              <a:t>          mà-</a:t>
            </a:r>
            <a:r>
              <a:rPr lang="fr-FR" dirty="0" err="1">
                <a:latin typeface="Charis SIL" panose="02000500060000020004" pitchFamily="2" charset="0"/>
                <a:ea typeface="Charis SIL" panose="02000500060000020004" pitchFamily="2" charset="0"/>
                <a:cs typeface="Charis SIL" panose="02000500060000020004" pitchFamily="2" charset="0"/>
              </a:rPr>
              <a:t>sɪ̀pɪ</a:t>
            </a:r>
            <a:r>
              <a:rPr lang="fr-FR"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Emene    </a:t>
            </a:r>
            <a:r>
              <a:rPr lang="fr-FR" b="1" cap="small"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irp</a:t>
            </a:r>
            <a:r>
              <a:rPr lang="fr-FR"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-aux</a:t>
            </a:r>
            <a:r>
              <a:rPr lang="fr-FR"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3sg-</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être</a:t>
            </a:r>
            <a:r>
              <a:rPr lang="fr-FR"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que</a:t>
            </a:r>
            <a:r>
              <a:rPr lang="fr-FR"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cap="small" dirty="0">
                <a:latin typeface="Charis SIL" panose="02000500060000020004" pitchFamily="2" charset="0"/>
                <a:ea typeface="Charis SIL" panose="02000500060000020004" pitchFamily="2" charset="0"/>
                <a:cs typeface="Charis SIL" panose="02000500060000020004" pitchFamily="2" charset="0"/>
              </a:rPr>
              <a:t>3sg</a:t>
            </a:r>
            <a:r>
              <a:rPr lang="fr-FR" dirty="0">
                <a:latin typeface="Charis SIL" panose="02000500060000020004" pitchFamily="2" charset="0"/>
                <a:ea typeface="Charis SIL" panose="02000500060000020004" pitchFamily="2" charset="0"/>
                <a:cs typeface="Charis SIL" panose="02000500060000020004" pitchFamily="2" charset="0"/>
              </a:rPr>
              <a:t>-</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F2</a:t>
            </a:r>
            <a:r>
              <a:rPr lang="fr-FR" dirty="0">
                <a:latin typeface="Charis SIL" panose="02000500060000020004" pitchFamily="2" charset="0"/>
                <a:ea typeface="Charis SIL" panose="02000500060000020004" pitchFamily="2" charset="0"/>
                <a:cs typeface="Charis SIL" panose="02000500060000020004" pitchFamily="2" charset="0"/>
              </a:rPr>
              <a:t>-préparer.</a:t>
            </a:r>
            <a:r>
              <a:rPr lang="fr-FR" cap="small" dirty="0">
                <a:latin typeface="Charis SIL" panose="02000500060000020004" pitchFamily="2" charset="0"/>
                <a:ea typeface="Charis SIL" panose="02000500060000020004" pitchFamily="2" charset="0"/>
                <a:cs typeface="Charis SIL" panose="02000500060000020004" pitchFamily="2" charset="0"/>
              </a:rPr>
              <a:t>plr</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a:latin typeface="Charis SIL" panose="02000500060000020004" pitchFamily="2" charset="0"/>
                <a:ea typeface="Charis SIL" panose="02000500060000020004" pitchFamily="2" charset="0"/>
                <a:cs typeface="Charis SIL" panose="02000500060000020004" pitchFamily="2" charset="0"/>
              </a:rPr>
              <a:t>cl6a</a:t>
            </a:r>
            <a:r>
              <a:rPr lang="fr-FR" dirty="0">
                <a:latin typeface="Charis SIL" panose="02000500060000020004" pitchFamily="2" charset="0"/>
                <a:ea typeface="Charis SIL" panose="02000500060000020004" pitchFamily="2" charset="0"/>
                <a:cs typeface="Charis SIL" panose="02000500060000020004" pitchFamily="2" charset="0"/>
              </a:rPr>
              <a:t>-legume |</a:t>
            </a: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	ʊ̀-</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jʊ</a:t>
            </a:r>
            <a:r>
              <a:rPr lang="is-IS"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ʊ̀k</a:t>
            </a:r>
            <a:r>
              <a:rPr lang="fr-FR" dirty="0">
                <a:latin typeface="Charis SIL" panose="02000500060000020004" pitchFamily="2" charset="0"/>
                <a:ea typeface="Charis SIL" panose="02000500060000020004" pitchFamily="2" charset="0"/>
                <a:cs typeface="Charis SIL" panose="02000500060000020004" pitchFamily="2" charset="0"/>
              </a:rPr>
              <a:t>                ká=à-</a:t>
            </a:r>
            <a:r>
              <a:rPr lang="fr-FR" dirty="0" err="1">
                <a:latin typeface="Charis SIL" panose="02000500060000020004" pitchFamily="2" charset="0"/>
                <a:ea typeface="Charis SIL" panose="02000500060000020004" pitchFamily="2" charset="0"/>
                <a:cs typeface="Charis SIL" panose="02000500060000020004" pitchFamily="2" charset="0"/>
              </a:rPr>
              <a:t>ŋɛ̀nd</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a:latin typeface="Charis SIL" panose="02000500060000020004" pitchFamily="2" charset="0"/>
                <a:ea typeface="Charis SIL" panose="02000500060000020004" pitchFamily="2" charset="0"/>
                <a:cs typeface="Charis SIL" panose="02000500060000020004" pitchFamily="2" charset="0"/>
              </a:rPr>
              <a:t>3sg-</a:t>
            </a:r>
            <a:r>
              <a:rPr lang="fr-FR"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irp</a:t>
            </a:r>
            <a:r>
              <a:rPr lang="fr-FR" dirty="0">
                <a:latin typeface="Charis SIL" panose="02000500060000020004" pitchFamily="2" charset="0"/>
                <a:ea typeface="Charis SIL" panose="02000500060000020004" pitchFamily="2" charset="0"/>
                <a:cs typeface="Charis SIL" panose="02000500060000020004" pitchFamily="2" charset="0"/>
              </a:rPr>
              <a:t>-partir.</a:t>
            </a:r>
            <a:r>
              <a:rPr lang="fr-FR" cap="small" dirty="0">
                <a:latin typeface="Charis SIL" panose="02000500060000020004" pitchFamily="2" charset="0"/>
                <a:ea typeface="Charis SIL" panose="02000500060000020004" pitchFamily="2" charset="0"/>
                <a:cs typeface="Charis SIL" panose="02000500060000020004" pitchFamily="2" charset="0"/>
              </a:rPr>
              <a:t>sgl</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err="1">
                <a:latin typeface="Charis SIL" panose="02000500060000020004" pitchFamily="2" charset="0"/>
                <a:ea typeface="Charis SIL" panose="02000500060000020004" pitchFamily="2" charset="0"/>
                <a:cs typeface="Charis SIL" panose="02000500060000020004" pitchFamily="2" charset="0"/>
              </a:rPr>
              <a:t>loc</a:t>
            </a:r>
            <a:r>
              <a:rPr lang="fr-FR" cap="small" dirty="0">
                <a:latin typeface="Charis SIL" panose="02000500060000020004" pitchFamily="2" charset="0"/>
                <a:ea typeface="Charis SIL" panose="02000500060000020004" pitchFamily="2" charset="0"/>
                <a:cs typeface="Charis SIL" panose="02000500060000020004" pitchFamily="2" charset="0"/>
              </a:rPr>
              <a:t>=cl3</a:t>
            </a:r>
            <a:r>
              <a:rPr lang="fr-FR"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sz="1600" dirty="0">
                <a:latin typeface="Charis SIL" panose="02000500060000020004" pitchFamily="2" charset="0"/>
                <a:ea typeface="Charis SIL" panose="02000500060000020004" pitchFamily="2" charset="0"/>
                <a:cs typeface="Charis SIL" panose="02000500060000020004" pitchFamily="2" charset="0"/>
              </a:rPr>
              <a:t>« </a:t>
            </a:r>
            <a:r>
              <a:rPr lang="fr-FR" sz="1600" i="1" dirty="0">
                <a:latin typeface="Charis SIL" panose="02000500060000020004" pitchFamily="2" charset="0"/>
                <a:ea typeface="Charis SIL" panose="02000500060000020004" pitchFamily="2" charset="0"/>
                <a:cs typeface="Charis SIL" panose="02000500060000020004" pitchFamily="2" charset="0"/>
              </a:rPr>
              <a:t>Lit : Si cela avait été qu’Emene préparera (demain) les légumes, elle serait partie en voyage</a:t>
            </a:r>
            <a:r>
              <a:rPr lang="fr-FR" sz="1600" dirty="0">
                <a:latin typeface="Charis SIL" panose="02000500060000020004" pitchFamily="2" charset="0"/>
                <a:ea typeface="Charis SIL" panose="02000500060000020004" pitchFamily="2" charset="0"/>
                <a:cs typeface="Charis SIL" panose="02000500060000020004" pitchFamily="2" charset="0"/>
              </a:rPr>
              <a:t> »</a:t>
            </a:r>
          </a:p>
          <a:p>
            <a:pPr marL="0" indent="0">
              <a:buNone/>
            </a:pPr>
            <a:r>
              <a:rPr lang="fr-FR" sz="1600" dirty="0">
                <a:latin typeface="Charis SIL" panose="02000500060000020004" pitchFamily="2" charset="0"/>
                <a:ea typeface="Charis SIL" panose="02000500060000020004" pitchFamily="2" charset="0"/>
                <a:cs typeface="Charis SIL" panose="02000500060000020004" pitchFamily="2" charset="0"/>
              </a:rPr>
              <a:t>Si Emene aurai dû préparer les légumes (demain), elle serait partie en voyage. »</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b.  </a:t>
            </a:r>
            <a:r>
              <a:rPr lang="fr-FR" b="1" dirty="0">
                <a:solidFill>
                  <a:schemeClr val="tx1"/>
                </a:solidFill>
                <a:latin typeface="Charis SIL" panose="02000500060000020004" pitchFamily="2" charset="0"/>
                <a:ea typeface="Charis SIL" panose="02000500060000020004" pitchFamily="2" charset="0"/>
                <a:cs typeface="Charis SIL" panose="02000500060000020004" pitchFamily="2" charset="0"/>
              </a:rPr>
              <a:t>k</a:t>
            </a:r>
            <a:r>
              <a:rPr lang="is-IS" b="1" dirty="0">
                <a:solidFill>
                  <a:schemeClr val="tx1"/>
                </a:solidFill>
                <a:latin typeface="Charis SIL" panose="02000500060000020004" pitchFamily="2" charset="0"/>
                <a:ea typeface="Charis SIL" panose="02000500060000020004" pitchFamily="2" charset="0"/>
                <a:cs typeface="Charis SIL" panose="02000500060000020004" pitchFamily="2" charset="0"/>
              </a:rPr>
              <a:t>ʊ́</a:t>
            </a:r>
            <a:r>
              <a:rPr lang="is-IS" b="1" dirty="0">
                <a:solidFill>
                  <a:srgbClr val="FFC000"/>
                </a:solidFill>
                <a:latin typeface="Charis SIL" panose="02000500060000020004" pitchFamily="2" charset="0"/>
                <a:ea typeface="Charis SIL" panose="02000500060000020004" pitchFamily="2" charset="0"/>
                <a:cs typeface="Charis SIL" panose="02000500060000020004" pitchFamily="2" charset="0"/>
              </a:rPr>
              <a:t>s</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is-IS"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dirty="0" err="1">
                <a:solidFill>
                  <a:schemeClr val="tx1"/>
                </a:solidFill>
                <a:latin typeface="Charis SIL" panose="02000500060000020004" pitchFamily="2" charset="0"/>
                <a:ea typeface="Charis SIL" panose="02000500060000020004" pitchFamily="2" charset="0"/>
                <a:cs typeface="Charis SIL" panose="02000500060000020004" pitchFamily="2" charset="0"/>
              </a:rPr>
              <a:t>k</a:t>
            </a:r>
            <a:r>
              <a:rPr lang="fr-FR" b="1" dirty="0" err="1">
                <a:solidFill>
                  <a:schemeClr val="tx1"/>
                </a:solidFill>
                <a:latin typeface="Charis SIL" panose="02000500060000020004" pitchFamily="2" charset="0"/>
                <a:ea typeface="Charis SIL" panose="02000500060000020004" pitchFamily="2" charset="0"/>
                <a:cs typeface="Charis SIL" panose="02000500060000020004" pitchFamily="2" charset="0"/>
              </a:rPr>
              <a:t>ʊ́</a:t>
            </a:r>
            <a:r>
              <a:rPr lang="fr-FR"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pɛ́ɛ</a:t>
            </a:r>
            <a:r>
              <a:rPr lang="is-IS"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dirty="0">
                <a:latin typeface="Charis SIL" panose="02000500060000020004" pitchFamily="2" charset="0"/>
                <a:ea typeface="Charis SIL" panose="02000500060000020004" pitchFamily="2" charset="0"/>
                <a:cs typeface="Charis SIL" panose="02000500060000020004" pitchFamily="2" charset="0"/>
              </a:rPr>
              <a:t>Emene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kà</a:t>
            </a:r>
            <a:r>
              <a:rPr lang="fr-FR" b="1" dirty="0" err="1">
                <a:latin typeface="Charis SIL" panose="02000500060000020004" pitchFamily="2" charset="0"/>
                <a:ea typeface="Charis SIL" panose="02000500060000020004" pitchFamily="2" charset="0"/>
                <a:cs typeface="Charis SIL" panose="02000500060000020004" pitchFamily="2" charset="0"/>
              </a:rPr>
              <a:t>námba</a:t>
            </a:r>
            <a:r>
              <a:rPr lang="fr-FR" b="1" dirty="0">
                <a:latin typeface="Charis SIL" panose="02000500060000020004" pitchFamily="2" charset="0"/>
                <a:ea typeface="Charis SIL" panose="02000500060000020004" pitchFamily="2" charset="0"/>
                <a:cs typeface="Charis SIL" panose="02000500060000020004" pitchFamily="2" charset="0"/>
              </a:rPr>
              <a:t>́</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dirty="0" err="1">
                <a:latin typeface="Charis SIL" panose="02000500060000020004" pitchFamily="2" charset="0"/>
                <a:ea typeface="Charis SIL" panose="02000500060000020004" pitchFamily="2" charset="0"/>
                <a:cs typeface="Charis SIL" panose="02000500060000020004" pitchFamily="2" charset="0"/>
              </a:rPr>
              <a:t>màsɪ̀pɪ</a:t>
            </a:r>
            <a:r>
              <a:rPr lang="fr-FR" dirty="0">
                <a:latin typeface="Charis SIL" panose="02000500060000020004" pitchFamily="2" charset="0"/>
                <a:ea typeface="Charis SIL" panose="02000500060000020004" pitchFamily="2" charset="0"/>
                <a:cs typeface="Charis SIL" panose="02000500060000020004" pitchFamily="2" charset="0"/>
              </a:rPr>
              <a:t>̀ | </a:t>
            </a:r>
            <a:r>
              <a:rPr lang="fr-FR" b="1" dirty="0" err="1">
                <a:latin typeface="Charis SIL" panose="02000500060000020004" pitchFamily="2" charset="0"/>
                <a:ea typeface="Charis SIL" panose="02000500060000020004" pitchFamily="2" charset="0"/>
                <a:cs typeface="Charis SIL" panose="02000500060000020004" pitchFamily="2" charset="0"/>
              </a:rPr>
              <a:t>ʊ̀</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fr-FR" b="1" dirty="0" err="1">
                <a:latin typeface="Charis SIL" panose="02000500060000020004" pitchFamily="2" charset="0"/>
                <a:ea typeface="Charis SIL" panose="02000500060000020004" pitchFamily="2" charset="0"/>
                <a:cs typeface="Charis SIL" panose="02000500060000020004" pitchFamily="2" charset="0"/>
              </a:rPr>
              <a:t>jʊ̀ʊ̀k</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dirty="0" err="1">
                <a:latin typeface="Charis SIL" panose="02000500060000020004" pitchFamily="2" charset="0"/>
                <a:ea typeface="Charis SIL" panose="02000500060000020004" pitchFamily="2" charset="0"/>
                <a:cs typeface="Charis SIL" panose="02000500060000020004" pitchFamily="2" charset="0"/>
              </a:rPr>
              <a:t>kɛ́ɛ̄ŋɛ̀nd</a:t>
            </a:r>
            <a:r>
              <a:rPr lang="fr-FR" dirty="0">
                <a:latin typeface="Charis SIL" panose="02000500060000020004" pitchFamily="2" charset="0"/>
                <a:ea typeface="Charis SIL" panose="02000500060000020004" pitchFamily="2" charset="0"/>
                <a:cs typeface="Charis SIL" panose="02000500060000020004" pitchFamily="2" charset="0"/>
              </a:rPr>
              <a:t>.</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a:t>
            </a:r>
            <a:r>
              <a:rPr lang="fr-FR" b="1" i="1" dirty="0" err="1">
                <a:solidFill>
                  <a:schemeClr val="tx1"/>
                </a:solidFill>
                <a:latin typeface="Charis SIL" panose="02000500060000020004" pitchFamily="2" charset="0"/>
                <a:ea typeface="Charis SIL" panose="02000500060000020004" pitchFamily="2" charset="0"/>
                <a:cs typeface="Charis SIL" panose="02000500060000020004" pitchFamily="2" charset="0"/>
              </a:rPr>
              <a:t>kʊ</a:t>
            </a:r>
            <a:r>
              <a:rPr lang="fr-FR" b="1" i="1" dirty="0">
                <a:solidFill>
                  <a:schemeClr val="tx1"/>
                </a:solidFill>
                <a:latin typeface="Charis SIL" panose="02000500060000020004" pitchFamily="2" charset="0"/>
                <a:ea typeface="Charis SIL" panose="02000500060000020004" pitchFamily="2" charset="0"/>
                <a:cs typeface="Charis SIL" panose="02000500060000020004" pitchFamily="2" charset="0"/>
              </a:rPr>
              <a:t>́</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sɔ́ɔ</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b="1" i="1" dirty="0" err="1">
                <a:solidFill>
                  <a:schemeClr val="tx1"/>
                </a:solidFill>
                <a:latin typeface="Charis SIL" panose="02000500060000020004" pitchFamily="2" charset="0"/>
                <a:ea typeface="Charis SIL" panose="02000500060000020004" pitchFamily="2" charset="0"/>
                <a:cs typeface="Charis SIL" panose="02000500060000020004" pitchFamily="2" charset="0"/>
              </a:rPr>
              <a:t>kʊ</a:t>
            </a:r>
            <a:r>
              <a:rPr lang="fr-FR" b="1" i="1" dirty="0">
                <a:solidFill>
                  <a:schemeClr val="tx1"/>
                </a:solidFill>
                <a:latin typeface="Charis SIL" panose="02000500060000020004" pitchFamily="2" charset="0"/>
                <a:ea typeface="Charis SIL" panose="02000500060000020004" pitchFamily="2" charset="0"/>
                <a:cs typeface="Charis SIL" panose="02000500060000020004" pitchFamily="2" charset="0"/>
              </a:rPr>
              <a:t>́</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i="1" dirty="0">
                <a:latin typeface="Charis SIL" panose="02000500060000020004" pitchFamily="2" charset="0"/>
                <a:ea typeface="Charis SIL" panose="02000500060000020004" pitchFamily="2" charset="0"/>
                <a:cs typeface="Charis SIL" panose="02000500060000020004" pitchFamily="2" charset="0"/>
              </a:rPr>
              <a:t>          </a:t>
            </a:r>
            <a:r>
              <a:rPr lang="fr-FR" dirty="0">
                <a:latin typeface="Charis SIL" panose="02000500060000020004" pitchFamily="2" charset="0"/>
                <a:ea typeface="Charis SIL" panose="02000500060000020004" pitchFamily="2" charset="0"/>
                <a:cs typeface="Charis SIL" panose="02000500060000020004" pitchFamily="2" charset="0"/>
              </a:rPr>
              <a:t>Emene </a:t>
            </a:r>
            <a:r>
              <a:rPr lang="fr-FR" b="1" i="1" dirty="0">
                <a:latin typeface="Charis SIL" panose="02000500060000020004" pitchFamily="2" charset="0"/>
                <a:ea typeface="Charis SIL" panose="02000500060000020004" pitchFamily="2" charset="0"/>
                <a:cs typeface="Charis SIL" panose="02000500060000020004" pitchFamily="2" charset="0"/>
              </a:rPr>
              <a:t> </a:t>
            </a:r>
            <a:r>
              <a:rPr lang="fr-FR"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kà</a:t>
            </a:r>
            <a:r>
              <a:rPr lang="fr-FR" b="1" i="1" dirty="0">
                <a:latin typeface="Charis SIL" panose="02000500060000020004" pitchFamily="2" charset="0"/>
                <a:ea typeface="Charis SIL" panose="02000500060000020004" pitchFamily="2" charset="0"/>
                <a:cs typeface="Charis SIL" panose="02000500060000020004" pitchFamily="2" charset="0"/>
              </a:rPr>
              <a:t>-</a:t>
            </a:r>
            <a:r>
              <a:rPr lang="fr-FR" b="1" i="1" dirty="0" err="1">
                <a:latin typeface="Charis SIL" panose="02000500060000020004" pitchFamily="2" charset="0"/>
                <a:ea typeface="Charis SIL" panose="02000500060000020004" pitchFamily="2" charset="0"/>
                <a:cs typeface="Charis SIL" panose="02000500060000020004" pitchFamily="2" charset="0"/>
              </a:rPr>
              <a:t>námba</a:t>
            </a:r>
            <a:r>
              <a:rPr lang="is-IS" b="1" i="1" dirty="0">
                <a:latin typeface="Charis SIL" panose="02000500060000020004" pitchFamily="2" charset="0"/>
                <a:ea typeface="Charis SIL" panose="02000500060000020004" pitchFamily="2" charset="0"/>
                <a:cs typeface="Charis SIL" panose="02000500060000020004" pitchFamily="2" charset="0"/>
              </a:rPr>
              <a:t>̀</a:t>
            </a:r>
            <a:r>
              <a:rPr lang="fr-FR" dirty="0">
                <a:latin typeface="Charis SIL" panose="02000500060000020004" pitchFamily="2" charset="0"/>
                <a:ea typeface="Charis SIL" panose="02000500060000020004" pitchFamily="2" charset="0"/>
                <a:cs typeface="Charis SIL" panose="02000500060000020004" pitchFamily="2" charset="0"/>
              </a:rPr>
              <a:t>          mà-</a:t>
            </a:r>
            <a:r>
              <a:rPr lang="fr-FR" dirty="0" err="1">
                <a:latin typeface="Charis SIL" panose="02000500060000020004" pitchFamily="2" charset="0"/>
                <a:ea typeface="Charis SIL" panose="02000500060000020004" pitchFamily="2" charset="0"/>
                <a:cs typeface="Charis SIL" panose="02000500060000020004" pitchFamily="2" charset="0"/>
              </a:rPr>
              <a:t>sɪ̀pɪ</a:t>
            </a:r>
            <a:r>
              <a:rPr lang="fr-FR"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a:t>
            </a:r>
            <a:r>
              <a:rPr lang="fr-FR" b="1" cap="small" dirty="0" err="1">
                <a:solidFill>
                  <a:schemeClr val="tx1"/>
                </a:solidFill>
                <a:latin typeface="Charis SIL" panose="02000500060000020004" pitchFamily="2" charset="0"/>
                <a:ea typeface="Charis SIL" panose="02000500060000020004" pitchFamily="2" charset="0"/>
                <a:cs typeface="Charis SIL" panose="02000500060000020004" pitchFamily="2" charset="0"/>
              </a:rPr>
              <a:t>Expl</a:t>
            </a:r>
            <a:r>
              <a:rPr lang="fr-FR"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cap="small"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irp</a:t>
            </a:r>
            <a:r>
              <a:rPr lang="fr-FR"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-aux</a:t>
            </a:r>
            <a:r>
              <a:rPr lang="fr-FR"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b="1" cap="small" dirty="0" err="1">
                <a:solidFill>
                  <a:schemeClr val="tx1"/>
                </a:solidFill>
                <a:latin typeface="Charis SIL" panose="02000500060000020004" pitchFamily="2" charset="0"/>
                <a:ea typeface="Charis SIL" panose="02000500060000020004" pitchFamily="2" charset="0"/>
                <a:cs typeface="Charis SIL" panose="02000500060000020004" pitchFamily="2" charset="0"/>
              </a:rPr>
              <a:t>Expl</a:t>
            </a:r>
            <a:r>
              <a:rPr lang="fr-FR"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être</a:t>
            </a:r>
            <a:r>
              <a:rPr lang="fr-FR"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que</a:t>
            </a:r>
            <a:r>
              <a:rPr lang="fr-FR"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dirty="0">
                <a:latin typeface="Charis SIL" panose="02000500060000020004" pitchFamily="2" charset="0"/>
                <a:ea typeface="Charis SIL" panose="02000500060000020004" pitchFamily="2" charset="0"/>
                <a:cs typeface="Charis SIL" panose="02000500060000020004" pitchFamily="2" charset="0"/>
              </a:rPr>
              <a:t>Emene </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F2</a:t>
            </a:r>
            <a:r>
              <a:rPr lang="fr-FR" dirty="0">
                <a:latin typeface="Charis SIL" panose="02000500060000020004" pitchFamily="2" charset="0"/>
                <a:ea typeface="Charis SIL" panose="02000500060000020004" pitchFamily="2" charset="0"/>
                <a:cs typeface="Charis SIL" panose="02000500060000020004" pitchFamily="2" charset="0"/>
              </a:rPr>
              <a:t>-préparer.</a:t>
            </a:r>
            <a:r>
              <a:rPr lang="fr-FR" cap="small" dirty="0">
                <a:latin typeface="Charis SIL" panose="02000500060000020004" pitchFamily="2" charset="0"/>
                <a:ea typeface="Charis SIL" panose="02000500060000020004" pitchFamily="2" charset="0"/>
                <a:cs typeface="Charis SIL" panose="02000500060000020004" pitchFamily="2" charset="0"/>
              </a:rPr>
              <a:t>plr</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a:latin typeface="Charis SIL" panose="02000500060000020004" pitchFamily="2" charset="0"/>
                <a:ea typeface="Charis SIL" panose="02000500060000020004" pitchFamily="2" charset="0"/>
                <a:cs typeface="Charis SIL" panose="02000500060000020004" pitchFamily="2" charset="0"/>
              </a:rPr>
              <a:t>cl6a</a:t>
            </a:r>
            <a:r>
              <a:rPr lang="fr-FR" dirty="0">
                <a:latin typeface="Charis SIL" panose="02000500060000020004" pitchFamily="2" charset="0"/>
                <a:ea typeface="Charis SIL" panose="02000500060000020004" pitchFamily="2" charset="0"/>
                <a:cs typeface="Charis SIL" panose="02000500060000020004" pitchFamily="2" charset="0"/>
              </a:rPr>
              <a:t>-legume |</a:t>
            </a: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	ʊ̀-</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sa</a:t>
            </a:r>
            <a:r>
              <a:rPr lang="is-IS" b="1"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á</a:t>
            </a:r>
            <a:r>
              <a:rPr lang="fr-FR"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jʊ</a:t>
            </a:r>
            <a:r>
              <a:rPr lang="is-IS"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ʊ̀k</a:t>
            </a:r>
            <a:r>
              <a:rPr lang="fr-FR" dirty="0">
                <a:latin typeface="Charis SIL" panose="02000500060000020004" pitchFamily="2" charset="0"/>
                <a:ea typeface="Charis SIL" panose="02000500060000020004" pitchFamily="2" charset="0"/>
                <a:cs typeface="Charis SIL" panose="02000500060000020004" pitchFamily="2" charset="0"/>
              </a:rPr>
              <a:t>                ká=à-</a:t>
            </a:r>
            <a:r>
              <a:rPr lang="fr-FR" dirty="0" err="1">
                <a:latin typeface="Charis SIL" panose="02000500060000020004" pitchFamily="2" charset="0"/>
                <a:ea typeface="Charis SIL" panose="02000500060000020004" pitchFamily="2" charset="0"/>
                <a:cs typeface="Charis SIL" panose="02000500060000020004" pitchFamily="2" charset="0"/>
              </a:rPr>
              <a:t>ŋɛ̀nd</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a:latin typeface="Charis SIL" panose="02000500060000020004" pitchFamily="2" charset="0"/>
                <a:ea typeface="Charis SIL" panose="02000500060000020004" pitchFamily="2" charset="0"/>
                <a:cs typeface="Charis SIL" panose="02000500060000020004" pitchFamily="2" charset="0"/>
              </a:rPr>
              <a:t>3sg-</a:t>
            </a:r>
            <a:r>
              <a:rPr lang="fr-FR"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irp</a:t>
            </a:r>
            <a:r>
              <a:rPr lang="fr-FR" dirty="0">
                <a:latin typeface="Charis SIL" panose="02000500060000020004" pitchFamily="2" charset="0"/>
                <a:ea typeface="Charis SIL" panose="02000500060000020004" pitchFamily="2" charset="0"/>
                <a:cs typeface="Charis SIL" panose="02000500060000020004" pitchFamily="2" charset="0"/>
              </a:rPr>
              <a:t>-partir.</a:t>
            </a:r>
            <a:r>
              <a:rPr lang="fr-FR" cap="small" dirty="0">
                <a:latin typeface="Charis SIL" panose="02000500060000020004" pitchFamily="2" charset="0"/>
                <a:ea typeface="Charis SIL" panose="02000500060000020004" pitchFamily="2" charset="0"/>
                <a:cs typeface="Charis SIL" panose="02000500060000020004" pitchFamily="2" charset="0"/>
              </a:rPr>
              <a:t>sgl</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err="1">
                <a:latin typeface="Charis SIL" panose="02000500060000020004" pitchFamily="2" charset="0"/>
                <a:ea typeface="Charis SIL" panose="02000500060000020004" pitchFamily="2" charset="0"/>
                <a:cs typeface="Charis SIL" panose="02000500060000020004" pitchFamily="2" charset="0"/>
              </a:rPr>
              <a:t>loc</a:t>
            </a:r>
            <a:r>
              <a:rPr lang="fr-FR" cap="small" dirty="0">
                <a:latin typeface="Charis SIL" panose="02000500060000020004" pitchFamily="2" charset="0"/>
                <a:ea typeface="Charis SIL" panose="02000500060000020004" pitchFamily="2" charset="0"/>
                <a:cs typeface="Charis SIL" panose="02000500060000020004" pitchFamily="2" charset="0"/>
              </a:rPr>
              <a:t>=cl3</a:t>
            </a:r>
            <a:r>
              <a:rPr lang="fr-FR"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a:t>
            </a:r>
            <a:r>
              <a:rPr lang="fr-FR" sz="1600" dirty="0">
                <a:latin typeface="Charis SIL" panose="02000500060000020004" pitchFamily="2" charset="0"/>
                <a:ea typeface="Charis SIL" panose="02000500060000020004" pitchFamily="2" charset="0"/>
                <a:cs typeface="Charis SIL" panose="02000500060000020004" pitchFamily="2" charset="0"/>
              </a:rPr>
              <a:t> </a:t>
            </a:r>
            <a:r>
              <a:rPr lang="fr-FR" sz="1600" i="1" dirty="0">
                <a:latin typeface="Charis SIL" panose="02000500060000020004" pitchFamily="2" charset="0"/>
                <a:ea typeface="Charis SIL" panose="02000500060000020004" pitchFamily="2" charset="0"/>
                <a:cs typeface="Charis SIL" panose="02000500060000020004" pitchFamily="2" charset="0"/>
              </a:rPr>
              <a:t>Lit : Si c'est que cela avait été qu’Emene préparera (demain) les légumes, elle serait partie en voyage</a:t>
            </a:r>
            <a:r>
              <a:rPr lang="fr-FR" sz="1600" dirty="0">
                <a:latin typeface="Charis SIL" panose="02000500060000020004" pitchFamily="2" charset="0"/>
                <a:ea typeface="Charis SIL" panose="02000500060000020004" pitchFamily="2" charset="0"/>
                <a:cs typeface="Charis SIL" panose="02000500060000020004" pitchFamily="2" charset="0"/>
              </a:rPr>
              <a:t> »</a:t>
            </a:r>
          </a:p>
          <a:p>
            <a:pPr marL="0" indent="0">
              <a:buNone/>
            </a:pPr>
            <a:r>
              <a:rPr lang="fr-FR" sz="1600" dirty="0">
                <a:latin typeface="Charis SIL" panose="02000500060000020004" pitchFamily="2" charset="0"/>
                <a:ea typeface="Charis SIL" panose="02000500060000020004" pitchFamily="2" charset="0"/>
                <a:cs typeface="Charis SIL" panose="02000500060000020004" pitchFamily="2" charset="0"/>
              </a:rPr>
              <a:t>Si cela avait bien été le cas qu’Emene aurait dû préparer les légumes (demain), elle serait partie en voyage. </a:t>
            </a:r>
            <a:r>
              <a:rPr lang="fr-FR" sz="1600" dirty="0" smtClean="0">
                <a:latin typeface="Charis SIL" panose="02000500060000020004" pitchFamily="2" charset="0"/>
                <a:ea typeface="Charis SIL" panose="02000500060000020004" pitchFamily="2" charset="0"/>
                <a:cs typeface="Charis SIL" panose="02000500060000020004" pitchFamily="2" charset="0"/>
              </a:rPr>
              <a:t>»</a:t>
            </a:r>
            <a:endParaRPr lang="fr-FR" sz="1800" dirty="0">
              <a:latin typeface="Charis SIL" panose="02000500060000020004" pitchFamily="2" charset="0"/>
              <a:ea typeface="Charis SIL" panose="02000500060000020004" pitchFamily="2" charset="0"/>
              <a:cs typeface="Charis SIL" panose="02000500060000020004" pitchFamily="2" charset="0"/>
            </a:endParaRPr>
          </a:p>
        </p:txBody>
      </p:sp>
    </p:spTree>
    <p:extLst>
      <p:ext uri="{BB962C8B-B14F-4D97-AF65-F5344CB8AC3E}">
        <p14:creationId xmlns:p14="http://schemas.microsoft.com/office/powerpoint/2010/main" val="248862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2684" y="181967"/>
            <a:ext cx="10672011" cy="1057553"/>
          </a:xfrm>
        </p:spPr>
        <p:txBody>
          <a:bodyPr>
            <a:normAutofit fontScale="90000"/>
          </a:bodyPr>
          <a:lstStyle/>
          <a:p>
            <a:pPr algn="ctr"/>
            <a:r>
              <a:rPr lang="fr-FR" sz="2800" dirty="0">
                <a:solidFill>
                  <a:schemeClr val="tx1"/>
                </a:solidFill>
              </a:rPr>
              <a:t>L’expression de </a:t>
            </a:r>
            <a:r>
              <a:rPr lang="fr-FR" sz="2800" dirty="0" err="1">
                <a:solidFill>
                  <a:schemeClr val="tx1"/>
                </a:solidFill>
              </a:rPr>
              <a:t>lA</a:t>
            </a:r>
            <a:r>
              <a:rPr lang="fr-FR" sz="2800" dirty="0">
                <a:solidFill>
                  <a:schemeClr val="tx1"/>
                </a:solidFill>
              </a:rPr>
              <a:t> De la mise en relief de la condition dans la relation condition-conséquence du procès de la protase</a:t>
            </a:r>
            <a:endParaRPr sz="2800" dirty="0">
              <a:solidFill>
                <a:schemeClr val="tx1"/>
              </a:solidFill>
            </a:endParaRPr>
          </a:p>
        </p:txBody>
      </p:sp>
      <p:sp>
        <p:nvSpPr>
          <p:cNvPr id="3" name="Content Placeholder 2"/>
          <p:cNvSpPr>
            <a:spLocks noGrp="1"/>
          </p:cNvSpPr>
          <p:nvPr>
            <p:ph idx="1"/>
          </p:nvPr>
        </p:nvSpPr>
        <p:spPr>
          <a:xfrm>
            <a:off x="902368" y="1310640"/>
            <a:ext cx="11020927" cy="5445760"/>
          </a:xfrm>
        </p:spPr>
        <p:txBody>
          <a:bodyPr>
            <a:normAutofit/>
          </a:bodyPr>
          <a:lstStyle/>
          <a:p>
            <a:pPr algn="just"/>
            <a:r>
              <a:rPr lang="fr-FR" sz="2800" dirty="0"/>
              <a:t>Structure du conditionnel contrefactuel </a:t>
            </a:r>
            <a:r>
              <a:rPr lang="fr-FR" sz="2800" dirty="0" smtClean="0"/>
              <a:t>sans </a:t>
            </a:r>
            <a:r>
              <a:rPr lang="fr-FR" sz="2800" dirty="0"/>
              <a:t>mise en relief de la </a:t>
            </a:r>
            <a:r>
              <a:rPr lang="fr-FR" sz="2800" dirty="0" err="1"/>
              <a:t>contrefactualité</a:t>
            </a:r>
            <a:r>
              <a:rPr lang="fr-FR" sz="2800" dirty="0"/>
              <a:t> de l’action de la protase</a:t>
            </a:r>
          </a:p>
          <a:p>
            <a:pPr algn="just"/>
            <a:r>
              <a:rPr lang="fr-FR" sz="2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SNS</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RS</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2800" b="1" dirty="0">
                <a:solidFill>
                  <a:srgbClr val="FFC000"/>
                </a:solidFill>
              </a:rPr>
              <a:t> </a:t>
            </a:r>
            <a:r>
              <a:rPr lang="fr-FR" sz="2800" b="1" dirty="0"/>
              <a:t>P </a:t>
            </a:r>
            <a:r>
              <a:rPr lang="fr-FR" sz="2800" b="1" dirty="0">
                <a:solidFill>
                  <a:srgbClr val="FF0000"/>
                </a:solidFill>
              </a:rPr>
              <a:t>[RS-verbe tps de l’</a:t>
            </a:r>
            <a:r>
              <a:rPr lang="fr-FR" sz="2800" b="1" dirty="0" err="1">
                <a:solidFill>
                  <a:srgbClr val="FF0000"/>
                </a:solidFill>
              </a:rPr>
              <a:t>ind</a:t>
            </a:r>
            <a:r>
              <a:rPr lang="fr-FR" sz="2800" b="1" dirty="0">
                <a:solidFill>
                  <a:srgbClr val="FF0000"/>
                </a:solidFill>
              </a:rPr>
              <a:t>.]</a:t>
            </a:r>
            <a:r>
              <a:rPr lang="fr-FR" sz="2800" b="1" dirty="0"/>
              <a:t> | </a:t>
            </a:r>
          </a:p>
          <a:p>
            <a:pPr marL="0" indent="0" algn="just">
              <a:buNone/>
            </a:pPr>
            <a:r>
              <a:rPr lang="fr-FR" sz="2800" b="1" dirty="0" smtClean="0"/>
              <a:t>                                    </a:t>
            </a:r>
            <a:r>
              <a:rPr lang="fr-FR" sz="2800" b="1" dirty="0"/>
              <a:t>Q  </a:t>
            </a:r>
            <a:r>
              <a:rPr lang="fr-FR" sz="2800" b="1" dirty="0">
                <a:solidFill>
                  <a:srgbClr val="00B050"/>
                </a:solidFill>
              </a:rPr>
              <a:t>[verbe tps </a:t>
            </a:r>
            <a:r>
              <a:rPr lang="fr-FR" sz="2800" b="1" dirty="0" err="1">
                <a:solidFill>
                  <a:srgbClr val="00B050"/>
                </a:solidFill>
              </a:rPr>
              <a:t>inacc</a:t>
            </a:r>
            <a:r>
              <a:rPr lang="fr-FR" sz="2800" b="1" dirty="0">
                <a:solidFill>
                  <a:srgbClr val="00B050"/>
                </a:solidFill>
              </a:rPr>
              <a:t> de l’</a:t>
            </a:r>
            <a:r>
              <a:rPr lang="fr-FR" sz="2800" b="1" dirty="0" err="1">
                <a:solidFill>
                  <a:srgbClr val="00B050"/>
                </a:solidFill>
              </a:rPr>
              <a:t>ind</a:t>
            </a:r>
            <a:r>
              <a:rPr lang="fr-FR" sz="2800" b="1" dirty="0">
                <a:solidFill>
                  <a:srgbClr val="00B050"/>
                </a:solidFill>
              </a:rPr>
              <a:t>.]</a:t>
            </a:r>
          </a:p>
          <a:p>
            <a:pPr algn="just"/>
            <a:r>
              <a:rPr lang="fr-FR" sz="2800" dirty="0"/>
              <a:t>Structure du conditionnel contrefactuel avec </a:t>
            </a:r>
            <a:r>
              <a:rPr lang="fr-FR" sz="2800" dirty="0" smtClean="0"/>
              <a:t>mise en relief de la </a:t>
            </a:r>
            <a:r>
              <a:rPr lang="fr-FR" sz="2800" dirty="0" err="1" smtClean="0"/>
              <a:t>contrefactualité</a:t>
            </a:r>
            <a:r>
              <a:rPr lang="fr-FR" sz="2800" dirty="0" smtClean="0"/>
              <a:t> de </a:t>
            </a:r>
            <a:r>
              <a:rPr lang="fr-FR" sz="2800" dirty="0"/>
              <a:t>l’action de la protase</a:t>
            </a:r>
          </a:p>
          <a:p>
            <a:pPr algn="just"/>
            <a:r>
              <a:rPr lang="fr-FR" sz="2800" b="1" dirty="0" smtClean="0">
                <a:solidFill>
                  <a:schemeClr val="tx1"/>
                </a:solidFill>
                <a:latin typeface="Charis SIL" panose="02000500060000020004" pitchFamily="2" charset="0"/>
                <a:ea typeface="Charis SIL" panose="02000500060000020004" pitchFamily="2" charset="0"/>
                <a:cs typeface="Charis SIL" panose="02000500060000020004" pitchFamily="2" charset="0"/>
              </a:rPr>
              <a:t>EXPL</a:t>
            </a:r>
            <a:r>
              <a:rPr lang="fr-FR" sz="2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err="1" smtClean="0">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2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EXPL</a:t>
            </a:r>
            <a:r>
              <a:rPr lang="fr-FR" sz="2800"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2800" b="1" dirty="0">
                <a:solidFill>
                  <a:srgbClr val="FFC000"/>
                </a:solidFill>
              </a:rPr>
              <a:t> </a:t>
            </a:r>
            <a:r>
              <a:rPr lang="fr-FR" sz="2800" b="1" dirty="0"/>
              <a:t>P </a:t>
            </a:r>
            <a:r>
              <a:rPr lang="fr-FR" sz="2800" b="1" dirty="0">
                <a:solidFill>
                  <a:srgbClr val="FF0000"/>
                </a:solidFill>
              </a:rPr>
              <a:t>[SNS verbe tps de l’</a:t>
            </a:r>
            <a:r>
              <a:rPr lang="fr-FR" sz="2800" b="1" dirty="0" err="1">
                <a:solidFill>
                  <a:srgbClr val="FF0000"/>
                </a:solidFill>
              </a:rPr>
              <a:t>ind</a:t>
            </a:r>
            <a:r>
              <a:rPr lang="fr-FR" sz="2800" b="1" dirty="0">
                <a:solidFill>
                  <a:srgbClr val="FF0000"/>
                </a:solidFill>
              </a:rPr>
              <a:t>.]</a:t>
            </a:r>
            <a:r>
              <a:rPr lang="fr-FR" sz="2800" b="1" dirty="0"/>
              <a:t> | </a:t>
            </a:r>
          </a:p>
          <a:p>
            <a:pPr marL="0" indent="0" algn="just">
              <a:buNone/>
            </a:pPr>
            <a:r>
              <a:rPr lang="fr-FR" sz="2800" b="1" dirty="0"/>
              <a:t> </a:t>
            </a:r>
            <a:r>
              <a:rPr lang="fr-FR" sz="2800" b="1" dirty="0" smtClean="0"/>
              <a:t>   </a:t>
            </a:r>
            <a:r>
              <a:rPr lang="fr-FR" sz="2800" b="1" dirty="0" smtClean="0"/>
              <a:t>                                      </a:t>
            </a:r>
            <a:r>
              <a:rPr lang="fr-FR" sz="2800" b="1" dirty="0"/>
              <a:t>Q </a:t>
            </a:r>
            <a:r>
              <a:rPr lang="fr-FR" sz="2800" b="1" dirty="0">
                <a:solidFill>
                  <a:srgbClr val="00B050"/>
                </a:solidFill>
              </a:rPr>
              <a:t>[verbe tps </a:t>
            </a:r>
            <a:r>
              <a:rPr lang="fr-FR" sz="2800" b="1" dirty="0" err="1">
                <a:solidFill>
                  <a:srgbClr val="00B050"/>
                </a:solidFill>
              </a:rPr>
              <a:t>inacc</a:t>
            </a:r>
            <a:r>
              <a:rPr lang="fr-FR" sz="2800" b="1" dirty="0">
                <a:solidFill>
                  <a:srgbClr val="00B050"/>
                </a:solidFill>
              </a:rPr>
              <a:t> de l’</a:t>
            </a:r>
            <a:r>
              <a:rPr lang="fr-FR" sz="2800" b="1" dirty="0" err="1">
                <a:solidFill>
                  <a:srgbClr val="00B050"/>
                </a:solidFill>
              </a:rPr>
              <a:t>ind</a:t>
            </a:r>
            <a:r>
              <a:rPr lang="fr-FR" sz="2800" b="1" dirty="0">
                <a:solidFill>
                  <a:srgbClr val="00B050"/>
                </a:solidFill>
              </a:rPr>
              <a:t>.]</a:t>
            </a:r>
            <a:endParaRPr lang="fr-FR" sz="2800" dirty="0"/>
          </a:p>
        </p:txBody>
      </p:sp>
    </p:spTree>
    <p:extLst>
      <p:ext uri="{BB962C8B-B14F-4D97-AF65-F5344CB8AC3E}">
        <p14:creationId xmlns:p14="http://schemas.microsoft.com/office/powerpoint/2010/main" val="4264052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33839"/>
            <a:ext cx="11008895" cy="1009159"/>
          </a:xfrm>
        </p:spPr>
        <p:txBody>
          <a:bodyPr>
            <a:normAutofit fontScale="90000"/>
          </a:bodyPr>
          <a:lstStyle/>
          <a:p>
            <a:pPr algn="ctr"/>
            <a:r>
              <a:rPr lang="fr-FR" sz="3200" dirty="0">
                <a:solidFill>
                  <a:schemeClr val="tx1"/>
                </a:solidFill>
              </a:rPr>
              <a:t>L’expression De la mise en relief de la conséquence dans la relation condition-conséquence du procès de l’apodose</a:t>
            </a:r>
            <a:endParaRPr sz="3200" dirty="0">
              <a:solidFill>
                <a:schemeClr val="tx1"/>
              </a:solidFill>
            </a:endParaRPr>
          </a:p>
        </p:txBody>
      </p:sp>
      <p:sp>
        <p:nvSpPr>
          <p:cNvPr id="3" name="Content Placeholder 2"/>
          <p:cNvSpPr>
            <a:spLocks noGrp="1"/>
          </p:cNvSpPr>
          <p:nvPr>
            <p:ph idx="1"/>
          </p:nvPr>
        </p:nvSpPr>
        <p:spPr>
          <a:xfrm>
            <a:off x="914399" y="1034716"/>
            <a:ext cx="11008895" cy="5823284"/>
          </a:xfrm>
        </p:spPr>
        <p:txBody>
          <a:bodyPr>
            <a:normAutofit fontScale="92500" lnSpcReduction="10000"/>
          </a:bodyPr>
          <a:lstStyle/>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(7)</a:t>
            </a:r>
          </a:p>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a.  </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a:latin typeface="Charis SIL" panose="02000500060000020004" pitchFamily="2" charset="0"/>
                <a:ea typeface="Charis SIL" panose="02000500060000020004" pitchFamily="2" charset="0"/>
                <a:cs typeface="Charis SIL" panose="02000500060000020004" pitchFamily="2" charset="0"/>
              </a:rPr>
              <a:t>Emene </a:t>
            </a:r>
            <a:r>
              <a:rPr lang="fr-FR" sz="1800" b="1" dirty="0">
                <a:solidFill>
                  <a:srgbClr val="FF0000"/>
                </a:solidFill>
                <a:latin typeface="Charis SIL" panose="02000500060000020004" pitchFamily="2" charset="0"/>
                <a:ea typeface="Charis SIL" panose="02000500060000020004" pitchFamily="2" charset="0"/>
                <a:cs typeface="Charis SIL" panose="02000500060000020004" pitchFamily="2" charset="0"/>
              </a:rPr>
              <a:t>s</a:t>
            </a:r>
            <a:r>
              <a:rPr lang="is-IS" sz="1800" b="1" dirty="0">
                <a:solidFill>
                  <a:srgbClr val="FF0000"/>
                </a:solidFill>
                <a:latin typeface="Charis SIL" panose="02000500060000020004" pitchFamily="2" charset="0"/>
                <a:ea typeface="Charis SIL" panose="02000500060000020004" pitchFamily="2" charset="0"/>
                <a:cs typeface="Charis SIL" panose="02000500060000020004" pitchFamily="2" charset="0"/>
              </a:rPr>
              <a:t>ɔ́ɔ́tɔ̀ ʊ̀</a:t>
            </a:r>
            <a:r>
              <a:rPr lang="fr-FR" sz="1800"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námb</a:t>
            </a:r>
            <a:r>
              <a:rPr lang="fr-FR" sz="1800" b="1" dirty="0">
                <a:latin typeface="Charis SIL" panose="02000500060000020004" pitchFamily="2" charset="0"/>
                <a:ea typeface="Charis SIL" panose="02000500060000020004" pitchFamily="2" charset="0"/>
                <a:cs typeface="Charis SIL" panose="02000500060000020004" pitchFamily="2" charset="0"/>
              </a:rPr>
              <a:t> mà-</a:t>
            </a:r>
            <a:r>
              <a:rPr lang="fr-FR" sz="1800" b="1" dirty="0" err="1">
                <a:latin typeface="Charis SIL" panose="02000500060000020004" pitchFamily="2" charset="0"/>
                <a:ea typeface="Charis SIL" panose="02000500060000020004" pitchFamily="2" charset="0"/>
                <a:cs typeface="Charis SIL" panose="02000500060000020004" pitchFamily="2" charset="0"/>
              </a:rPr>
              <a:t>sɪ̀pɪ</a:t>
            </a:r>
            <a:r>
              <a:rPr lang="fr-FR" sz="1800" b="1" dirty="0">
                <a:latin typeface="Charis SIL" panose="02000500060000020004" pitchFamily="2" charset="0"/>
                <a:ea typeface="Charis SIL" panose="02000500060000020004" pitchFamily="2" charset="0"/>
                <a:cs typeface="Charis SIL" panose="02000500060000020004" pitchFamily="2" charset="0"/>
              </a:rPr>
              <a:t>̀ |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err="1">
                <a:latin typeface="Charis SIL" panose="02000500060000020004" pitchFamily="2" charset="0"/>
                <a:ea typeface="Charis SIL" panose="02000500060000020004" pitchFamily="2" charset="0"/>
                <a:cs typeface="Charis SIL" panose="02000500060000020004" pitchFamily="2" charset="0"/>
              </a:rPr>
              <a:t>ʊ̀</a:t>
            </a:r>
            <a:r>
              <a:rPr lang="fr-FR" sz="1800"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kà</a:t>
            </a:r>
            <a:r>
              <a:rPr lang="fr-FR" sz="1800" b="1" dirty="0" err="1">
                <a:latin typeface="Charis SIL" panose="02000500060000020004" pitchFamily="2" charset="0"/>
                <a:ea typeface="Charis SIL" panose="02000500060000020004" pitchFamily="2" charset="0"/>
                <a:cs typeface="Charis SIL" panose="02000500060000020004" pitchFamily="2" charset="0"/>
              </a:rPr>
              <a:t>jʊ̀ʊ̀k</a:t>
            </a: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err="1">
                <a:latin typeface="Charis SIL" panose="02000500060000020004" pitchFamily="2" charset="0"/>
                <a:ea typeface="Charis SIL" panose="02000500060000020004" pitchFamily="2" charset="0"/>
                <a:cs typeface="Charis SIL" panose="02000500060000020004" pitchFamily="2" charset="0"/>
              </a:rPr>
              <a:t>kɛ́ɛ̄ŋɛ̀nd</a:t>
            </a: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smtClean="0">
                <a:latin typeface="Charis SIL" panose="02000500060000020004" pitchFamily="2" charset="0"/>
                <a:ea typeface="Charis SIL" panose="02000500060000020004" pitchFamily="2" charset="0"/>
                <a:cs typeface="Charis SIL" panose="02000500060000020004" pitchFamily="2" charset="0"/>
              </a:rPr>
              <a:t>                           </a:t>
            </a:r>
            <a:r>
              <a:rPr lang="fr-FR" sz="1800" b="1" strike="sngStrike" dirty="0" smtClean="0">
                <a:latin typeface="Charis SIL" panose="02000500060000020004" pitchFamily="2" charset="0"/>
                <a:ea typeface="Charis SIL" panose="02000500060000020004" pitchFamily="2" charset="0"/>
                <a:cs typeface="Charis SIL" panose="02000500060000020004" pitchFamily="2" charset="0"/>
              </a:rPr>
              <a:t>(*</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ʊ̀</a:t>
            </a:r>
            <a:r>
              <a:rPr lang="fr-FR" sz="1800" b="1" strike="sngStrike"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is-IS" sz="1800" b="1" strike="sngStrike"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jʊ̀ʊ̀k</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 </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kɛ́ɛ̄ŋɛ̀nd</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a:t>
            </a:r>
            <a:endParaRPr lang="fr-FR" sz="1800" strike="sngStrike"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sɔ́ɔ</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tɔ</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1800" b="1" i="1" dirty="0">
                <a:solidFill>
                  <a:schemeClr val="tx1"/>
                </a:solidFill>
                <a:latin typeface="Charis SIL" panose="02000500060000020004" pitchFamily="2" charset="0"/>
                <a:ea typeface="Charis SIL" panose="02000500060000020004" pitchFamily="2" charset="0"/>
                <a:cs typeface="Charis SIL" panose="02000500060000020004" pitchFamily="2" charset="0"/>
              </a:rPr>
              <a:t>ʊ̀</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námb</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dirty="0">
                <a:latin typeface="Charis SIL" panose="02000500060000020004" pitchFamily="2" charset="0"/>
                <a:ea typeface="Charis SIL" panose="02000500060000020004" pitchFamily="2" charset="0"/>
                <a:cs typeface="Charis SIL" panose="02000500060000020004" pitchFamily="2" charset="0"/>
              </a:rPr>
              <a:t>mà-</a:t>
            </a:r>
            <a:r>
              <a:rPr lang="fr-FR" sz="1800" b="1" dirty="0" err="1">
                <a:latin typeface="Charis SIL" panose="02000500060000020004" pitchFamily="2" charset="0"/>
                <a:ea typeface="Charis SIL" panose="02000500060000020004" pitchFamily="2" charset="0"/>
                <a:cs typeface="Charis SIL" panose="02000500060000020004" pitchFamily="2" charset="0"/>
              </a:rPr>
              <a:t>sɪ̀pɪ</a:t>
            </a:r>
            <a:r>
              <a:rPr lang="fr-FR" sz="1800" b="1" dirty="0">
                <a:latin typeface="Charis SIL" panose="02000500060000020004" pitchFamily="2" charset="0"/>
                <a:ea typeface="Charis SIL" panose="02000500060000020004" pitchFamily="2" charset="0"/>
                <a:cs typeface="Charis SIL" panose="02000500060000020004" pitchFamily="2" charset="0"/>
              </a:rPr>
              <a:t>̀</a:t>
            </a:r>
            <a:r>
              <a:rPr lang="fr-FR" sz="1800"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cap="small"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irp</a:t>
            </a:r>
            <a:r>
              <a:rPr lang="fr-FR" sz="1800"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-aux</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cap="small" dirty="0">
                <a:latin typeface="Charis SIL" panose="02000500060000020004" pitchFamily="2" charset="0"/>
                <a:ea typeface="Charis SIL" panose="02000500060000020004" pitchFamily="2" charset="0"/>
                <a:cs typeface="Charis SIL" panose="02000500060000020004" pitchFamily="2" charset="0"/>
              </a:rPr>
              <a:t>   </a:t>
            </a:r>
            <a:r>
              <a:rPr lang="fr-FR" sz="1800" b="1" cap="small" dirty="0">
                <a:solidFill>
                  <a:schemeClr val="tx1"/>
                </a:solidFill>
                <a:latin typeface="Charis SIL" panose="02000500060000020004" pitchFamily="2" charset="0"/>
                <a:ea typeface="Charis SIL" panose="02000500060000020004" pitchFamily="2" charset="0"/>
                <a:cs typeface="Charis SIL" panose="02000500060000020004" pitchFamily="2" charset="0"/>
              </a:rPr>
              <a:t>3sg</a:t>
            </a:r>
            <a:r>
              <a:rPr lang="fr-FR" sz="1800" dirty="0">
                <a:solidFill>
                  <a:srgbClr val="FF0000"/>
                </a:solidFill>
                <a:latin typeface="Charis SIL" panose="02000500060000020004" pitchFamily="2" charset="0"/>
                <a:ea typeface="Charis SIL" panose="02000500060000020004" pitchFamily="2" charset="0"/>
                <a:cs typeface="Charis SIL" panose="02000500060000020004" pitchFamily="2" charset="0"/>
              </a:rPr>
              <a:t>-préparer-</a:t>
            </a:r>
            <a:r>
              <a:rPr lang="fr-FR" sz="1800"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sgl</a:t>
            </a:r>
            <a:r>
              <a:rPr lang="fr-FR" sz="1800" dirty="0">
                <a:latin typeface="Charis SIL" panose="02000500060000020004" pitchFamily="2" charset="0"/>
                <a:ea typeface="Charis SIL" panose="02000500060000020004" pitchFamily="2" charset="0"/>
                <a:cs typeface="Charis SIL" panose="02000500060000020004" pitchFamily="2" charset="0"/>
              </a:rPr>
              <a:t>     cl6a-légume |  </a:t>
            </a:r>
          </a:p>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dirty="0">
                <a:latin typeface="Charis SIL" panose="02000500060000020004" pitchFamily="2" charset="0"/>
                <a:ea typeface="Charis SIL" panose="02000500060000020004" pitchFamily="2" charset="0"/>
                <a:cs typeface="Charis SIL" panose="02000500060000020004" pitchFamily="2" charset="0"/>
              </a:rPr>
              <a:t>      ʊ̀-</a:t>
            </a:r>
            <a:r>
              <a:rPr lang="fr-FR" sz="18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kà</a:t>
            </a:r>
            <a:r>
              <a:rPr lang="fr-FR" sz="1800" b="1" dirty="0">
                <a:latin typeface="Charis SIL" panose="02000500060000020004" pitchFamily="2" charset="0"/>
                <a:ea typeface="Charis SIL" panose="02000500060000020004" pitchFamily="2" charset="0"/>
                <a:cs typeface="Charis SIL" panose="02000500060000020004" pitchFamily="2" charset="0"/>
              </a:rPr>
              <a:t>-</a:t>
            </a:r>
            <a:r>
              <a:rPr lang="fr-FR" sz="1800" b="1" dirty="0" err="1">
                <a:latin typeface="Charis SIL" panose="02000500060000020004" pitchFamily="2" charset="0"/>
                <a:ea typeface="Charis SIL" panose="02000500060000020004" pitchFamily="2" charset="0"/>
                <a:cs typeface="Charis SIL" panose="02000500060000020004" pitchFamily="2" charset="0"/>
              </a:rPr>
              <a:t>jʊ̀ʊ̀k</a:t>
            </a:r>
            <a:r>
              <a:rPr lang="fr-FR" sz="1800" b="1" dirty="0">
                <a:latin typeface="Charis SIL" panose="02000500060000020004" pitchFamily="2" charset="0"/>
                <a:ea typeface="Charis SIL" panose="02000500060000020004" pitchFamily="2" charset="0"/>
                <a:cs typeface="Charis SIL" panose="02000500060000020004" pitchFamily="2" charset="0"/>
              </a:rPr>
              <a:t>            ká=à-</a:t>
            </a:r>
            <a:r>
              <a:rPr lang="fr-FR" sz="1800" b="1" dirty="0" err="1">
                <a:latin typeface="Charis SIL" panose="02000500060000020004" pitchFamily="2" charset="0"/>
                <a:ea typeface="Charis SIL" panose="02000500060000020004" pitchFamily="2" charset="0"/>
                <a:cs typeface="Charis SIL" panose="02000500060000020004" pitchFamily="2" charset="0"/>
              </a:rPr>
              <a:t>ŋɛ̀nd</a:t>
            </a:r>
            <a:endParaRPr lang="fr-FR" sz="1800" b="1"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smtClean="0">
                <a:latin typeface="Charis SIL" panose="02000500060000020004" pitchFamily="2" charset="0"/>
                <a:ea typeface="Charis SIL" panose="02000500060000020004" pitchFamily="2" charset="0"/>
                <a:cs typeface="Charis SIL" panose="02000500060000020004" pitchFamily="2" charset="0"/>
              </a:rPr>
              <a:t>       </a:t>
            </a:r>
            <a:r>
              <a:rPr lang="fr-FR" sz="18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c'est </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que </a:t>
            </a:r>
            <a:r>
              <a:rPr lang="fr-FR" sz="1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cap="small" dirty="0">
                <a:latin typeface="Charis SIL" panose="02000500060000020004" pitchFamily="2" charset="0"/>
                <a:ea typeface="Charis SIL" panose="02000500060000020004" pitchFamily="2" charset="0"/>
                <a:cs typeface="Charis SIL" panose="02000500060000020004" pitchFamily="2" charset="0"/>
              </a:rPr>
              <a:t> 3sg-</a:t>
            </a:r>
            <a:r>
              <a:rPr lang="fr-FR" sz="1800"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F2-</a:t>
            </a:r>
            <a:r>
              <a:rPr lang="fr-FR" sz="1800" b="1" dirty="0">
                <a:latin typeface="Charis SIL" panose="02000500060000020004" pitchFamily="2" charset="0"/>
                <a:ea typeface="Charis SIL" panose="02000500060000020004" pitchFamily="2" charset="0"/>
                <a:cs typeface="Charis SIL" panose="02000500060000020004" pitchFamily="2" charset="0"/>
              </a:rPr>
              <a:t>partir.</a:t>
            </a:r>
            <a:r>
              <a:rPr lang="fr-FR" sz="1800" b="1" cap="small" dirty="0">
                <a:latin typeface="Charis SIL" panose="02000500060000020004" pitchFamily="2" charset="0"/>
                <a:ea typeface="Charis SIL" panose="02000500060000020004" pitchFamily="2" charset="0"/>
                <a:cs typeface="Charis SIL" panose="02000500060000020004" pitchFamily="2" charset="0"/>
              </a:rPr>
              <a:t>sgl</a:t>
            </a:r>
            <a:r>
              <a:rPr lang="fr-FR" sz="1800" cap="small" dirty="0">
                <a:latin typeface="Charis SIL" panose="02000500060000020004" pitchFamily="2" charset="0"/>
                <a:ea typeface="Charis SIL" panose="02000500060000020004" pitchFamily="2" charset="0"/>
                <a:cs typeface="Charis SIL" panose="02000500060000020004" pitchFamily="2" charset="0"/>
              </a:rPr>
              <a:t>    </a:t>
            </a:r>
            <a:r>
              <a:rPr lang="fr-FR" sz="1800" cap="small" dirty="0" err="1">
                <a:latin typeface="Charis SIL" panose="02000500060000020004" pitchFamily="2" charset="0"/>
                <a:ea typeface="Charis SIL" panose="02000500060000020004" pitchFamily="2" charset="0"/>
                <a:cs typeface="Charis SIL" panose="02000500060000020004" pitchFamily="2" charset="0"/>
              </a:rPr>
              <a:t>loc</a:t>
            </a:r>
            <a:r>
              <a:rPr lang="fr-FR" sz="1800" cap="small" dirty="0">
                <a:latin typeface="Charis SIL" panose="02000500060000020004" pitchFamily="2" charset="0"/>
                <a:ea typeface="Charis SIL" panose="02000500060000020004" pitchFamily="2" charset="0"/>
                <a:cs typeface="Charis SIL" panose="02000500060000020004" pitchFamily="2" charset="0"/>
              </a:rPr>
              <a:t>=cl3</a:t>
            </a:r>
            <a:r>
              <a:rPr lang="fr-FR" sz="1800"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sz="1800" i="1" dirty="0">
                <a:latin typeface="Charis SIL" panose="02000500060000020004" pitchFamily="2" charset="0"/>
                <a:ea typeface="Charis SIL" panose="02000500060000020004" pitchFamily="2" charset="0"/>
                <a:cs typeface="Charis SIL" panose="02000500060000020004" pitchFamily="2" charset="0"/>
              </a:rPr>
              <a:t>« lit : Si </a:t>
            </a:r>
            <a:r>
              <a:rPr lang="fr-FR" sz="1800" i="1" dirty="0" err="1">
                <a:latin typeface="Charis SIL" panose="02000500060000020004" pitchFamily="2" charset="0"/>
                <a:ea typeface="Charis SIL" panose="02000500060000020004" pitchFamily="2" charset="0"/>
                <a:cs typeface="Charis SIL" panose="02000500060000020004" pitchFamily="2" charset="0"/>
              </a:rPr>
              <a:t>Emene</a:t>
            </a:r>
            <a:r>
              <a:rPr lang="fr-FR" sz="1800" i="1" dirty="0">
                <a:latin typeface="Charis SIL" panose="02000500060000020004" pitchFamily="2" charset="0"/>
                <a:ea typeface="Charis SIL" panose="02000500060000020004" pitchFamily="2" charset="0"/>
                <a:cs typeface="Charis SIL" panose="02000500060000020004" pitchFamily="2" charset="0"/>
              </a:rPr>
              <a:t> avait préparé les légumes, c'est qu’elle partira en voyage demain. </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Si </a:t>
            </a:r>
            <a:r>
              <a:rPr lang="fr-FR" sz="1800" dirty="0" err="1">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avait préparé les légumes, cela voudrait dire qu’elle partirait en voyage demain. »</a:t>
            </a:r>
          </a:p>
          <a:p>
            <a:pPr marL="0" indent="0">
              <a:buNone/>
            </a:pPr>
            <a:endParaRPr lang="fr-FR" sz="1800"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b. Emene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ʊ̀pɛ́ɛ</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err="1">
                <a:solidFill>
                  <a:schemeClr val="tx1"/>
                </a:solidFill>
                <a:latin typeface="Charis SIL" panose="02000500060000020004" pitchFamily="2" charset="0"/>
                <a:ea typeface="Charis SIL" panose="02000500060000020004" pitchFamily="2" charset="0"/>
                <a:cs typeface="Charis SIL" panose="02000500060000020004" pitchFamily="2" charset="0"/>
              </a:rPr>
              <a:t>ʊ̀</a:t>
            </a:r>
            <a:r>
              <a:rPr lang="fr-FR" sz="1800"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námb</a:t>
            </a:r>
            <a:r>
              <a:rPr lang="fr-FR" sz="1800"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1800" dirty="0" err="1">
                <a:latin typeface="Charis SIL" panose="02000500060000020004" pitchFamily="2" charset="0"/>
                <a:ea typeface="Charis SIL" panose="02000500060000020004" pitchFamily="2" charset="0"/>
                <a:cs typeface="Charis SIL" panose="02000500060000020004" pitchFamily="2" charset="0"/>
              </a:rPr>
              <a:t>màsɪ̀pɪ</a:t>
            </a:r>
            <a:r>
              <a:rPr lang="fr-FR" sz="1800" dirty="0">
                <a:latin typeface="Charis SIL" panose="02000500060000020004" pitchFamily="2" charset="0"/>
                <a:ea typeface="Charis SIL" panose="02000500060000020004" pitchFamily="2" charset="0"/>
                <a:cs typeface="Charis SIL" panose="02000500060000020004" pitchFamily="2" charset="0"/>
              </a:rPr>
              <a:t>̀ |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dirty="0">
                <a:latin typeface="Charis SIL" panose="02000500060000020004" pitchFamily="2" charset="0"/>
                <a:ea typeface="Charis SIL" panose="02000500060000020004" pitchFamily="2" charset="0"/>
                <a:cs typeface="Charis SIL" panose="02000500060000020004" pitchFamily="2" charset="0"/>
              </a:rPr>
              <a:t> | </a:t>
            </a:r>
            <a:r>
              <a:rPr lang="fr-FR" sz="1800" b="1" dirty="0" err="1">
                <a:latin typeface="Charis SIL" panose="02000500060000020004" pitchFamily="2" charset="0"/>
                <a:ea typeface="Charis SIL" panose="02000500060000020004" pitchFamily="2" charset="0"/>
                <a:cs typeface="Charis SIL" panose="02000500060000020004" pitchFamily="2" charset="0"/>
              </a:rPr>
              <a:t>ʊ̀</a:t>
            </a:r>
            <a:r>
              <a:rPr lang="fr-FR" sz="1800"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ká</a:t>
            </a:r>
            <a:r>
              <a:rPr lang="fr-FR" sz="1800" b="1" dirty="0" err="1">
                <a:latin typeface="Charis SIL" panose="02000500060000020004" pitchFamily="2" charset="0"/>
                <a:ea typeface="Charis SIL" panose="02000500060000020004" pitchFamily="2" charset="0"/>
                <a:cs typeface="Charis SIL" panose="02000500060000020004" pitchFamily="2" charset="0"/>
              </a:rPr>
              <a:t>jʊ̀ʊ̀k</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dirty="0" err="1">
                <a:latin typeface="Charis SIL" panose="02000500060000020004" pitchFamily="2" charset="0"/>
                <a:ea typeface="Charis SIL" panose="02000500060000020004" pitchFamily="2" charset="0"/>
                <a:cs typeface="Charis SIL" panose="02000500060000020004" pitchFamily="2" charset="0"/>
              </a:rPr>
              <a:t>kɛ́ɛ̄ŋɛ̀nd</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dirty="0" smtClean="0">
                <a:latin typeface="Charis SIL" panose="02000500060000020004" pitchFamily="2" charset="0"/>
                <a:ea typeface="Charis SIL" panose="02000500060000020004" pitchFamily="2" charset="0"/>
                <a:cs typeface="Charis SIL" panose="02000500060000020004" pitchFamily="2" charset="0"/>
              </a:rPr>
              <a:t>                                  </a:t>
            </a:r>
            <a:r>
              <a:rPr lang="fr-FR" sz="1800" b="1" strike="sngStrike" dirty="0" smtClean="0">
                <a:latin typeface="Charis SIL" panose="02000500060000020004" pitchFamily="2" charset="0"/>
                <a:ea typeface="Charis SIL" panose="02000500060000020004" pitchFamily="2" charset="0"/>
                <a:cs typeface="Charis SIL" panose="02000500060000020004" pitchFamily="2" charset="0"/>
              </a:rPr>
              <a:t>(*</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ʊ̀</a:t>
            </a:r>
            <a:r>
              <a:rPr lang="fr-FR" sz="1800" b="1" strike="sngStrike"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is-IS" sz="1800" b="1" strike="sngStrike"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jʊ̀ʊ̀k</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 </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kɛ́ɛ̄ŋɛ̀nd</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a:t>
            </a:r>
            <a:endParaRPr lang="fr-FR" sz="1800"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sɔ́ɔ</a:t>
            </a:r>
            <a:r>
              <a:rPr lang="fr-FR" sz="18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18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i="1" dirty="0">
                <a:solidFill>
                  <a:schemeClr val="tx1"/>
                </a:solidFill>
                <a:latin typeface="Charis SIL" panose="02000500060000020004" pitchFamily="2" charset="0"/>
                <a:ea typeface="Charis SIL" panose="02000500060000020004" pitchFamily="2" charset="0"/>
                <a:cs typeface="Charis SIL" panose="02000500060000020004" pitchFamily="2" charset="0"/>
              </a:rPr>
              <a:t>ʊ̀</a:t>
            </a:r>
            <a:r>
              <a:rPr lang="fr-FR" sz="18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18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a:latin typeface="Charis SIL" panose="02000500060000020004" pitchFamily="2" charset="0"/>
                <a:ea typeface="Charis SIL" panose="02000500060000020004" pitchFamily="2" charset="0"/>
                <a:cs typeface="Charis SIL" panose="02000500060000020004" pitchFamily="2" charset="0"/>
              </a:rPr>
              <a:t>          </a:t>
            </a:r>
            <a:r>
              <a:rPr lang="fr-FR" sz="1800" b="1" i="1" dirty="0">
                <a:solidFill>
                  <a:schemeClr val="tx1"/>
                </a:solidFill>
                <a:latin typeface="Charis SIL" panose="02000500060000020004" pitchFamily="2" charset="0"/>
                <a:ea typeface="Charis SIL" panose="02000500060000020004" pitchFamily="2" charset="0"/>
                <a:cs typeface="Charis SIL" panose="02000500060000020004" pitchFamily="2" charset="0"/>
              </a:rPr>
              <a:t>ʊ̀</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námb</a:t>
            </a:r>
            <a:r>
              <a:rPr lang="fr-FR" sz="1800" dirty="0">
                <a:latin typeface="Charis SIL" panose="02000500060000020004" pitchFamily="2" charset="0"/>
                <a:ea typeface="Charis SIL" panose="02000500060000020004" pitchFamily="2" charset="0"/>
                <a:cs typeface="Charis SIL" panose="02000500060000020004" pitchFamily="2" charset="0"/>
              </a:rPr>
              <a:t>          mà-</a:t>
            </a:r>
            <a:r>
              <a:rPr lang="fr-FR" sz="1800" dirty="0" err="1">
                <a:latin typeface="Charis SIL" panose="02000500060000020004" pitchFamily="2" charset="0"/>
                <a:ea typeface="Charis SIL" panose="02000500060000020004" pitchFamily="2" charset="0"/>
                <a:cs typeface="Charis SIL" panose="02000500060000020004" pitchFamily="2" charset="0"/>
              </a:rPr>
              <a:t>sɪ̀pɪ</a:t>
            </a:r>
            <a:r>
              <a:rPr lang="fr-FR" sz="1800"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cap="small"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irp</a:t>
            </a:r>
            <a:r>
              <a:rPr lang="fr-FR" sz="1800"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-aux</a:t>
            </a:r>
            <a:r>
              <a:rPr lang="fr-FR" sz="1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cap="small" dirty="0">
                <a:solidFill>
                  <a:schemeClr val="tx1"/>
                </a:solidFill>
                <a:latin typeface="Charis SIL" panose="02000500060000020004" pitchFamily="2" charset="0"/>
                <a:ea typeface="Charis SIL" panose="02000500060000020004" pitchFamily="2" charset="0"/>
                <a:cs typeface="Charis SIL" panose="02000500060000020004" pitchFamily="2" charset="0"/>
              </a:rPr>
              <a:t>3sg</a:t>
            </a:r>
            <a:r>
              <a:rPr lang="fr-FR" sz="1800"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être</a:t>
            </a:r>
            <a:r>
              <a:rPr lang="fr-FR" sz="1800"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que</a:t>
            </a:r>
            <a:r>
              <a:rPr lang="fr-FR" sz="1800"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1800" b="1" cap="small" dirty="0">
                <a:solidFill>
                  <a:schemeClr val="tx1"/>
                </a:solidFill>
                <a:latin typeface="Charis SIL" panose="02000500060000020004" pitchFamily="2" charset="0"/>
                <a:ea typeface="Charis SIL" panose="02000500060000020004" pitchFamily="2" charset="0"/>
                <a:cs typeface="Charis SIL" panose="02000500060000020004" pitchFamily="2" charset="0"/>
              </a:rPr>
              <a:t>3sg</a:t>
            </a:r>
            <a:r>
              <a:rPr lang="fr-FR" sz="1800" dirty="0">
                <a:solidFill>
                  <a:srgbClr val="FF0000"/>
                </a:solidFill>
                <a:latin typeface="Charis SIL" panose="02000500060000020004" pitchFamily="2" charset="0"/>
                <a:ea typeface="Charis SIL" panose="02000500060000020004" pitchFamily="2" charset="0"/>
                <a:cs typeface="Charis SIL" panose="02000500060000020004" pitchFamily="2" charset="0"/>
              </a:rPr>
              <a:t>-préparer.</a:t>
            </a:r>
            <a:r>
              <a:rPr lang="fr-FR" sz="1800"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sgl</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cap="small" dirty="0">
                <a:latin typeface="Charis SIL" panose="02000500060000020004" pitchFamily="2" charset="0"/>
                <a:ea typeface="Charis SIL" panose="02000500060000020004" pitchFamily="2" charset="0"/>
                <a:cs typeface="Charis SIL" panose="02000500060000020004" pitchFamily="2" charset="0"/>
              </a:rPr>
              <a:t>cl6a</a:t>
            </a:r>
            <a:r>
              <a:rPr lang="fr-FR" sz="1800" dirty="0">
                <a:latin typeface="Charis SIL" panose="02000500060000020004" pitchFamily="2" charset="0"/>
                <a:ea typeface="Charis SIL" panose="02000500060000020004" pitchFamily="2" charset="0"/>
                <a:cs typeface="Charis SIL" panose="02000500060000020004" pitchFamily="2" charset="0"/>
              </a:rPr>
              <a:t>-legume |</a:t>
            </a:r>
          </a:p>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dirty="0">
                <a:latin typeface="Charis SIL" panose="02000500060000020004" pitchFamily="2" charset="0"/>
                <a:ea typeface="Charis SIL" panose="02000500060000020004" pitchFamily="2" charset="0"/>
                <a:cs typeface="Charis SIL" panose="02000500060000020004" pitchFamily="2" charset="0"/>
              </a:rPr>
              <a:t> |          ʊ̀-</a:t>
            </a:r>
            <a:r>
              <a:rPr lang="fr-FR" sz="18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kà</a:t>
            </a:r>
            <a:r>
              <a:rPr lang="fr-FR" sz="1800" b="1" dirty="0">
                <a:latin typeface="Charis SIL" panose="02000500060000020004" pitchFamily="2" charset="0"/>
                <a:ea typeface="Charis SIL" panose="02000500060000020004" pitchFamily="2" charset="0"/>
                <a:cs typeface="Charis SIL" panose="02000500060000020004" pitchFamily="2" charset="0"/>
              </a:rPr>
              <a:t>-</a:t>
            </a:r>
            <a:r>
              <a:rPr lang="fr-FR" sz="1800" b="1" dirty="0" err="1">
                <a:latin typeface="Charis SIL" panose="02000500060000020004" pitchFamily="2" charset="0"/>
                <a:ea typeface="Charis SIL" panose="02000500060000020004" pitchFamily="2" charset="0"/>
                <a:cs typeface="Charis SIL" panose="02000500060000020004" pitchFamily="2" charset="0"/>
              </a:rPr>
              <a:t>jʊ</a:t>
            </a:r>
            <a:r>
              <a:rPr lang="is-IS" sz="1800" b="1" dirty="0">
                <a:latin typeface="Charis SIL" panose="02000500060000020004" pitchFamily="2" charset="0"/>
                <a:ea typeface="Charis SIL" panose="02000500060000020004" pitchFamily="2" charset="0"/>
                <a:cs typeface="Charis SIL" panose="02000500060000020004" pitchFamily="2" charset="0"/>
              </a:rPr>
              <a:t>̀</a:t>
            </a:r>
            <a:r>
              <a:rPr lang="fr-FR" sz="1800" b="1" dirty="0" err="1">
                <a:latin typeface="Charis SIL" panose="02000500060000020004" pitchFamily="2" charset="0"/>
                <a:ea typeface="Charis SIL" panose="02000500060000020004" pitchFamily="2" charset="0"/>
                <a:cs typeface="Charis SIL" panose="02000500060000020004" pitchFamily="2" charset="0"/>
              </a:rPr>
              <a:t>ʊ̀k</a:t>
            </a:r>
            <a:r>
              <a:rPr lang="fr-FR" sz="1800" dirty="0">
                <a:latin typeface="Charis SIL" panose="02000500060000020004" pitchFamily="2" charset="0"/>
                <a:ea typeface="Charis SIL" panose="02000500060000020004" pitchFamily="2" charset="0"/>
                <a:cs typeface="Charis SIL" panose="02000500060000020004" pitchFamily="2" charset="0"/>
              </a:rPr>
              <a:t>                ká=à-</a:t>
            </a:r>
            <a:r>
              <a:rPr lang="fr-FR" sz="1800" dirty="0" err="1">
                <a:latin typeface="Charis SIL" panose="02000500060000020004" pitchFamily="2" charset="0"/>
                <a:ea typeface="Charis SIL" panose="02000500060000020004" pitchFamily="2" charset="0"/>
                <a:cs typeface="Charis SIL" panose="02000500060000020004" pitchFamily="2" charset="0"/>
              </a:rPr>
              <a:t>ŋɛ̀nd</a:t>
            </a:r>
            <a:endParaRPr lang="fr-FR" sz="1800"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c’est que   </a:t>
            </a:r>
            <a:r>
              <a:rPr lang="fr-FR" sz="1800" cap="small" dirty="0">
                <a:latin typeface="Charis SIL" panose="02000500060000020004" pitchFamily="2" charset="0"/>
                <a:ea typeface="Charis SIL" panose="02000500060000020004" pitchFamily="2" charset="0"/>
                <a:cs typeface="Charis SIL" panose="02000500060000020004" pitchFamily="2" charset="0"/>
              </a:rPr>
              <a:t>3sg-</a:t>
            </a:r>
            <a:r>
              <a:rPr lang="fr-FR" sz="1800"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F2</a:t>
            </a:r>
            <a:r>
              <a:rPr lang="fr-FR" sz="1800" dirty="0">
                <a:latin typeface="Charis SIL" panose="02000500060000020004" pitchFamily="2" charset="0"/>
                <a:ea typeface="Charis SIL" panose="02000500060000020004" pitchFamily="2" charset="0"/>
                <a:cs typeface="Charis SIL" panose="02000500060000020004" pitchFamily="2" charset="0"/>
              </a:rPr>
              <a:t>-partir.</a:t>
            </a:r>
            <a:r>
              <a:rPr lang="fr-FR" sz="1800" cap="small" dirty="0">
                <a:latin typeface="Charis SIL" panose="02000500060000020004" pitchFamily="2" charset="0"/>
                <a:ea typeface="Charis SIL" panose="02000500060000020004" pitchFamily="2" charset="0"/>
                <a:cs typeface="Charis SIL" panose="02000500060000020004" pitchFamily="2" charset="0"/>
              </a:rPr>
              <a:t>sgl</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cap="small" dirty="0" err="1">
                <a:latin typeface="Charis SIL" panose="02000500060000020004" pitchFamily="2" charset="0"/>
                <a:ea typeface="Charis SIL" panose="02000500060000020004" pitchFamily="2" charset="0"/>
                <a:cs typeface="Charis SIL" panose="02000500060000020004" pitchFamily="2" charset="0"/>
              </a:rPr>
              <a:t>loc</a:t>
            </a:r>
            <a:r>
              <a:rPr lang="fr-FR" sz="1800" cap="small" dirty="0">
                <a:latin typeface="Charis SIL" panose="02000500060000020004" pitchFamily="2" charset="0"/>
                <a:ea typeface="Charis SIL" panose="02000500060000020004" pitchFamily="2" charset="0"/>
                <a:cs typeface="Charis SIL" panose="02000500060000020004" pitchFamily="2" charset="0"/>
              </a:rPr>
              <a:t>=cl3</a:t>
            </a:r>
            <a:r>
              <a:rPr lang="fr-FR" sz="1800"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i="1" dirty="0">
                <a:latin typeface="Charis SIL" panose="02000500060000020004" pitchFamily="2" charset="0"/>
                <a:ea typeface="Charis SIL" panose="02000500060000020004" pitchFamily="2" charset="0"/>
                <a:cs typeface="Charis SIL" panose="02000500060000020004" pitchFamily="2" charset="0"/>
              </a:rPr>
              <a:t>Lit : Si c’était que Emene prépare les légumes, c'est qu’elle partira en voyage »</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Si Emene avait préparé les légumes, c’est qu’elle partirait en voyage. »</a:t>
            </a:r>
          </a:p>
        </p:txBody>
      </p:sp>
    </p:spTree>
    <p:extLst>
      <p:ext uri="{BB962C8B-B14F-4D97-AF65-F5344CB8AC3E}">
        <p14:creationId xmlns:p14="http://schemas.microsoft.com/office/powerpoint/2010/main" val="2104192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212" y="181967"/>
            <a:ext cx="10996862" cy="1057553"/>
          </a:xfrm>
        </p:spPr>
        <p:txBody>
          <a:bodyPr>
            <a:normAutofit/>
          </a:bodyPr>
          <a:lstStyle/>
          <a:p>
            <a:pPr algn="ctr"/>
            <a:r>
              <a:rPr lang="fr-FR" sz="2800" dirty="0" smtClean="0">
                <a:solidFill>
                  <a:schemeClr val="tx1"/>
                </a:solidFill>
              </a:rPr>
              <a:t>L’expression </a:t>
            </a:r>
            <a:r>
              <a:rPr lang="fr-FR" sz="2800" dirty="0">
                <a:solidFill>
                  <a:schemeClr val="tx1"/>
                </a:solidFill>
              </a:rPr>
              <a:t>De la mise en relief de la conséquence dans la relation condition-conséquence du procès de l’apodose</a:t>
            </a:r>
            <a:endParaRPr sz="2800" dirty="0">
              <a:solidFill>
                <a:schemeClr val="tx1"/>
              </a:solidFill>
            </a:endParaRPr>
          </a:p>
        </p:txBody>
      </p:sp>
      <p:sp>
        <p:nvSpPr>
          <p:cNvPr id="3" name="Content Placeholder 2"/>
          <p:cNvSpPr>
            <a:spLocks noGrp="1"/>
          </p:cNvSpPr>
          <p:nvPr>
            <p:ph idx="1"/>
          </p:nvPr>
        </p:nvSpPr>
        <p:spPr>
          <a:xfrm>
            <a:off x="842212" y="1310640"/>
            <a:ext cx="11153272" cy="5445760"/>
          </a:xfrm>
        </p:spPr>
        <p:txBody>
          <a:bodyPr>
            <a:normAutofit/>
          </a:bodyPr>
          <a:lstStyle/>
          <a:p>
            <a:pPr algn="just"/>
            <a:r>
              <a:rPr lang="fr-FR" sz="2800" dirty="0"/>
              <a:t>Structure du conditionnel contrefactuel avec </a:t>
            </a:r>
            <a:r>
              <a:rPr lang="fr-FR" sz="2800" dirty="0" smtClean="0"/>
              <a:t>inférence causale de </a:t>
            </a:r>
            <a:r>
              <a:rPr lang="fr-FR" sz="2800" dirty="0"/>
              <a:t>l’action de </a:t>
            </a:r>
            <a:r>
              <a:rPr lang="fr-FR" sz="2800" dirty="0" smtClean="0"/>
              <a:t>l’apodose</a:t>
            </a:r>
            <a:r>
              <a:rPr lang="fr-FR" sz="2800" dirty="0" smtClean="0"/>
              <a:t>. </a:t>
            </a:r>
            <a:endParaRPr lang="fr-FR" sz="2800" dirty="0"/>
          </a:p>
          <a:p>
            <a:pPr algn="just"/>
            <a:r>
              <a:rPr lang="fr-FR" sz="2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SNS</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RS</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a:solidFill>
                  <a:srgbClr val="FFC000"/>
                </a:solidFill>
              </a:rPr>
              <a:t> </a:t>
            </a:r>
            <a:r>
              <a:rPr lang="fr-FR" sz="2800" b="1" dirty="0" smtClean="0">
                <a:solidFill>
                  <a:srgbClr val="FFC000"/>
                </a:solidFill>
              </a:rPr>
              <a:t>                          </a:t>
            </a:r>
            <a:r>
              <a:rPr lang="fr-FR" sz="2800" b="1" dirty="0" smtClean="0"/>
              <a:t>P </a:t>
            </a:r>
            <a:r>
              <a:rPr lang="fr-FR" sz="2800" b="1" dirty="0">
                <a:solidFill>
                  <a:srgbClr val="FF0000"/>
                </a:solidFill>
              </a:rPr>
              <a:t>[RS-verbe tps de l’</a:t>
            </a:r>
            <a:r>
              <a:rPr lang="fr-FR" sz="2800" b="1" dirty="0" err="1">
                <a:solidFill>
                  <a:srgbClr val="FF0000"/>
                </a:solidFill>
              </a:rPr>
              <a:t>ind</a:t>
            </a:r>
            <a:r>
              <a:rPr lang="fr-FR" sz="2800" b="1" dirty="0">
                <a:solidFill>
                  <a:srgbClr val="FF0000"/>
                </a:solidFill>
              </a:rPr>
              <a:t>.]</a:t>
            </a:r>
            <a:r>
              <a:rPr lang="fr-FR" sz="2800" b="1" dirty="0"/>
              <a:t> |</a:t>
            </a:r>
          </a:p>
          <a:p>
            <a:pPr marL="0" indent="0" algn="just">
              <a:buNone/>
            </a:pPr>
            <a:r>
              <a:rPr lang="fr-FR" sz="2800" b="1" dirty="0" smtClean="0"/>
              <a:t>                            </a:t>
            </a:r>
            <a:r>
              <a:rPr lang="fr-FR" sz="2800" b="1" dirty="0" smtClean="0">
                <a:solidFill>
                  <a:srgbClr val="FFC000"/>
                </a:solidFill>
              </a:rPr>
              <a:t>CONJ</a:t>
            </a:r>
            <a:r>
              <a:rPr lang="fr-FR" sz="2800" b="1" dirty="0" smtClean="0"/>
              <a:t> (</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2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kààsɪ</a:t>
            </a:r>
            <a:r>
              <a:rPr lang="fr-FR" sz="2800"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800" b="1" dirty="0" smtClean="0"/>
              <a:t>)</a:t>
            </a:r>
            <a:r>
              <a:rPr lang="fr-FR" sz="2800" b="1" dirty="0" smtClean="0"/>
              <a:t> |   </a:t>
            </a:r>
            <a:r>
              <a:rPr lang="fr-FR" sz="2800" b="1" dirty="0"/>
              <a:t>Q </a:t>
            </a:r>
            <a:r>
              <a:rPr lang="fr-FR" sz="2800" b="1" dirty="0">
                <a:solidFill>
                  <a:srgbClr val="00B050"/>
                </a:solidFill>
              </a:rPr>
              <a:t>[verbe tps </a:t>
            </a:r>
            <a:r>
              <a:rPr lang="fr-FR" sz="2800" b="1" dirty="0" err="1">
                <a:solidFill>
                  <a:srgbClr val="00B050"/>
                </a:solidFill>
              </a:rPr>
              <a:t>inacc</a:t>
            </a:r>
            <a:r>
              <a:rPr lang="fr-FR" sz="2800" b="1" dirty="0">
                <a:solidFill>
                  <a:srgbClr val="00B050"/>
                </a:solidFill>
              </a:rPr>
              <a:t>. de l’</a:t>
            </a:r>
            <a:r>
              <a:rPr lang="fr-FR" sz="2800" b="1" dirty="0" err="1">
                <a:solidFill>
                  <a:srgbClr val="00B050"/>
                </a:solidFill>
              </a:rPr>
              <a:t>ind</a:t>
            </a:r>
            <a:r>
              <a:rPr lang="fr-FR" sz="2800" b="1" dirty="0">
                <a:solidFill>
                  <a:srgbClr val="00B050"/>
                </a:solidFill>
              </a:rPr>
              <a:t>.]</a:t>
            </a:r>
            <a:endParaRPr lang="fr-FR" sz="2800" dirty="0"/>
          </a:p>
        </p:txBody>
      </p:sp>
    </p:spTree>
    <p:extLst>
      <p:ext uri="{BB962C8B-B14F-4D97-AF65-F5344CB8AC3E}">
        <p14:creationId xmlns:p14="http://schemas.microsoft.com/office/powerpoint/2010/main" val="3389756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7521" y="170893"/>
            <a:ext cx="8845324" cy="1250593"/>
          </a:xfrm>
        </p:spPr>
        <p:txBody>
          <a:bodyPr>
            <a:normAutofit fontScale="90000"/>
          </a:bodyPr>
          <a:lstStyle/>
          <a:p>
            <a:pPr algn="ctr"/>
            <a:r>
              <a:rPr lang="fr-FR" sz="3200" dirty="0">
                <a:solidFill>
                  <a:schemeClr val="tx1"/>
                </a:solidFill>
              </a:rPr>
              <a:t>L’expression de la réalité/irréalité de la conséquence de l’apodose dans les cas d’emphase conditionnant l’emploi de l’indicatif </a:t>
            </a:r>
            <a:endParaRPr sz="3200" dirty="0">
              <a:solidFill>
                <a:schemeClr val="tx1"/>
              </a:solidFill>
            </a:endParaRPr>
          </a:p>
        </p:txBody>
      </p:sp>
      <p:sp>
        <p:nvSpPr>
          <p:cNvPr id="3" name="Content Placeholder 2"/>
          <p:cNvSpPr>
            <a:spLocks noGrp="1"/>
          </p:cNvSpPr>
          <p:nvPr>
            <p:ph idx="1"/>
          </p:nvPr>
        </p:nvSpPr>
        <p:spPr>
          <a:xfrm>
            <a:off x="2313140" y="1307161"/>
            <a:ext cx="8354860" cy="5536504"/>
          </a:xfrm>
        </p:spPr>
        <p:txBody>
          <a:bodyPr>
            <a:normAutofit fontScale="85000" lnSpcReduction="10000"/>
          </a:bodyPr>
          <a:lstStyle/>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(8)</a:t>
            </a:r>
          </a:p>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a.  </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chemeClr val="tx1"/>
                </a:solidFill>
                <a:latin typeface="Charis SIL" panose="02000500060000020004" pitchFamily="2" charset="0"/>
                <a:ea typeface="Charis SIL" panose="02000500060000020004" pitchFamily="2" charset="0"/>
                <a:cs typeface="Charis SIL" panose="02000500060000020004" pitchFamily="2" charset="0"/>
              </a:rPr>
              <a:t>Emene</a:t>
            </a: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rgbClr val="FF0000"/>
                </a:solidFill>
                <a:latin typeface="Charis SIL" panose="02000500060000020004" pitchFamily="2" charset="0"/>
                <a:ea typeface="Charis SIL" panose="02000500060000020004" pitchFamily="2" charset="0"/>
                <a:cs typeface="Charis SIL" panose="02000500060000020004" pitchFamily="2" charset="0"/>
              </a:rPr>
              <a:t>s</a:t>
            </a:r>
            <a:r>
              <a:rPr lang="is-IS" sz="1800" b="1" dirty="0">
                <a:solidFill>
                  <a:srgbClr val="FF0000"/>
                </a:solidFill>
                <a:latin typeface="Charis SIL" panose="02000500060000020004" pitchFamily="2" charset="0"/>
                <a:ea typeface="Charis SIL" panose="02000500060000020004" pitchFamily="2" charset="0"/>
                <a:cs typeface="Charis SIL" panose="02000500060000020004" pitchFamily="2" charset="0"/>
              </a:rPr>
              <a:t>ɔ́ɔ́tɔ̀ ʊ̀</a:t>
            </a:r>
            <a:r>
              <a:rPr lang="fr-FR" sz="1800"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námb</a:t>
            </a:r>
            <a:r>
              <a:rPr lang="fr-FR" sz="1800" b="1" dirty="0">
                <a:latin typeface="Charis SIL" panose="02000500060000020004" pitchFamily="2" charset="0"/>
                <a:ea typeface="Charis SIL" panose="02000500060000020004" pitchFamily="2" charset="0"/>
                <a:cs typeface="Charis SIL" panose="02000500060000020004" pitchFamily="2" charset="0"/>
              </a:rPr>
              <a:t> mà-</a:t>
            </a:r>
            <a:r>
              <a:rPr lang="fr-FR" sz="1800" b="1" dirty="0" err="1">
                <a:latin typeface="Charis SIL" panose="02000500060000020004" pitchFamily="2" charset="0"/>
                <a:ea typeface="Charis SIL" panose="02000500060000020004" pitchFamily="2" charset="0"/>
                <a:cs typeface="Charis SIL" panose="02000500060000020004" pitchFamily="2" charset="0"/>
              </a:rPr>
              <a:t>sɪ̀pɪ</a:t>
            </a:r>
            <a:r>
              <a:rPr lang="fr-FR" sz="1800" b="1" dirty="0">
                <a:latin typeface="Charis SIL" panose="02000500060000020004" pitchFamily="2" charset="0"/>
                <a:ea typeface="Charis SIL" panose="02000500060000020004" pitchFamily="2" charset="0"/>
                <a:cs typeface="Charis SIL" panose="02000500060000020004" pitchFamily="2" charset="0"/>
              </a:rPr>
              <a:t>̀ |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err="1">
                <a:latin typeface="Charis SIL" panose="02000500060000020004" pitchFamily="2" charset="0"/>
                <a:ea typeface="Charis SIL" panose="02000500060000020004" pitchFamily="2" charset="0"/>
                <a:cs typeface="Charis SIL" panose="02000500060000020004" pitchFamily="2" charset="0"/>
              </a:rPr>
              <a:t>ʊ̀</a:t>
            </a:r>
            <a:r>
              <a:rPr lang="fr-FR" sz="1800"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kà</a:t>
            </a:r>
            <a:r>
              <a:rPr lang="fr-FR" sz="1800" b="1" dirty="0" err="1">
                <a:latin typeface="Charis SIL" panose="02000500060000020004" pitchFamily="2" charset="0"/>
                <a:ea typeface="Charis SIL" panose="02000500060000020004" pitchFamily="2" charset="0"/>
                <a:cs typeface="Charis SIL" panose="02000500060000020004" pitchFamily="2" charset="0"/>
              </a:rPr>
              <a:t>jʊ̀ʊ̀k</a:t>
            </a: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err="1">
                <a:latin typeface="Charis SIL" panose="02000500060000020004" pitchFamily="2" charset="0"/>
                <a:ea typeface="Charis SIL" panose="02000500060000020004" pitchFamily="2" charset="0"/>
                <a:cs typeface="Charis SIL" panose="02000500060000020004" pitchFamily="2" charset="0"/>
              </a:rPr>
              <a:t>kɛ́ɛ̄ŋɛ̀nd</a:t>
            </a: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ʊ̀</a:t>
            </a:r>
            <a:r>
              <a:rPr lang="fr-FR" sz="1800" b="1" strike="sngStrike"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t>
            </a:r>
            <a:r>
              <a:rPr lang="is-IS" sz="1800" b="1" strike="sngStrike" dirty="0">
                <a:solidFill>
                  <a:srgbClr val="00B050"/>
                </a:solidFill>
                <a:latin typeface="Charis SIL" panose="02000500060000020004" pitchFamily="2" charset="0"/>
                <a:ea typeface="Charis SIL" panose="02000500060000020004" pitchFamily="2" charset="0"/>
                <a:cs typeface="Charis SIL" panose="02000500060000020004" pitchFamily="2" charset="0"/>
              </a:rPr>
              <a:t>á</a:t>
            </a:r>
            <a:r>
              <a:rPr lang="fr-FR" sz="1800" b="1" strike="sngStrike" dirty="0">
                <a:solidFill>
                  <a:srgbClr val="00B050"/>
                </a:solidFill>
                <a:latin typeface="Charis SIL" panose="02000500060000020004" pitchFamily="2" charset="0"/>
                <a:ea typeface="Charis SIL" panose="02000500060000020004" pitchFamily="2" charset="0"/>
                <a:cs typeface="Charis SIL" panose="02000500060000020004" pitchFamily="2" charset="0"/>
              </a:rPr>
              <a:t>a</a:t>
            </a:r>
            <a:r>
              <a:rPr lang="is-IS" sz="1800" b="1" strike="sngStrike"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jʊ̀ʊ̀k</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 </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kɛ́ɛ̄ŋɛ̀nd</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a:t>
            </a:r>
            <a:endParaRPr lang="fr-FR" sz="1800" strike="sngStrike"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dirty="0">
                <a:latin typeface="Charis SIL" panose="02000500060000020004" pitchFamily="2" charset="0"/>
                <a:ea typeface="Charis SIL" panose="02000500060000020004" pitchFamily="2" charset="0"/>
                <a:cs typeface="Charis SIL" panose="02000500060000020004" pitchFamily="2" charset="0"/>
              </a:rPr>
              <a:t> Emene     </a:t>
            </a:r>
            <a:r>
              <a:rPr lang="fr-FR" sz="18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sɔ́ɔ</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tɔ</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1800" b="1" i="1" dirty="0">
                <a:solidFill>
                  <a:schemeClr val="tx1"/>
                </a:solidFill>
                <a:latin typeface="Charis SIL" panose="02000500060000020004" pitchFamily="2" charset="0"/>
                <a:ea typeface="Charis SIL" panose="02000500060000020004" pitchFamily="2" charset="0"/>
                <a:cs typeface="Charis SIL" panose="02000500060000020004" pitchFamily="2" charset="0"/>
              </a:rPr>
              <a:t>ʊ̀</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námb</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dirty="0">
                <a:latin typeface="Charis SIL" panose="02000500060000020004" pitchFamily="2" charset="0"/>
                <a:ea typeface="Charis SIL" panose="02000500060000020004" pitchFamily="2" charset="0"/>
                <a:cs typeface="Charis SIL" panose="02000500060000020004" pitchFamily="2" charset="0"/>
              </a:rPr>
              <a:t>mà-</a:t>
            </a:r>
            <a:r>
              <a:rPr lang="fr-FR" sz="1800" b="1" dirty="0" err="1">
                <a:latin typeface="Charis SIL" panose="02000500060000020004" pitchFamily="2" charset="0"/>
                <a:ea typeface="Charis SIL" panose="02000500060000020004" pitchFamily="2" charset="0"/>
                <a:cs typeface="Charis SIL" panose="02000500060000020004" pitchFamily="2" charset="0"/>
              </a:rPr>
              <a:t>sɪ̀pɪ</a:t>
            </a:r>
            <a:r>
              <a:rPr lang="fr-FR" sz="1800" b="1" dirty="0">
                <a:latin typeface="Charis SIL" panose="02000500060000020004" pitchFamily="2" charset="0"/>
                <a:ea typeface="Charis SIL" panose="02000500060000020004" pitchFamily="2" charset="0"/>
                <a:cs typeface="Charis SIL" panose="02000500060000020004" pitchFamily="2" charset="0"/>
              </a:rPr>
              <a:t>̀</a:t>
            </a:r>
            <a:r>
              <a:rPr lang="fr-FR" sz="1800"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dirty="0">
                <a:solidFill>
                  <a:schemeClr val="tx1"/>
                </a:solidFill>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cap="small"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irp</a:t>
            </a:r>
            <a:r>
              <a:rPr lang="fr-FR" sz="1800"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-aux</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cap="small" dirty="0">
                <a:latin typeface="Charis SIL" panose="02000500060000020004" pitchFamily="2" charset="0"/>
                <a:ea typeface="Charis SIL" panose="02000500060000020004" pitchFamily="2" charset="0"/>
                <a:cs typeface="Charis SIL" panose="02000500060000020004" pitchFamily="2" charset="0"/>
              </a:rPr>
              <a:t>   </a:t>
            </a:r>
            <a:r>
              <a:rPr lang="fr-FR" sz="1800" b="1" cap="small" dirty="0">
                <a:solidFill>
                  <a:schemeClr val="tx1"/>
                </a:solidFill>
                <a:latin typeface="Charis SIL" panose="02000500060000020004" pitchFamily="2" charset="0"/>
                <a:ea typeface="Charis SIL" panose="02000500060000020004" pitchFamily="2" charset="0"/>
                <a:cs typeface="Charis SIL" panose="02000500060000020004" pitchFamily="2" charset="0"/>
              </a:rPr>
              <a:t>3sg</a:t>
            </a:r>
            <a:r>
              <a:rPr lang="fr-FR" sz="1800" dirty="0">
                <a:solidFill>
                  <a:srgbClr val="FF0000"/>
                </a:solidFill>
                <a:latin typeface="Charis SIL" panose="02000500060000020004" pitchFamily="2" charset="0"/>
                <a:ea typeface="Charis SIL" panose="02000500060000020004" pitchFamily="2" charset="0"/>
                <a:cs typeface="Charis SIL" panose="02000500060000020004" pitchFamily="2" charset="0"/>
              </a:rPr>
              <a:t>-préparer-</a:t>
            </a:r>
            <a:r>
              <a:rPr lang="fr-FR" sz="1800"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sgl</a:t>
            </a:r>
            <a:r>
              <a:rPr lang="fr-FR" sz="1800" dirty="0">
                <a:latin typeface="Charis SIL" panose="02000500060000020004" pitchFamily="2" charset="0"/>
                <a:ea typeface="Charis SIL" panose="02000500060000020004" pitchFamily="2" charset="0"/>
                <a:cs typeface="Charis SIL" panose="02000500060000020004" pitchFamily="2" charset="0"/>
              </a:rPr>
              <a:t>     cl6a-légume |  </a:t>
            </a:r>
          </a:p>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dirty="0">
                <a:latin typeface="Charis SIL" panose="02000500060000020004" pitchFamily="2" charset="0"/>
                <a:ea typeface="Charis SIL" panose="02000500060000020004" pitchFamily="2" charset="0"/>
                <a:cs typeface="Charis SIL" panose="02000500060000020004" pitchFamily="2" charset="0"/>
              </a:rPr>
              <a:t>      ʊ̀-</a:t>
            </a:r>
            <a:r>
              <a:rPr lang="fr-FR" sz="18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kà</a:t>
            </a:r>
            <a:r>
              <a:rPr lang="fr-FR" sz="1800" b="1" dirty="0">
                <a:latin typeface="Charis SIL" panose="02000500060000020004" pitchFamily="2" charset="0"/>
                <a:ea typeface="Charis SIL" panose="02000500060000020004" pitchFamily="2" charset="0"/>
                <a:cs typeface="Charis SIL" panose="02000500060000020004" pitchFamily="2" charset="0"/>
              </a:rPr>
              <a:t>-</a:t>
            </a:r>
            <a:r>
              <a:rPr lang="fr-FR" sz="1800" b="1" dirty="0" err="1">
                <a:latin typeface="Charis SIL" panose="02000500060000020004" pitchFamily="2" charset="0"/>
                <a:ea typeface="Charis SIL" panose="02000500060000020004" pitchFamily="2" charset="0"/>
                <a:cs typeface="Charis SIL" panose="02000500060000020004" pitchFamily="2" charset="0"/>
              </a:rPr>
              <a:t>jʊ̀ʊ̀k</a:t>
            </a:r>
            <a:r>
              <a:rPr lang="fr-FR" sz="1800" b="1" dirty="0">
                <a:latin typeface="Charis SIL" panose="02000500060000020004" pitchFamily="2" charset="0"/>
                <a:ea typeface="Charis SIL" panose="02000500060000020004" pitchFamily="2" charset="0"/>
                <a:cs typeface="Charis SIL" panose="02000500060000020004" pitchFamily="2" charset="0"/>
              </a:rPr>
              <a:t>            ká=à-</a:t>
            </a:r>
            <a:r>
              <a:rPr lang="fr-FR" sz="1800" b="1" dirty="0" err="1">
                <a:latin typeface="Charis SIL" panose="02000500060000020004" pitchFamily="2" charset="0"/>
                <a:ea typeface="Charis SIL" panose="02000500060000020004" pitchFamily="2" charset="0"/>
                <a:cs typeface="Charis SIL" panose="02000500060000020004" pitchFamily="2" charset="0"/>
              </a:rPr>
              <a:t>ŋɛ̀nd</a:t>
            </a:r>
            <a:endParaRPr lang="fr-FR" sz="1800" b="1"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c'est que </a:t>
            </a:r>
            <a:r>
              <a:rPr lang="fr-FR" sz="1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cap="small" dirty="0">
                <a:latin typeface="Charis SIL" panose="02000500060000020004" pitchFamily="2" charset="0"/>
                <a:ea typeface="Charis SIL" panose="02000500060000020004" pitchFamily="2" charset="0"/>
                <a:cs typeface="Charis SIL" panose="02000500060000020004" pitchFamily="2" charset="0"/>
              </a:rPr>
              <a:t> 3sg-</a:t>
            </a:r>
            <a:r>
              <a:rPr lang="fr-FR" sz="1800"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F2-</a:t>
            </a:r>
            <a:r>
              <a:rPr lang="fr-FR" sz="1800" b="1" dirty="0">
                <a:latin typeface="Charis SIL" panose="02000500060000020004" pitchFamily="2" charset="0"/>
                <a:ea typeface="Charis SIL" panose="02000500060000020004" pitchFamily="2" charset="0"/>
                <a:cs typeface="Charis SIL" panose="02000500060000020004" pitchFamily="2" charset="0"/>
              </a:rPr>
              <a:t>partir.</a:t>
            </a:r>
            <a:r>
              <a:rPr lang="fr-FR" sz="1800" b="1" cap="small" dirty="0">
                <a:latin typeface="Charis SIL" panose="02000500060000020004" pitchFamily="2" charset="0"/>
                <a:ea typeface="Charis SIL" panose="02000500060000020004" pitchFamily="2" charset="0"/>
                <a:cs typeface="Charis SIL" panose="02000500060000020004" pitchFamily="2" charset="0"/>
              </a:rPr>
              <a:t>sgl</a:t>
            </a:r>
            <a:r>
              <a:rPr lang="fr-FR" sz="1800" cap="small" dirty="0">
                <a:latin typeface="Charis SIL" panose="02000500060000020004" pitchFamily="2" charset="0"/>
                <a:ea typeface="Charis SIL" panose="02000500060000020004" pitchFamily="2" charset="0"/>
                <a:cs typeface="Charis SIL" panose="02000500060000020004" pitchFamily="2" charset="0"/>
              </a:rPr>
              <a:t>    </a:t>
            </a:r>
            <a:r>
              <a:rPr lang="fr-FR" sz="1800" cap="small" dirty="0" err="1">
                <a:latin typeface="Charis SIL" panose="02000500060000020004" pitchFamily="2" charset="0"/>
                <a:ea typeface="Charis SIL" panose="02000500060000020004" pitchFamily="2" charset="0"/>
                <a:cs typeface="Charis SIL" panose="02000500060000020004" pitchFamily="2" charset="0"/>
              </a:rPr>
              <a:t>loc</a:t>
            </a:r>
            <a:r>
              <a:rPr lang="fr-FR" sz="1800" cap="small" dirty="0">
                <a:latin typeface="Charis SIL" panose="02000500060000020004" pitchFamily="2" charset="0"/>
                <a:ea typeface="Charis SIL" panose="02000500060000020004" pitchFamily="2" charset="0"/>
                <a:cs typeface="Charis SIL" panose="02000500060000020004" pitchFamily="2" charset="0"/>
              </a:rPr>
              <a:t>=cl3</a:t>
            </a:r>
            <a:r>
              <a:rPr lang="fr-FR" sz="1800"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i="1" dirty="0">
                <a:latin typeface="Charis SIL" panose="02000500060000020004" pitchFamily="2" charset="0"/>
                <a:ea typeface="Charis SIL" panose="02000500060000020004" pitchFamily="2" charset="0"/>
                <a:cs typeface="Charis SIL" panose="02000500060000020004" pitchFamily="2" charset="0"/>
              </a:rPr>
              <a:t>lit</a:t>
            </a:r>
            <a:r>
              <a:rPr lang="fr-FR" sz="1800" dirty="0">
                <a:latin typeface="Charis SIL" panose="02000500060000020004" pitchFamily="2" charset="0"/>
                <a:ea typeface="Charis SIL" panose="02000500060000020004" pitchFamily="2" charset="0"/>
                <a:cs typeface="Charis SIL" panose="02000500060000020004" pitchFamily="2" charset="0"/>
              </a:rPr>
              <a:t> : Si </a:t>
            </a:r>
            <a:r>
              <a:rPr lang="fr-FR" sz="1800" dirty="0" err="1">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avait préparé les légumes, c'est qu’elle partira en voyage (demain). </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Si </a:t>
            </a:r>
            <a:r>
              <a:rPr lang="fr-FR" sz="1800" dirty="0" err="1">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avait préparé les légumes, cela signifierait qu’elle partirait en voyage demain. »</a:t>
            </a:r>
          </a:p>
          <a:p>
            <a:pPr marL="0" indent="0">
              <a:buNone/>
            </a:pPr>
            <a:endParaRPr lang="fr-FR" sz="1800"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b. Emene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ʊ̀pɛ́ɛ</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ʊ̀námb</a:t>
            </a:r>
            <a:r>
              <a:rPr lang="fr-FR" sz="1800"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1800" dirty="0" err="1">
                <a:latin typeface="Charis SIL" panose="02000500060000020004" pitchFamily="2" charset="0"/>
                <a:ea typeface="Charis SIL" panose="02000500060000020004" pitchFamily="2" charset="0"/>
                <a:cs typeface="Charis SIL" panose="02000500060000020004" pitchFamily="2" charset="0"/>
              </a:rPr>
              <a:t>màsɪ̀pɪ</a:t>
            </a:r>
            <a:r>
              <a:rPr lang="fr-FR" sz="1800" dirty="0">
                <a:latin typeface="Charis SIL" panose="02000500060000020004" pitchFamily="2" charset="0"/>
                <a:ea typeface="Charis SIL" panose="02000500060000020004" pitchFamily="2" charset="0"/>
                <a:cs typeface="Charis SIL" panose="02000500060000020004" pitchFamily="2" charset="0"/>
              </a:rPr>
              <a:t>̀ |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kààsɪ</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dirty="0">
                <a:latin typeface="Charis SIL" panose="02000500060000020004" pitchFamily="2" charset="0"/>
                <a:ea typeface="Charis SIL" panose="02000500060000020004" pitchFamily="2" charset="0"/>
                <a:cs typeface="Charis SIL" panose="02000500060000020004" pitchFamily="2" charset="0"/>
              </a:rPr>
              <a:t> | </a:t>
            </a:r>
            <a:r>
              <a:rPr lang="fr-FR" sz="1800" b="1" dirty="0" err="1">
                <a:latin typeface="Charis SIL" panose="02000500060000020004" pitchFamily="2" charset="0"/>
                <a:ea typeface="Charis SIL" panose="02000500060000020004" pitchFamily="2" charset="0"/>
                <a:cs typeface="Charis SIL" panose="02000500060000020004" pitchFamily="2" charset="0"/>
              </a:rPr>
              <a:t>ʊ̀</a:t>
            </a:r>
            <a:r>
              <a:rPr lang="fr-FR" sz="1800"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ka</a:t>
            </a:r>
            <a:r>
              <a:rPr lang="is-IS" sz="18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sz="1800" b="1" dirty="0" err="1">
                <a:latin typeface="Charis SIL" panose="02000500060000020004" pitchFamily="2" charset="0"/>
                <a:ea typeface="Charis SIL" panose="02000500060000020004" pitchFamily="2" charset="0"/>
                <a:cs typeface="Charis SIL" panose="02000500060000020004" pitchFamily="2" charset="0"/>
              </a:rPr>
              <a:t>jʊ̀ʊ̀k</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dirty="0" err="1">
                <a:latin typeface="Charis SIL" panose="02000500060000020004" pitchFamily="2" charset="0"/>
                <a:ea typeface="Charis SIL" panose="02000500060000020004" pitchFamily="2" charset="0"/>
                <a:cs typeface="Charis SIL" panose="02000500060000020004" pitchFamily="2" charset="0"/>
              </a:rPr>
              <a:t>kɛ́ɛ̄ŋɛ̀nd</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ʊ̀</a:t>
            </a:r>
            <a:r>
              <a:rPr lang="fr-FR" sz="1800" b="1" strike="sngStrike"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sáa</a:t>
            </a:r>
            <a:r>
              <a:rPr lang="is-IS" sz="1800" b="1" strike="sngStrike"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jʊ̀ʊ̀k</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 </a:t>
            </a:r>
            <a:r>
              <a:rPr lang="fr-FR" sz="1800" b="1" strike="sngStrike" dirty="0" err="1">
                <a:latin typeface="Charis SIL" panose="02000500060000020004" pitchFamily="2" charset="0"/>
                <a:ea typeface="Charis SIL" panose="02000500060000020004" pitchFamily="2" charset="0"/>
                <a:cs typeface="Charis SIL" panose="02000500060000020004" pitchFamily="2" charset="0"/>
              </a:rPr>
              <a:t>kɛ́ɛ̄ŋɛ̀nd</a:t>
            </a:r>
            <a:r>
              <a:rPr lang="fr-FR" sz="1800" b="1" strike="sngStrike" dirty="0">
                <a:latin typeface="Charis SIL" panose="02000500060000020004" pitchFamily="2" charset="0"/>
                <a:ea typeface="Charis SIL" panose="02000500060000020004" pitchFamily="2" charset="0"/>
                <a:cs typeface="Charis SIL" panose="02000500060000020004" pitchFamily="2" charset="0"/>
              </a:rPr>
              <a:t>)</a:t>
            </a:r>
            <a:endParaRPr lang="fr-FR" sz="1800"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dirty="0">
                <a:solidFill>
                  <a:schemeClr val="tx1"/>
                </a:solidFill>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sɔ́ɔ</a:t>
            </a:r>
            <a:r>
              <a:rPr lang="fr-FR" sz="18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18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i="1" dirty="0">
                <a:solidFill>
                  <a:schemeClr val="tx1"/>
                </a:solidFill>
                <a:latin typeface="Charis SIL" panose="02000500060000020004" pitchFamily="2" charset="0"/>
                <a:ea typeface="Charis SIL" panose="02000500060000020004" pitchFamily="2" charset="0"/>
                <a:cs typeface="Charis SIL" panose="02000500060000020004" pitchFamily="2" charset="0"/>
              </a:rPr>
              <a:t>ʊ̀</a:t>
            </a:r>
            <a:r>
              <a:rPr lang="fr-FR" sz="18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1800" b="1" i="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sz="1800" b="1" i="1" dirty="0">
                <a:latin typeface="Charis SIL" panose="02000500060000020004" pitchFamily="2" charset="0"/>
                <a:ea typeface="Charis SIL" panose="02000500060000020004" pitchFamily="2" charset="0"/>
                <a:cs typeface="Charis SIL" panose="02000500060000020004" pitchFamily="2" charset="0"/>
              </a:rPr>
              <a:t>          </a:t>
            </a:r>
            <a:r>
              <a:rPr lang="fr-FR" sz="1800" b="1" i="1" dirty="0">
                <a:solidFill>
                  <a:srgbClr val="FF0000"/>
                </a:solidFill>
                <a:latin typeface="Charis SIL" panose="02000500060000020004" pitchFamily="2" charset="0"/>
                <a:ea typeface="Charis SIL" panose="02000500060000020004" pitchFamily="2" charset="0"/>
                <a:cs typeface="Charis SIL" panose="02000500060000020004" pitchFamily="2" charset="0"/>
              </a:rPr>
              <a:t>ʊ̀-</a:t>
            </a:r>
            <a:r>
              <a:rPr lang="fr-FR" sz="1800" b="1" i="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námb</a:t>
            </a:r>
            <a:r>
              <a:rPr lang="fr-FR" sz="1800" dirty="0">
                <a:latin typeface="Charis SIL" panose="02000500060000020004" pitchFamily="2" charset="0"/>
                <a:ea typeface="Charis SIL" panose="02000500060000020004" pitchFamily="2" charset="0"/>
                <a:cs typeface="Charis SIL" panose="02000500060000020004" pitchFamily="2" charset="0"/>
              </a:rPr>
              <a:t>          mà-</a:t>
            </a:r>
            <a:r>
              <a:rPr lang="fr-FR" sz="1800" dirty="0" err="1">
                <a:latin typeface="Charis SIL" panose="02000500060000020004" pitchFamily="2" charset="0"/>
                <a:ea typeface="Charis SIL" panose="02000500060000020004" pitchFamily="2" charset="0"/>
                <a:cs typeface="Charis SIL" panose="02000500060000020004" pitchFamily="2" charset="0"/>
              </a:rPr>
              <a:t>sɪ̀pɪ</a:t>
            </a:r>
            <a:r>
              <a:rPr lang="fr-FR" sz="1800" dirty="0">
                <a:latin typeface="Charis SIL" panose="02000500060000020004" pitchFamily="2" charset="0"/>
                <a:ea typeface="Charis SIL" panose="02000500060000020004" pitchFamily="2" charset="0"/>
                <a:cs typeface="Charis SIL" panose="02000500060000020004" pitchFamily="2" charset="0"/>
              </a:rPr>
              <a:t>̀ |            </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dirty="0">
                <a:solidFill>
                  <a:schemeClr val="tx1"/>
                </a:solidFill>
                <a:latin typeface="Charis SIL" panose="02000500060000020004" pitchFamily="2" charset="0"/>
                <a:ea typeface="Charis SIL" panose="02000500060000020004" pitchFamily="2" charset="0"/>
                <a:cs typeface="Charis SIL" panose="02000500060000020004" pitchFamily="2" charset="0"/>
              </a:rPr>
              <a:t>Emene</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cap="small"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irp</a:t>
            </a:r>
            <a:r>
              <a:rPr lang="fr-FR" sz="1800"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-aux</a:t>
            </a:r>
            <a:r>
              <a:rPr lang="fr-FR" sz="18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cap="small" dirty="0">
                <a:solidFill>
                  <a:schemeClr val="tx1"/>
                </a:solidFill>
                <a:latin typeface="Charis SIL" panose="02000500060000020004" pitchFamily="2" charset="0"/>
                <a:ea typeface="Charis SIL" panose="02000500060000020004" pitchFamily="2" charset="0"/>
                <a:cs typeface="Charis SIL" panose="02000500060000020004" pitchFamily="2" charset="0"/>
              </a:rPr>
              <a:t>3sg</a:t>
            </a:r>
            <a:r>
              <a:rPr lang="fr-FR" sz="1800"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être</a:t>
            </a:r>
            <a:r>
              <a:rPr lang="fr-FR" sz="1800" b="1" cap="small"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que</a:t>
            </a:r>
            <a:r>
              <a:rPr lang="fr-FR" sz="1800"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  </a:t>
            </a:r>
            <a:r>
              <a:rPr lang="fr-FR" sz="1800"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3sg</a:t>
            </a:r>
            <a:r>
              <a:rPr lang="fr-FR" sz="1800" dirty="0">
                <a:solidFill>
                  <a:srgbClr val="FF0000"/>
                </a:solidFill>
                <a:latin typeface="Charis SIL" panose="02000500060000020004" pitchFamily="2" charset="0"/>
                <a:ea typeface="Charis SIL" panose="02000500060000020004" pitchFamily="2" charset="0"/>
                <a:cs typeface="Charis SIL" panose="02000500060000020004" pitchFamily="2" charset="0"/>
              </a:rPr>
              <a:t>-préparer.</a:t>
            </a:r>
            <a:r>
              <a:rPr lang="fr-FR" sz="1800"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sgl</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cap="small" dirty="0">
                <a:latin typeface="Charis SIL" panose="02000500060000020004" pitchFamily="2" charset="0"/>
                <a:ea typeface="Charis SIL" panose="02000500060000020004" pitchFamily="2" charset="0"/>
                <a:cs typeface="Charis SIL" panose="02000500060000020004" pitchFamily="2" charset="0"/>
              </a:rPr>
              <a:t>cl6a</a:t>
            </a:r>
            <a:r>
              <a:rPr lang="fr-FR" sz="1800" dirty="0">
                <a:latin typeface="Charis SIL" panose="02000500060000020004" pitchFamily="2" charset="0"/>
                <a:ea typeface="Charis SIL" panose="02000500060000020004" pitchFamily="2" charset="0"/>
                <a:cs typeface="Charis SIL" panose="02000500060000020004" pitchFamily="2" charset="0"/>
              </a:rPr>
              <a:t>-legume |</a:t>
            </a:r>
          </a:p>
          <a:p>
            <a:pPr marL="0" indent="0">
              <a:buNone/>
            </a:pPr>
            <a:r>
              <a:rPr lang="fr-FR" sz="1800" b="1" dirty="0">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kaasɪ</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1800" b="1" dirty="0">
                <a:latin typeface="Charis SIL" panose="02000500060000020004" pitchFamily="2" charset="0"/>
                <a:ea typeface="Charis SIL" panose="02000500060000020004" pitchFamily="2" charset="0"/>
                <a:cs typeface="Charis SIL" panose="02000500060000020004" pitchFamily="2" charset="0"/>
              </a:rPr>
              <a:t>ʊ̀-</a:t>
            </a:r>
            <a:r>
              <a:rPr lang="fr-FR" sz="1800" b="1" dirty="0">
                <a:solidFill>
                  <a:srgbClr val="00B050"/>
                </a:solidFill>
                <a:latin typeface="Charis SIL" panose="02000500060000020004" pitchFamily="2" charset="0"/>
                <a:ea typeface="Charis SIL" panose="02000500060000020004" pitchFamily="2" charset="0"/>
                <a:cs typeface="Charis SIL" panose="02000500060000020004" pitchFamily="2" charset="0"/>
              </a:rPr>
              <a:t>kà</a:t>
            </a:r>
            <a:r>
              <a:rPr lang="fr-FR" sz="1800" b="1" dirty="0">
                <a:latin typeface="Charis SIL" panose="02000500060000020004" pitchFamily="2" charset="0"/>
                <a:ea typeface="Charis SIL" panose="02000500060000020004" pitchFamily="2" charset="0"/>
                <a:cs typeface="Charis SIL" panose="02000500060000020004" pitchFamily="2" charset="0"/>
              </a:rPr>
              <a:t>-</a:t>
            </a:r>
            <a:r>
              <a:rPr lang="fr-FR" sz="1800" b="1" dirty="0" err="1">
                <a:latin typeface="Charis SIL" panose="02000500060000020004" pitchFamily="2" charset="0"/>
                <a:ea typeface="Charis SIL" panose="02000500060000020004" pitchFamily="2" charset="0"/>
                <a:cs typeface="Charis SIL" panose="02000500060000020004" pitchFamily="2" charset="0"/>
              </a:rPr>
              <a:t>jʊ</a:t>
            </a:r>
            <a:r>
              <a:rPr lang="is-IS" sz="1800" b="1" dirty="0">
                <a:latin typeface="Charis SIL" panose="02000500060000020004" pitchFamily="2" charset="0"/>
                <a:ea typeface="Charis SIL" panose="02000500060000020004" pitchFamily="2" charset="0"/>
                <a:cs typeface="Charis SIL" panose="02000500060000020004" pitchFamily="2" charset="0"/>
              </a:rPr>
              <a:t>̀</a:t>
            </a:r>
            <a:r>
              <a:rPr lang="fr-FR" sz="1800" b="1" dirty="0" err="1">
                <a:latin typeface="Charis SIL" panose="02000500060000020004" pitchFamily="2" charset="0"/>
                <a:ea typeface="Charis SIL" panose="02000500060000020004" pitchFamily="2" charset="0"/>
                <a:cs typeface="Charis SIL" panose="02000500060000020004" pitchFamily="2" charset="0"/>
              </a:rPr>
              <a:t>ʊ̀k</a:t>
            </a:r>
            <a:r>
              <a:rPr lang="fr-FR" sz="1800" dirty="0">
                <a:latin typeface="Charis SIL" panose="02000500060000020004" pitchFamily="2" charset="0"/>
                <a:ea typeface="Charis SIL" panose="02000500060000020004" pitchFamily="2" charset="0"/>
                <a:cs typeface="Charis SIL" panose="02000500060000020004" pitchFamily="2" charset="0"/>
              </a:rPr>
              <a:t>                ká=à-</a:t>
            </a:r>
            <a:r>
              <a:rPr lang="fr-FR" sz="1800" dirty="0" err="1">
                <a:latin typeface="Charis SIL" panose="02000500060000020004" pitchFamily="2" charset="0"/>
                <a:ea typeface="Charis SIL" panose="02000500060000020004" pitchFamily="2" charset="0"/>
                <a:cs typeface="Charis SIL" panose="02000500060000020004" pitchFamily="2" charset="0"/>
              </a:rPr>
              <a:t>ŋɛ̀nd</a:t>
            </a:r>
            <a:endParaRPr lang="fr-FR" sz="1800"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c‘aurait été que </a:t>
            </a:r>
            <a:r>
              <a:rPr lang="fr-FR" sz="1800" cap="small" dirty="0">
                <a:latin typeface="Charis SIL" panose="02000500060000020004" pitchFamily="2" charset="0"/>
                <a:ea typeface="Charis SIL" panose="02000500060000020004" pitchFamily="2" charset="0"/>
                <a:cs typeface="Charis SIL" panose="02000500060000020004" pitchFamily="2" charset="0"/>
              </a:rPr>
              <a:t>3sg-</a:t>
            </a:r>
            <a:r>
              <a:rPr lang="fr-FR" sz="1800"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F2</a:t>
            </a:r>
            <a:r>
              <a:rPr lang="fr-FR" sz="1800" dirty="0">
                <a:latin typeface="Charis SIL" panose="02000500060000020004" pitchFamily="2" charset="0"/>
                <a:ea typeface="Charis SIL" panose="02000500060000020004" pitchFamily="2" charset="0"/>
                <a:cs typeface="Charis SIL" panose="02000500060000020004" pitchFamily="2" charset="0"/>
              </a:rPr>
              <a:t>-partir.</a:t>
            </a:r>
            <a:r>
              <a:rPr lang="fr-FR" sz="1800" cap="small" dirty="0">
                <a:latin typeface="Charis SIL" panose="02000500060000020004" pitchFamily="2" charset="0"/>
                <a:ea typeface="Charis SIL" panose="02000500060000020004" pitchFamily="2" charset="0"/>
                <a:cs typeface="Charis SIL" panose="02000500060000020004" pitchFamily="2" charset="0"/>
              </a:rPr>
              <a:t>sgl</a:t>
            </a:r>
            <a:r>
              <a:rPr lang="fr-FR" sz="1800" dirty="0">
                <a:latin typeface="Charis SIL" panose="02000500060000020004" pitchFamily="2" charset="0"/>
                <a:ea typeface="Charis SIL" panose="02000500060000020004" pitchFamily="2" charset="0"/>
                <a:cs typeface="Charis SIL" panose="02000500060000020004" pitchFamily="2" charset="0"/>
              </a:rPr>
              <a:t>         </a:t>
            </a:r>
            <a:r>
              <a:rPr lang="fr-FR" sz="1800" cap="small" dirty="0" err="1">
                <a:latin typeface="Charis SIL" panose="02000500060000020004" pitchFamily="2" charset="0"/>
                <a:ea typeface="Charis SIL" panose="02000500060000020004" pitchFamily="2" charset="0"/>
                <a:cs typeface="Charis SIL" panose="02000500060000020004" pitchFamily="2" charset="0"/>
              </a:rPr>
              <a:t>loc</a:t>
            </a:r>
            <a:r>
              <a:rPr lang="fr-FR" sz="1800" cap="small" dirty="0">
                <a:latin typeface="Charis SIL" panose="02000500060000020004" pitchFamily="2" charset="0"/>
                <a:ea typeface="Charis SIL" panose="02000500060000020004" pitchFamily="2" charset="0"/>
                <a:cs typeface="Charis SIL" panose="02000500060000020004" pitchFamily="2" charset="0"/>
              </a:rPr>
              <a:t>=cl3</a:t>
            </a:r>
            <a:r>
              <a:rPr lang="fr-FR" sz="1800"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sz="1800" i="1" dirty="0">
                <a:latin typeface="Charis SIL" panose="02000500060000020004" pitchFamily="2" charset="0"/>
                <a:ea typeface="Charis SIL" panose="02000500060000020004" pitchFamily="2" charset="0"/>
                <a:cs typeface="Charis SIL" panose="02000500060000020004" pitchFamily="2" charset="0"/>
              </a:rPr>
              <a:t>« Lit : Si c’était qu’Emene avait préparé les légumes, c’aurait été qu’elle partira en voyage demain »</a:t>
            </a:r>
          </a:p>
          <a:p>
            <a:pPr marL="0" indent="0">
              <a:buNone/>
            </a:pPr>
            <a:r>
              <a:rPr lang="fr-FR" sz="1800" dirty="0">
                <a:latin typeface="Charis SIL" panose="02000500060000020004" pitchFamily="2" charset="0"/>
                <a:ea typeface="Charis SIL" panose="02000500060000020004" pitchFamily="2" charset="0"/>
                <a:cs typeface="Charis SIL" panose="02000500060000020004" pitchFamily="2" charset="0"/>
              </a:rPr>
              <a:t>Si Emene avait préparé les légumes, cela signifierait qu’elle partirait en voyage demain. »</a:t>
            </a:r>
          </a:p>
        </p:txBody>
      </p:sp>
    </p:spTree>
    <p:extLst>
      <p:ext uri="{BB962C8B-B14F-4D97-AF65-F5344CB8AC3E}">
        <p14:creationId xmlns:p14="http://schemas.microsoft.com/office/powerpoint/2010/main" val="80397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906" y="181968"/>
            <a:ext cx="10539662" cy="1067713"/>
          </a:xfrm>
        </p:spPr>
        <p:txBody>
          <a:bodyPr>
            <a:normAutofit fontScale="90000"/>
          </a:bodyPr>
          <a:lstStyle/>
          <a:p>
            <a:pPr algn="ctr"/>
            <a:r>
              <a:rPr lang="fr-FR" sz="2800" dirty="0">
                <a:solidFill>
                  <a:schemeClr val="tx1"/>
                </a:solidFill>
              </a:rPr>
              <a:t>L’expression de la réalité/irréalité de la conséquence de l’apodose dans les cas d’emphase conditionnant l’emploi de l’indicatif </a:t>
            </a:r>
            <a:endParaRPr sz="2800" dirty="0">
              <a:solidFill>
                <a:schemeClr val="tx1"/>
              </a:solidFill>
            </a:endParaRPr>
          </a:p>
        </p:txBody>
      </p:sp>
      <p:sp>
        <p:nvSpPr>
          <p:cNvPr id="3" name="Content Placeholder 2"/>
          <p:cNvSpPr>
            <a:spLocks noGrp="1"/>
          </p:cNvSpPr>
          <p:nvPr>
            <p:ph idx="1"/>
          </p:nvPr>
        </p:nvSpPr>
        <p:spPr>
          <a:xfrm>
            <a:off x="2175353" y="1377864"/>
            <a:ext cx="8354860" cy="5480137"/>
          </a:xfrm>
        </p:spPr>
        <p:txBody>
          <a:bodyPr>
            <a:normAutofit/>
          </a:bodyPr>
          <a:lstStyle/>
          <a:p>
            <a:pPr algn="just"/>
            <a:r>
              <a:rPr lang="fr-FR" sz="2400" dirty="0"/>
              <a:t>Structure du conditionnel contrefactuel avec inférence causale </a:t>
            </a:r>
            <a:r>
              <a:rPr lang="fr-FR" sz="2400" dirty="0" smtClean="0"/>
              <a:t>d’une action réelle dans </a:t>
            </a:r>
            <a:r>
              <a:rPr lang="fr-FR" sz="2400" dirty="0"/>
              <a:t>l’apodose. </a:t>
            </a:r>
          </a:p>
          <a:p>
            <a:pPr algn="just"/>
            <a:r>
              <a:rPr lang="fr-FR" sz="2400" b="1" dirty="0" smtClean="0">
                <a:solidFill>
                  <a:schemeClr val="tx1"/>
                </a:solidFill>
                <a:latin typeface="Charis SIL" panose="02000500060000020004" pitchFamily="2" charset="0"/>
                <a:ea typeface="Charis SIL" panose="02000500060000020004" pitchFamily="2" charset="0"/>
                <a:cs typeface="Charis SIL" panose="02000500060000020004" pitchFamily="2" charset="0"/>
              </a:rPr>
              <a:t>SNS</a:t>
            </a:r>
            <a:r>
              <a:rPr lang="fr-FR" sz="24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4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400" b="1" dirty="0">
                <a:solidFill>
                  <a:schemeClr val="tx1"/>
                </a:solidFill>
                <a:latin typeface="Charis SIL" panose="02000500060000020004" pitchFamily="2" charset="0"/>
                <a:ea typeface="Charis SIL" panose="02000500060000020004" pitchFamily="2" charset="0"/>
                <a:cs typeface="Charis SIL" panose="02000500060000020004" pitchFamily="2" charset="0"/>
              </a:rPr>
              <a:t>RS</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400" b="1" dirty="0">
                <a:solidFill>
                  <a:srgbClr val="FFC000"/>
                </a:solidFill>
              </a:rPr>
              <a:t> </a:t>
            </a:r>
            <a:r>
              <a:rPr lang="fr-FR" sz="2400" b="1" dirty="0"/>
              <a:t>P         </a:t>
            </a:r>
            <a:r>
              <a:rPr lang="fr-FR" sz="2400" b="1" dirty="0">
                <a:solidFill>
                  <a:srgbClr val="FF0000"/>
                </a:solidFill>
              </a:rPr>
              <a:t>[RS-verbe tps de l’</a:t>
            </a:r>
            <a:r>
              <a:rPr lang="fr-FR" sz="2400" b="1" dirty="0" err="1">
                <a:solidFill>
                  <a:srgbClr val="FF0000"/>
                </a:solidFill>
              </a:rPr>
              <a:t>ind</a:t>
            </a:r>
            <a:r>
              <a:rPr lang="fr-FR" sz="2400" b="1" dirty="0">
                <a:solidFill>
                  <a:srgbClr val="FF0000"/>
                </a:solidFill>
              </a:rPr>
              <a:t>.]</a:t>
            </a:r>
            <a:r>
              <a:rPr lang="fr-FR" sz="2400" b="1" dirty="0"/>
              <a:t>      |</a:t>
            </a:r>
          </a:p>
          <a:p>
            <a:pPr algn="just"/>
            <a:r>
              <a:rPr lang="fr-FR" sz="2400" b="1" dirty="0"/>
              <a:t>                </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ɪnsɪ</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400" b="1" dirty="0"/>
              <a:t>           |Q réel </a:t>
            </a:r>
            <a:r>
              <a:rPr lang="fr-FR" sz="2400" b="1" dirty="0">
                <a:solidFill>
                  <a:srgbClr val="00B050"/>
                </a:solidFill>
              </a:rPr>
              <a:t>[verbe tps </a:t>
            </a:r>
            <a:r>
              <a:rPr lang="fr-FR" sz="2400" b="1" dirty="0" err="1">
                <a:solidFill>
                  <a:srgbClr val="00B050"/>
                </a:solidFill>
              </a:rPr>
              <a:t>inacc</a:t>
            </a:r>
            <a:r>
              <a:rPr lang="fr-FR" sz="2400" b="1" dirty="0">
                <a:solidFill>
                  <a:srgbClr val="00B050"/>
                </a:solidFill>
              </a:rPr>
              <a:t>. de l’</a:t>
            </a:r>
            <a:r>
              <a:rPr lang="fr-FR" sz="2400" b="1" dirty="0" err="1">
                <a:solidFill>
                  <a:srgbClr val="00B050"/>
                </a:solidFill>
              </a:rPr>
              <a:t>ind</a:t>
            </a:r>
            <a:r>
              <a:rPr lang="fr-FR" sz="2400" b="1" dirty="0" smtClean="0">
                <a:solidFill>
                  <a:srgbClr val="00B050"/>
                </a:solidFill>
              </a:rPr>
              <a:t>.]</a:t>
            </a:r>
          </a:p>
          <a:p>
            <a:pPr marL="0" indent="0" algn="just">
              <a:buNone/>
            </a:pPr>
            <a:endParaRPr lang="fr-FR" sz="2400" b="1" dirty="0" smtClean="0">
              <a:solidFill>
                <a:srgbClr val="00B050"/>
              </a:solidFill>
            </a:endParaRPr>
          </a:p>
          <a:p>
            <a:pPr algn="just"/>
            <a:r>
              <a:rPr lang="fr-FR" sz="2400" dirty="0"/>
              <a:t>Structure du conditionnel contrefactuel avec inférence causale d’une action </a:t>
            </a:r>
            <a:r>
              <a:rPr lang="fr-FR" sz="2400" dirty="0" smtClean="0"/>
              <a:t>irréelle </a:t>
            </a:r>
            <a:r>
              <a:rPr lang="fr-FR" sz="2400" dirty="0"/>
              <a:t>dans l’apodose. </a:t>
            </a:r>
          </a:p>
          <a:p>
            <a:pPr algn="just"/>
            <a:endParaRPr lang="fr-FR" sz="2400" dirty="0"/>
          </a:p>
          <a:p>
            <a:pPr algn="just"/>
            <a:r>
              <a:rPr lang="fr-FR" sz="2400" b="1" dirty="0" smtClean="0">
                <a:solidFill>
                  <a:schemeClr val="tx1"/>
                </a:solidFill>
                <a:latin typeface="Charis SIL" panose="02000500060000020004" pitchFamily="2" charset="0"/>
                <a:ea typeface="Charis SIL" panose="02000500060000020004" pitchFamily="2" charset="0"/>
                <a:cs typeface="Charis SIL" panose="02000500060000020004" pitchFamily="2" charset="0"/>
              </a:rPr>
              <a:t>SNS</a:t>
            </a:r>
            <a:r>
              <a:rPr lang="fr-FR" sz="2400" b="1" dirty="0" smtClean="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sɔ</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is-IS"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ɔ́</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tɔ</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400"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400" b="1" dirty="0">
                <a:solidFill>
                  <a:schemeClr val="tx1"/>
                </a:solidFill>
                <a:latin typeface="Charis SIL" panose="02000500060000020004" pitchFamily="2" charset="0"/>
                <a:ea typeface="Charis SIL" panose="02000500060000020004" pitchFamily="2" charset="0"/>
                <a:cs typeface="Charis SIL" panose="02000500060000020004" pitchFamily="2" charset="0"/>
              </a:rPr>
              <a:t>RS</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pa</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ɛ́ɛ</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400" b="1" dirty="0">
                <a:solidFill>
                  <a:srgbClr val="FFC000"/>
                </a:solidFill>
              </a:rPr>
              <a:t> </a:t>
            </a:r>
            <a:r>
              <a:rPr lang="fr-FR" sz="2400" b="1" dirty="0"/>
              <a:t>P            </a:t>
            </a:r>
            <a:r>
              <a:rPr lang="fr-FR" sz="2400" b="1" dirty="0">
                <a:solidFill>
                  <a:srgbClr val="FF0000"/>
                </a:solidFill>
              </a:rPr>
              <a:t>[RS-verbe tps de l’</a:t>
            </a:r>
            <a:r>
              <a:rPr lang="fr-FR" sz="2400" b="1" dirty="0" err="1">
                <a:solidFill>
                  <a:srgbClr val="FF0000"/>
                </a:solidFill>
              </a:rPr>
              <a:t>ind</a:t>
            </a:r>
            <a:r>
              <a:rPr lang="fr-FR" sz="2400" b="1" dirty="0">
                <a:solidFill>
                  <a:srgbClr val="FF0000"/>
                </a:solidFill>
              </a:rPr>
              <a:t>.]</a:t>
            </a:r>
            <a:r>
              <a:rPr lang="fr-FR" sz="2400" b="1" dirty="0"/>
              <a:t>    |</a:t>
            </a:r>
          </a:p>
          <a:p>
            <a:pPr algn="just"/>
            <a:r>
              <a:rPr lang="fr-FR" sz="2400" b="1" dirty="0"/>
              <a:t>                </a:t>
            </a:r>
            <a:r>
              <a:rPr lang="fr-FR" sz="2400"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kaasɪ</a:t>
            </a:r>
            <a:r>
              <a:rPr lang="fr-FR" sz="2400"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400"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sz="2400" b="1" dirty="0"/>
              <a:t>         |Q irréel </a:t>
            </a:r>
            <a:r>
              <a:rPr lang="fr-FR" sz="2400" b="1" dirty="0">
                <a:solidFill>
                  <a:srgbClr val="00B050"/>
                </a:solidFill>
              </a:rPr>
              <a:t>[verbe tps </a:t>
            </a:r>
            <a:r>
              <a:rPr lang="fr-FR" sz="2400" b="1" dirty="0" err="1">
                <a:solidFill>
                  <a:srgbClr val="00B050"/>
                </a:solidFill>
              </a:rPr>
              <a:t>inacc</a:t>
            </a:r>
            <a:r>
              <a:rPr lang="fr-FR" sz="2400" b="1" dirty="0">
                <a:solidFill>
                  <a:srgbClr val="00B050"/>
                </a:solidFill>
              </a:rPr>
              <a:t>. de l’</a:t>
            </a:r>
            <a:r>
              <a:rPr lang="fr-FR" sz="2400" b="1" dirty="0" err="1">
                <a:solidFill>
                  <a:srgbClr val="00B050"/>
                </a:solidFill>
              </a:rPr>
              <a:t>ind</a:t>
            </a:r>
            <a:r>
              <a:rPr lang="fr-FR" sz="2400" b="1" dirty="0">
                <a:solidFill>
                  <a:srgbClr val="00B050"/>
                </a:solidFill>
              </a:rPr>
              <a:t>.]</a:t>
            </a:r>
            <a:endParaRPr lang="fr-FR" sz="2400" dirty="0"/>
          </a:p>
        </p:txBody>
      </p:sp>
    </p:spTree>
    <p:extLst>
      <p:ext uri="{BB962C8B-B14F-4D97-AF65-F5344CB8AC3E}">
        <p14:creationId xmlns:p14="http://schemas.microsoft.com/office/powerpoint/2010/main" val="2256060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2760" y="382388"/>
            <a:ext cx="7633743" cy="795967"/>
          </a:xfrm>
        </p:spPr>
        <p:txBody>
          <a:bodyPr/>
          <a:lstStyle/>
          <a:p>
            <a:r>
              <a:rPr dirty="0"/>
              <a:t>Introduction</a:t>
            </a:r>
          </a:p>
        </p:txBody>
      </p:sp>
      <p:sp>
        <p:nvSpPr>
          <p:cNvPr id="3" name="Content Placeholder 2"/>
          <p:cNvSpPr>
            <a:spLocks noGrp="1"/>
          </p:cNvSpPr>
          <p:nvPr>
            <p:ph idx="1"/>
          </p:nvPr>
        </p:nvSpPr>
        <p:spPr>
          <a:xfrm>
            <a:off x="1066800" y="1371603"/>
            <a:ext cx="10702636" cy="5264868"/>
          </a:xfrm>
        </p:spPr>
        <p:txBody>
          <a:bodyPr>
            <a:normAutofit/>
          </a:bodyPr>
          <a:lstStyle/>
          <a:p>
            <a:pPr algn="just"/>
            <a:r>
              <a:rPr sz="2400" b="1" dirty="0"/>
              <a:t>L</a:t>
            </a:r>
            <a:r>
              <a:rPr lang="fr-FR" sz="2400" b="1" dirty="0"/>
              <a:t>e </a:t>
            </a:r>
            <a:r>
              <a:rPr sz="2400" b="1" dirty="0" err="1"/>
              <a:t>Nuasúɛ</a:t>
            </a:r>
            <a:r>
              <a:rPr lang="fr-FR" sz="2400" b="1" dirty="0"/>
              <a:t> </a:t>
            </a:r>
            <a:r>
              <a:rPr lang="es-ES" sz="2400" dirty="0"/>
              <a:t>(ISO 639-3 : </a:t>
            </a:r>
            <a:r>
              <a:rPr lang="es-ES" sz="2400" dirty="0" err="1"/>
              <a:t>yav</a:t>
            </a:r>
            <a:r>
              <a:rPr lang="es-ES" sz="2400" dirty="0"/>
              <a:t> ; </a:t>
            </a:r>
            <a:r>
              <a:rPr lang="es-ES" sz="2400" dirty="0" err="1"/>
              <a:t>glottocode</a:t>
            </a:r>
            <a:r>
              <a:rPr lang="es-ES" sz="2400" dirty="0"/>
              <a:t> : yang1293 ; </a:t>
            </a:r>
            <a:r>
              <a:rPr lang="es-ES" sz="2400" dirty="0" err="1"/>
              <a:t>code</a:t>
            </a:r>
            <a:r>
              <a:rPr lang="es-ES" sz="2400" dirty="0"/>
              <a:t> </a:t>
            </a:r>
            <a:r>
              <a:rPr lang="es-ES" sz="2400" dirty="0" err="1"/>
              <a:t>Guthrie</a:t>
            </a:r>
            <a:r>
              <a:rPr lang="es-ES" sz="2400" dirty="0"/>
              <a:t> : A62A</a:t>
            </a:r>
            <a:r>
              <a:rPr lang="fr-FR" sz="2400" dirty="0"/>
              <a:t>) :</a:t>
            </a:r>
            <a:r>
              <a:rPr sz="2400" dirty="0"/>
              <a:t> </a:t>
            </a:r>
            <a:r>
              <a:rPr sz="2400" b="1" dirty="0"/>
              <a:t>langue </a:t>
            </a:r>
            <a:r>
              <a:rPr sz="2400" b="1" dirty="0" err="1"/>
              <a:t>bantoue</a:t>
            </a:r>
            <a:r>
              <a:rPr lang="fr-FR" sz="2400" b="1" dirty="0"/>
              <a:t> peu décrite</a:t>
            </a:r>
            <a:r>
              <a:rPr sz="2400" b="1" dirty="0"/>
              <a:t> du </a:t>
            </a:r>
            <a:r>
              <a:rPr sz="2400" b="1" dirty="0" err="1"/>
              <a:t>groupe</a:t>
            </a:r>
            <a:r>
              <a:rPr sz="2400" b="1" dirty="0"/>
              <a:t> </a:t>
            </a:r>
            <a:r>
              <a:rPr sz="2400" b="1" dirty="0" err="1"/>
              <a:t>Yambasa</a:t>
            </a:r>
            <a:r>
              <a:rPr sz="2400" b="1" dirty="0"/>
              <a:t> du </a:t>
            </a:r>
            <a:r>
              <a:rPr sz="2400" b="1" dirty="0" err="1"/>
              <a:t>Mbam</a:t>
            </a:r>
            <a:r>
              <a:rPr sz="2400" b="1" dirty="0"/>
              <a:t>, </a:t>
            </a:r>
            <a:r>
              <a:rPr sz="2400" b="1" dirty="0" err="1"/>
              <a:t>parlée</a:t>
            </a:r>
            <a:r>
              <a:rPr sz="2400" b="1" dirty="0"/>
              <a:t> au Cameroun</a:t>
            </a:r>
            <a:r>
              <a:rPr lang="fr-FR" sz="2400" dirty="0"/>
              <a:t>, dans les villages </a:t>
            </a:r>
            <a:r>
              <a:rPr lang="fr-FR" sz="2400" dirty="0" err="1"/>
              <a:t>Yangben</a:t>
            </a:r>
            <a:r>
              <a:rPr lang="fr-FR" sz="2400" dirty="0"/>
              <a:t>, Omendé et Batanga dans l’arrondissement de </a:t>
            </a:r>
            <a:r>
              <a:rPr lang="fr-FR" sz="2400" dirty="0" err="1"/>
              <a:t>Bokito</a:t>
            </a:r>
            <a:r>
              <a:rPr lang="fr-FR" sz="2400" dirty="0"/>
              <a:t>, département du Mbam et </a:t>
            </a:r>
            <a:r>
              <a:rPr lang="fr-FR" sz="2400" dirty="0" err="1"/>
              <a:t>Inoubou</a:t>
            </a:r>
            <a:r>
              <a:rPr lang="fr-FR" sz="2400" dirty="0"/>
              <a:t>, région du centre.</a:t>
            </a:r>
          </a:p>
          <a:p>
            <a:pPr algn="just"/>
            <a:r>
              <a:rPr lang="fr-FR" sz="2400" b="1" dirty="0"/>
              <a:t>Les constructions conditionnelles (C.C) </a:t>
            </a:r>
            <a:r>
              <a:rPr lang="fr-FR" sz="2400" dirty="0"/>
              <a:t>: unités phrastiques complexes qui expriment une relation de dépendance entre deux propositions : la protase (P), la proposition subordonnée exprimant la condition et l’apodose (Q), proposition principale qui en énonce la conséquence. </a:t>
            </a:r>
          </a:p>
          <a:p>
            <a:pPr algn="just"/>
            <a:r>
              <a:rPr lang="fr-FR" sz="2400" dirty="0"/>
              <a:t>Elle se résume en la formule : </a:t>
            </a:r>
            <a:r>
              <a:rPr lang="fr-FR" sz="2400" b="1" dirty="0"/>
              <a:t>(if/Si) P, (</a:t>
            </a:r>
            <a:r>
              <a:rPr lang="fr-FR" sz="2400" b="1" dirty="0" err="1"/>
              <a:t>then</a:t>
            </a:r>
            <a:r>
              <a:rPr lang="fr-FR" sz="2400" b="1" dirty="0"/>
              <a:t>/alors) Q</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5354" y="181967"/>
            <a:ext cx="8417491" cy="1095688"/>
          </a:xfrm>
        </p:spPr>
        <p:txBody>
          <a:bodyPr>
            <a:normAutofit/>
          </a:bodyPr>
          <a:lstStyle/>
          <a:p>
            <a:pPr algn="ctr"/>
            <a:r>
              <a:rPr lang="fr-FR" sz="3600" dirty="0">
                <a:solidFill>
                  <a:schemeClr val="tx1"/>
                </a:solidFill>
              </a:rPr>
              <a:t>Conclusion : Les  structures des </a:t>
            </a:r>
            <a:r>
              <a:rPr lang="fr-FR" sz="3600" dirty="0" smtClean="0">
                <a:solidFill>
                  <a:schemeClr val="tx1"/>
                </a:solidFill>
              </a:rPr>
              <a:t>09 </a:t>
            </a:r>
            <a:r>
              <a:rPr lang="fr-FR" sz="3600" dirty="0">
                <a:solidFill>
                  <a:schemeClr val="tx1"/>
                </a:solidFill>
              </a:rPr>
              <a:t>constructions conditionnelles</a:t>
            </a:r>
            <a:endParaRPr sz="3600" dirty="0">
              <a:solidFill>
                <a:schemeClr val="tx1"/>
              </a:solidFill>
            </a:endParaRPr>
          </a:p>
        </p:txBody>
      </p:sp>
      <p:sp>
        <p:nvSpPr>
          <p:cNvPr id="3" name="Content Placeholder 2"/>
          <p:cNvSpPr>
            <a:spLocks noGrp="1"/>
          </p:cNvSpPr>
          <p:nvPr>
            <p:ph idx="1"/>
          </p:nvPr>
        </p:nvSpPr>
        <p:spPr>
          <a:xfrm>
            <a:off x="2175353" y="1377864"/>
            <a:ext cx="8354860" cy="5480137"/>
          </a:xfrm>
        </p:spPr>
        <p:txBody>
          <a:bodyPr>
            <a:normAutofit/>
          </a:bodyPr>
          <a:lstStyle/>
          <a:p>
            <a:pPr algn="just"/>
            <a:endParaRPr lang="is-IS" sz="2400" b="1" dirty="0"/>
          </a:p>
        </p:txBody>
      </p:sp>
      <p:pic>
        <p:nvPicPr>
          <p:cNvPr id="4" name="Image 3">
            <a:extLst>
              <a:ext uri="{FF2B5EF4-FFF2-40B4-BE49-F238E27FC236}">
                <a16:creationId xmlns:a16="http://schemas.microsoft.com/office/drawing/2014/main" xmlns="" id="{4D3EE140-093F-57B2-6E69-BF86862DE302}"/>
              </a:ext>
            </a:extLst>
          </p:cNvPr>
          <p:cNvPicPr>
            <a:picLocks noChangeAspect="1"/>
          </p:cNvPicPr>
          <p:nvPr/>
        </p:nvPicPr>
        <p:blipFill rotWithShape="1">
          <a:blip r:embed="rId3"/>
          <a:srcRect l="15930" t="31663" r="15454" b="21207"/>
          <a:stretch>
            <a:fillRect/>
          </a:stretch>
        </p:blipFill>
        <p:spPr bwMode="auto">
          <a:xfrm>
            <a:off x="1644650" y="1334905"/>
            <a:ext cx="8902700" cy="534112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5757365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3C2BBE7-EC63-767E-28D9-8C3A64F014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77983C5-5C35-3ACA-3513-DAFD2875766A}"/>
              </a:ext>
            </a:extLst>
          </p:cNvPr>
          <p:cNvSpPr>
            <a:spLocks noGrp="1"/>
          </p:cNvSpPr>
          <p:nvPr>
            <p:ph type="title"/>
          </p:nvPr>
        </p:nvSpPr>
        <p:spPr>
          <a:xfrm>
            <a:off x="1281546" y="181967"/>
            <a:ext cx="9311300" cy="933324"/>
          </a:xfrm>
        </p:spPr>
        <p:txBody>
          <a:bodyPr>
            <a:normAutofit/>
          </a:bodyPr>
          <a:lstStyle/>
          <a:p>
            <a:pPr algn="ctr"/>
            <a:r>
              <a:rPr lang="fr-FR" sz="3600" dirty="0">
                <a:solidFill>
                  <a:schemeClr val="tx1"/>
                </a:solidFill>
              </a:rPr>
              <a:t>Conclusion : quelques </a:t>
            </a:r>
            <a:r>
              <a:rPr lang="fr-FR" sz="3600" dirty="0" err="1">
                <a:solidFill>
                  <a:schemeClr val="tx1"/>
                </a:solidFill>
              </a:rPr>
              <a:t>généralisationS</a:t>
            </a:r>
            <a:endParaRPr sz="3600" dirty="0">
              <a:solidFill>
                <a:schemeClr val="tx1"/>
              </a:solidFill>
            </a:endParaRPr>
          </a:p>
        </p:txBody>
      </p:sp>
      <p:sp>
        <p:nvSpPr>
          <p:cNvPr id="3" name="Content Placeholder 2">
            <a:extLst>
              <a:ext uri="{FF2B5EF4-FFF2-40B4-BE49-F238E27FC236}">
                <a16:creationId xmlns:a16="http://schemas.microsoft.com/office/drawing/2014/main" xmlns="" id="{A59C7144-51E6-7F86-2898-701E723BA558}"/>
              </a:ext>
            </a:extLst>
          </p:cNvPr>
          <p:cNvSpPr>
            <a:spLocks noGrp="1"/>
          </p:cNvSpPr>
          <p:nvPr>
            <p:ph idx="1"/>
          </p:nvPr>
        </p:nvSpPr>
        <p:spPr>
          <a:xfrm>
            <a:off x="1025236" y="699652"/>
            <a:ext cx="10778837" cy="6094637"/>
          </a:xfrm>
        </p:spPr>
        <p:txBody>
          <a:bodyPr>
            <a:normAutofit lnSpcReduction="10000"/>
          </a:bodyPr>
          <a:lstStyle/>
          <a:p>
            <a:pPr algn="just"/>
            <a:r>
              <a:rPr lang="fr-FR" sz="2400" dirty="0"/>
              <a:t>Le conditionnel en </a:t>
            </a:r>
            <a:r>
              <a:rPr lang="fr-FR" sz="2400" dirty="0" err="1"/>
              <a:t>nuasúɛ</a:t>
            </a:r>
            <a:r>
              <a:rPr lang="fr-FR" sz="2400" dirty="0"/>
              <a:t> fonctionne comme un continuum allant du réel à l’irréel passé, mobilisant trois paramètres majeurs : </a:t>
            </a:r>
            <a:r>
              <a:rPr lang="fr-FR" sz="2400" b="1" dirty="0"/>
              <a:t>le domaine temporel et modal, le marquage syntaxique et structure informationnelle</a:t>
            </a:r>
            <a:r>
              <a:rPr lang="fr-FR" sz="2400" dirty="0"/>
              <a:t>.</a:t>
            </a:r>
          </a:p>
          <a:p>
            <a:pPr algn="just"/>
            <a:r>
              <a:rPr lang="fr-FR" sz="2400" dirty="0"/>
              <a:t>🔹 1. Domaine temporel &amp; modal</a:t>
            </a:r>
          </a:p>
          <a:p>
            <a:pPr algn="just"/>
            <a:r>
              <a:rPr lang="fr-FR" sz="2400" b="1" dirty="0"/>
              <a:t>Type	                             Protase	              Apodose</a:t>
            </a:r>
          </a:p>
          <a:p>
            <a:pPr algn="just"/>
            <a:r>
              <a:rPr lang="fr-FR" sz="2400" dirty="0"/>
              <a:t>Général    		                  réel	               réel</a:t>
            </a:r>
          </a:p>
          <a:p>
            <a:pPr algn="just"/>
            <a:r>
              <a:rPr lang="fr-FR" sz="2400" dirty="0"/>
              <a:t>Prédictif / hypothétique	       irréel non-passé	(</a:t>
            </a:r>
            <a:r>
              <a:rPr lang="fr-FR" sz="2400" dirty="0" err="1"/>
              <a:t>ir</a:t>
            </a:r>
            <a:r>
              <a:rPr lang="fr-FR" sz="2400" dirty="0"/>
              <a:t>)réel non-passé</a:t>
            </a:r>
          </a:p>
          <a:p>
            <a:pPr algn="just"/>
            <a:r>
              <a:rPr lang="fr-FR" sz="2400" dirty="0"/>
              <a:t>Contrefactuel	                  irréel passé	irréel passé</a:t>
            </a:r>
          </a:p>
          <a:p>
            <a:pPr algn="just"/>
            <a:r>
              <a:rPr lang="fr-FR" sz="2400" dirty="0"/>
              <a:t>Marqueurs :   </a:t>
            </a:r>
            <a:r>
              <a:rPr lang="fr-FR" sz="2400" b="1" dirty="0" err="1"/>
              <a:t>sàà</a:t>
            </a:r>
            <a:r>
              <a:rPr lang="fr-FR" sz="2400" b="1" dirty="0"/>
              <a:t>-</a:t>
            </a:r>
            <a:r>
              <a:rPr lang="fr-FR" sz="2400" dirty="0"/>
              <a:t> = irréel non-passé;   </a:t>
            </a:r>
            <a:r>
              <a:rPr lang="fr-FR" sz="2400" b="1" dirty="0" err="1"/>
              <a:t>sáá</a:t>
            </a:r>
            <a:r>
              <a:rPr lang="fr-FR" sz="2400" b="1" dirty="0"/>
              <a:t>-</a:t>
            </a:r>
            <a:r>
              <a:rPr lang="fr-FR" sz="2400" dirty="0"/>
              <a:t> = irréel passé</a:t>
            </a:r>
          </a:p>
          <a:p>
            <a:pPr lvl="0" algn="just"/>
            <a:r>
              <a:rPr lang="fr-FR" sz="2400" dirty="0"/>
              <a:t>possibilité d’avoir les temps de l’indicatif dans les propositions focalisées.</a:t>
            </a:r>
          </a:p>
          <a:p>
            <a:pPr algn="just"/>
            <a:r>
              <a:rPr lang="fr-FR" sz="2400" dirty="0"/>
              <a:t>🔹 2. Marquage syntaxique</a:t>
            </a:r>
          </a:p>
          <a:p>
            <a:pPr algn="just"/>
            <a:r>
              <a:rPr lang="fr-FR" sz="2400" dirty="0"/>
              <a:t>La protase introduite par conjonction de condition </a:t>
            </a:r>
            <a:r>
              <a:rPr lang="fr-FR" sz="2400" b="1" dirty="0" err="1"/>
              <a:t>ɪ́ndɪ</a:t>
            </a:r>
            <a:r>
              <a:rPr lang="fr-FR" sz="2400" b="1" dirty="0"/>
              <a:t>̀</a:t>
            </a:r>
            <a:r>
              <a:rPr lang="fr-FR" sz="2400" dirty="0"/>
              <a:t> (uniquement au conditionnel prédictif/hypothétique) ; l’apodose généralement non marquée.</a:t>
            </a:r>
          </a:p>
        </p:txBody>
      </p:sp>
    </p:spTree>
    <p:extLst>
      <p:ext uri="{BB962C8B-B14F-4D97-AF65-F5344CB8AC3E}">
        <p14:creationId xmlns:p14="http://schemas.microsoft.com/office/powerpoint/2010/main" val="12475137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660088A-5A27-DD12-B1E1-A14DF1A652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A5F672D-0BEE-068C-4E0B-02533B455BE7}"/>
              </a:ext>
            </a:extLst>
          </p:cNvPr>
          <p:cNvSpPr>
            <a:spLocks noGrp="1"/>
          </p:cNvSpPr>
          <p:nvPr>
            <p:ph type="title"/>
          </p:nvPr>
        </p:nvSpPr>
        <p:spPr>
          <a:xfrm>
            <a:off x="755074" y="181967"/>
            <a:ext cx="11436926" cy="690869"/>
          </a:xfrm>
        </p:spPr>
        <p:txBody>
          <a:bodyPr>
            <a:normAutofit/>
          </a:bodyPr>
          <a:lstStyle/>
          <a:p>
            <a:pPr algn="ctr"/>
            <a:r>
              <a:rPr lang="fr-FR" sz="3600" dirty="0">
                <a:solidFill>
                  <a:schemeClr val="tx1"/>
                </a:solidFill>
              </a:rPr>
              <a:t>Conclusion : quelques </a:t>
            </a:r>
            <a:r>
              <a:rPr lang="fr-FR" sz="3600" dirty="0" err="1">
                <a:solidFill>
                  <a:schemeClr val="tx1"/>
                </a:solidFill>
              </a:rPr>
              <a:t>généralisationS</a:t>
            </a:r>
            <a:endParaRPr sz="3600" dirty="0">
              <a:solidFill>
                <a:schemeClr val="tx1"/>
              </a:solidFill>
            </a:endParaRPr>
          </a:p>
        </p:txBody>
      </p:sp>
      <p:sp>
        <p:nvSpPr>
          <p:cNvPr id="3" name="Content Placeholder 2">
            <a:extLst>
              <a:ext uri="{FF2B5EF4-FFF2-40B4-BE49-F238E27FC236}">
                <a16:creationId xmlns:a16="http://schemas.microsoft.com/office/drawing/2014/main" xmlns="" id="{48389A1B-764D-2344-8876-E4909B381795}"/>
              </a:ext>
            </a:extLst>
          </p:cNvPr>
          <p:cNvSpPr>
            <a:spLocks noGrp="1"/>
          </p:cNvSpPr>
          <p:nvPr>
            <p:ph idx="1"/>
          </p:nvPr>
        </p:nvSpPr>
        <p:spPr>
          <a:xfrm>
            <a:off x="1281544" y="678873"/>
            <a:ext cx="10411692" cy="5997160"/>
          </a:xfrm>
        </p:spPr>
        <p:txBody>
          <a:bodyPr>
            <a:normAutofit fontScale="92500"/>
          </a:bodyPr>
          <a:lstStyle/>
          <a:p>
            <a:r>
              <a:rPr lang="fr-FR" sz="2800" dirty="0"/>
              <a:t>🔹 3. structure informationnelle (Focalisation &amp; inférence)</a:t>
            </a:r>
          </a:p>
          <a:p>
            <a:r>
              <a:rPr lang="fr-FR" sz="2800" dirty="0"/>
              <a:t>La clivée à l’irréel passé → introduit la protase → pseudo-conditionnel inférentiel → effet : renforcement de la </a:t>
            </a:r>
            <a:r>
              <a:rPr lang="fr-FR" sz="2800" dirty="0" err="1"/>
              <a:t>contrefactualité</a:t>
            </a:r>
            <a:r>
              <a:rPr lang="fr-FR" sz="2800" dirty="0"/>
              <a:t> de la protase</a:t>
            </a:r>
          </a:p>
          <a:p>
            <a:r>
              <a:rPr lang="fr-FR" sz="2800" dirty="0"/>
              <a:t>Les conjonctions de conséquence emphatique (</a:t>
            </a:r>
            <a:r>
              <a:rPr lang="fr-FR" sz="2800" dirty="0" err="1"/>
              <a:t>ɪ̀nsɪ</a:t>
            </a:r>
            <a:r>
              <a:rPr lang="fr-FR" sz="2800" dirty="0"/>
              <a:t>́ / </a:t>
            </a:r>
            <a:r>
              <a:rPr lang="fr-FR" sz="2800" dirty="0" err="1"/>
              <a:t>kààsí</a:t>
            </a:r>
            <a:r>
              <a:rPr lang="fr-FR" sz="2800" dirty="0"/>
              <a:t>) → introduisent l’apodose → pseudo-conditionnel inférentiel → effet : apodose comme point d’appui inférentiel causal</a:t>
            </a:r>
          </a:p>
          <a:p>
            <a:r>
              <a:rPr lang="fr-FR" sz="2800" dirty="0"/>
              <a:t>Le système conditionnel du </a:t>
            </a:r>
            <a:r>
              <a:rPr lang="fr-FR" sz="2800" dirty="0" err="1"/>
              <a:t>nuasúɛ</a:t>
            </a:r>
            <a:r>
              <a:rPr lang="fr-FR" sz="2800" dirty="0"/>
              <a:t> articule morphologie, temporalité et discours, permettant d'exprimer avec finesse :</a:t>
            </a:r>
          </a:p>
          <a:p>
            <a:r>
              <a:rPr lang="fr-FR" sz="2800" dirty="0"/>
              <a:t>la (non-)réalisation d’un événement</a:t>
            </a:r>
          </a:p>
          <a:p>
            <a:r>
              <a:rPr lang="fr-FR" sz="2800" dirty="0"/>
              <a:t>son statut temporel</a:t>
            </a:r>
          </a:p>
          <a:p>
            <a:r>
              <a:rPr lang="fr-FR" sz="2800" dirty="0"/>
              <a:t>son statut inférentiel / hypothétique</a:t>
            </a:r>
          </a:p>
          <a:p>
            <a:r>
              <a:rPr lang="fr-FR" sz="2800" dirty="0"/>
              <a:t>son degré de saillance informationnelle</a:t>
            </a:r>
          </a:p>
          <a:p>
            <a:endParaRPr lang="fr-FR" sz="2800" dirty="0"/>
          </a:p>
        </p:txBody>
      </p:sp>
    </p:spTree>
    <p:extLst>
      <p:ext uri="{BB962C8B-B14F-4D97-AF65-F5344CB8AC3E}">
        <p14:creationId xmlns:p14="http://schemas.microsoft.com/office/powerpoint/2010/main" val="11524897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62758" y="1987420"/>
            <a:ext cx="7633742" cy="3892178"/>
          </a:xfrm>
        </p:spPr>
        <p:txBody>
          <a:bodyPr>
            <a:normAutofit/>
          </a:bodyPr>
          <a:lstStyle/>
          <a:p>
            <a:pPr marL="0" indent="0" algn="ctr">
              <a:buNone/>
            </a:pPr>
            <a:r>
              <a:rPr lang="is-IS" sz="5400" dirty="0">
                <a:solidFill>
                  <a:schemeClr val="tx1"/>
                </a:solidFill>
                <a:latin typeface="+mj-lt"/>
              </a:rPr>
              <a:t>Je vous remercie de votre écoute attentive</a:t>
            </a:r>
            <a:endParaRPr sz="5400" dirty="0">
              <a:solidFill>
                <a:schemeClr val="tx1"/>
              </a:solidFill>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585" y="59821"/>
            <a:ext cx="7874916" cy="645137"/>
          </a:xfrm>
        </p:spPr>
        <p:txBody>
          <a:bodyPr>
            <a:noAutofit/>
          </a:bodyPr>
          <a:lstStyle/>
          <a:p>
            <a:r>
              <a:rPr lang="fr-FR" sz="3600" dirty="0"/>
              <a:t>Introduction </a:t>
            </a:r>
            <a:endParaRPr sz="3600" dirty="0"/>
          </a:p>
        </p:txBody>
      </p:sp>
      <p:sp>
        <p:nvSpPr>
          <p:cNvPr id="3" name="Content Placeholder 2"/>
          <p:cNvSpPr>
            <a:spLocks noGrp="1"/>
          </p:cNvSpPr>
          <p:nvPr>
            <p:ph idx="1"/>
          </p:nvPr>
        </p:nvSpPr>
        <p:spPr>
          <a:xfrm>
            <a:off x="928255" y="704957"/>
            <a:ext cx="11014363" cy="5978648"/>
          </a:xfrm>
        </p:spPr>
        <p:txBody>
          <a:bodyPr>
            <a:normAutofit/>
          </a:bodyPr>
          <a:lstStyle/>
          <a:p>
            <a:pPr algn="just"/>
            <a:r>
              <a:rPr lang="fr-FR" sz="2400" b="1" dirty="0"/>
              <a:t>Une littérature abondante sur les CC </a:t>
            </a:r>
            <a:r>
              <a:rPr lang="fr-FR" sz="2400" dirty="0"/>
              <a:t>( les typologies : </a:t>
            </a:r>
            <a:r>
              <a:rPr lang="fr-FR" sz="2400" dirty="0" err="1"/>
              <a:t>Schachter’s</a:t>
            </a:r>
            <a:r>
              <a:rPr lang="fr-FR" sz="2400" dirty="0"/>
              <a:t> 1971, Salone 1979, Thompson, </a:t>
            </a:r>
            <a:r>
              <a:rPr lang="fr-FR" sz="2400" dirty="0" err="1"/>
              <a:t>Longacre</a:t>
            </a:r>
            <a:r>
              <a:rPr lang="fr-FR" sz="2400" dirty="0"/>
              <a:t> et </a:t>
            </a:r>
            <a:r>
              <a:rPr lang="fr-FR" sz="2400" dirty="0" err="1"/>
              <a:t>Hwang</a:t>
            </a:r>
            <a:r>
              <a:rPr lang="fr-FR" sz="2400" dirty="0"/>
              <a:t> 2007, </a:t>
            </a:r>
            <a:r>
              <a:rPr lang="fr-FR" sz="2400" dirty="0" err="1"/>
              <a:t>Timberlake</a:t>
            </a:r>
            <a:r>
              <a:rPr lang="fr-FR" sz="2400" dirty="0"/>
              <a:t> 2007, </a:t>
            </a:r>
            <a:r>
              <a:rPr lang="fr-FR" sz="2400" dirty="0" err="1"/>
              <a:t>Fintel</a:t>
            </a:r>
            <a:r>
              <a:rPr lang="fr-FR" sz="2400" dirty="0"/>
              <a:t> 2011,) les études sur des langues africaines :  Nicolle 2017 (vol 1&amp;2 de </a:t>
            </a:r>
            <a:r>
              <a:rPr lang="fr-FR" sz="2400" dirty="0" err="1"/>
              <a:t>Studies</a:t>
            </a:r>
            <a:r>
              <a:rPr lang="fr-FR" sz="2400" dirty="0"/>
              <a:t> in </a:t>
            </a:r>
            <a:r>
              <a:rPr lang="fr-FR" sz="2400" dirty="0" err="1"/>
              <a:t>African</a:t>
            </a:r>
            <a:r>
              <a:rPr lang="fr-FR" sz="2400" dirty="0"/>
              <a:t> Linguistics, </a:t>
            </a:r>
            <a:r>
              <a:rPr lang="fr-FR" sz="2400" dirty="0" err="1"/>
              <a:t>Bessala</a:t>
            </a:r>
            <a:r>
              <a:rPr lang="fr-FR" sz="2400" dirty="0"/>
              <a:t> et </a:t>
            </a:r>
            <a:r>
              <a:rPr lang="fr-FR" sz="2400" dirty="0" err="1"/>
              <a:t>Moguo</a:t>
            </a:r>
            <a:r>
              <a:rPr lang="fr-FR" sz="2400" dirty="0"/>
              <a:t> 2017, </a:t>
            </a:r>
            <a:r>
              <a:rPr lang="fr-FR" sz="2400" dirty="0" err="1"/>
              <a:t>Ngoungouo</a:t>
            </a:r>
            <a:r>
              <a:rPr lang="fr-FR" sz="2400" dirty="0"/>
              <a:t> 2024, etc.)</a:t>
            </a:r>
          </a:p>
          <a:p>
            <a:pPr algn="just"/>
            <a:r>
              <a:rPr lang="fr-FR" sz="2400" dirty="0"/>
              <a:t>Les principaux t</a:t>
            </a:r>
            <a:r>
              <a:rPr sz="2400" dirty="0" err="1"/>
              <a:t>ypes</a:t>
            </a:r>
            <a:r>
              <a:rPr lang="fr-FR" sz="2400" dirty="0"/>
              <a:t> de constructions conditionnelles (</a:t>
            </a:r>
            <a:r>
              <a:rPr lang="fr-FR" sz="2400" dirty="0" err="1"/>
              <a:t>Schachter’s</a:t>
            </a:r>
            <a:r>
              <a:rPr lang="fr-FR" sz="2400" dirty="0"/>
              <a:t> 1971, Salone 1979, Thompson, </a:t>
            </a:r>
            <a:r>
              <a:rPr lang="fr-FR" sz="2400" dirty="0" err="1"/>
              <a:t>Longacre</a:t>
            </a:r>
            <a:r>
              <a:rPr lang="fr-FR" sz="2400" dirty="0"/>
              <a:t> et </a:t>
            </a:r>
            <a:r>
              <a:rPr lang="fr-FR" sz="2400" dirty="0" err="1"/>
              <a:t>Hwang</a:t>
            </a:r>
            <a:r>
              <a:rPr lang="fr-FR" sz="2400" dirty="0"/>
              <a:t> 2007, </a:t>
            </a:r>
            <a:r>
              <a:rPr lang="fr-FR" sz="2400" dirty="0" err="1"/>
              <a:t>Timberlake</a:t>
            </a:r>
            <a:r>
              <a:rPr lang="fr-FR" sz="2400" dirty="0"/>
              <a:t> 2007, etc.)</a:t>
            </a:r>
            <a:endParaRPr sz="2400" dirty="0"/>
          </a:p>
          <a:p>
            <a:pPr lvl="1" algn="just"/>
            <a:r>
              <a:rPr sz="2400" dirty="0"/>
              <a:t>1. </a:t>
            </a:r>
            <a:r>
              <a:rPr sz="2400" dirty="0" err="1"/>
              <a:t>Conditionnel</a:t>
            </a:r>
            <a:r>
              <a:rPr sz="2400" dirty="0"/>
              <a:t> </a:t>
            </a:r>
            <a:r>
              <a:rPr lang="fr-FR" sz="2400" dirty="0" err="1"/>
              <a:t>g</a:t>
            </a:r>
            <a:r>
              <a:rPr sz="2400" dirty="0" err="1"/>
              <a:t>énéral</a:t>
            </a:r>
            <a:endParaRPr sz="2400" dirty="0"/>
          </a:p>
          <a:p>
            <a:pPr lvl="1" algn="just"/>
            <a:r>
              <a:rPr sz="2400" dirty="0"/>
              <a:t>2. </a:t>
            </a:r>
            <a:r>
              <a:rPr lang="fr-FR" sz="2400" dirty="0"/>
              <a:t>Conditionnel prédictif </a:t>
            </a:r>
          </a:p>
          <a:p>
            <a:pPr lvl="1" algn="just"/>
            <a:r>
              <a:rPr lang="fr-FR" sz="2400" dirty="0"/>
              <a:t>3. </a:t>
            </a:r>
            <a:r>
              <a:rPr sz="2400" dirty="0" err="1"/>
              <a:t>Conditionnel</a:t>
            </a:r>
            <a:r>
              <a:rPr sz="2400" dirty="0"/>
              <a:t> </a:t>
            </a:r>
            <a:r>
              <a:rPr lang="fr-FR" sz="2400" dirty="0" err="1"/>
              <a:t>h</a:t>
            </a:r>
            <a:r>
              <a:rPr sz="2400" dirty="0" err="1"/>
              <a:t>ypothétique</a:t>
            </a:r>
            <a:endParaRPr sz="2400" dirty="0"/>
          </a:p>
          <a:p>
            <a:pPr lvl="1" algn="just"/>
            <a:r>
              <a:rPr lang="fr-FR" sz="2400" dirty="0"/>
              <a:t>4</a:t>
            </a:r>
            <a:r>
              <a:rPr sz="2400" dirty="0"/>
              <a:t>. </a:t>
            </a:r>
            <a:r>
              <a:rPr sz="2400" dirty="0" err="1"/>
              <a:t>Conditionnel</a:t>
            </a:r>
            <a:r>
              <a:rPr sz="2400" dirty="0"/>
              <a:t> </a:t>
            </a:r>
            <a:r>
              <a:rPr lang="fr-FR" sz="2400" dirty="0" err="1"/>
              <a:t>c</a:t>
            </a:r>
            <a:r>
              <a:rPr sz="2400" dirty="0" err="1"/>
              <a:t>ontrefactuel</a:t>
            </a:r>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585" y="59821"/>
            <a:ext cx="7874916" cy="645137"/>
          </a:xfrm>
        </p:spPr>
        <p:txBody>
          <a:bodyPr>
            <a:noAutofit/>
          </a:bodyPr>
          <a:lstStyle/>
          <a:p>
            <a:r>
              <a:rPr lang="fr-FR" sz="3600" dirty="0"/>
              <a:t>Introduction </a:t>
            </a:r>
            <a:endParaRPr sz="3600" dirty="0"/>
          </a:p>
        </p:txBody>
      </p:sp>
      <p:sp>
        <p:nvSpPr>
          <p:cNvPr id="3" name="Content Placeholder 2"/>
          <p:cNvSpPr>
            <a:spLocks noGrp="1"/>
          </p:cNvSpPr>
          <p:nvPr>
            <p:ph idx="1"/>
          </p:nvPr>
        </p:nvSpPr>
        <p:spPr>
          <a:xfrm>
            <a:off x="914399" y="782782"/>
            <a:ext cx="10924310" cy="6015397"/>
          </a:xfrm>
        </p:spPr>
        <p:txBody>
          <a:bodyPr>
            <a:normAutofit fontScale="92500" lnSpcReduction="20000"/>
          </a:bodyPr>
          <a:lstStyle/>
          <a:p>
            <a:pPr algn="just">
              <a:lnSpc>
                <a:spcPct val="100000"/>
              </a:lnSpc>
            </a:pPr>
            <a:r>
              <a:rPr lang="fr-FR" sz="2600" b="1" dirty="0"/>
              <a:t>L’objectif :</a:t>
            </a:r>
            <a:r>
              <a:rPr lang="fr-FR" sz="2600" dirty="0"/>
              <a:t> </a:t>
            </a:r>
            <a:r>
              <a:rPr lang="fr-FR" sz="2800" dirty="0"/>
              <a:t>Analyser les données empiriques afin de distinguer les types de phrases conditionnelles en nuasúɛ, en se basant sur la structure de leurs </a:t>
            </a:r>
            <a:r>
              <a:rPr lang="fr-FR" sz="2800" dirty="0" smtClean="0"/>
              <a:t>propositions</a:t>
            </a:r>
            <a:r>
              <a:rPr lang="fr-FR" sz="2600" dirty="0" smtClean="0"/>
              <a:t>. </a:t>
            </a:r>
            <a:endParaRPr lang="fr-FR" sz="2600" dirty="0"/>
          </a:p>
          <a:p>
            <a:pPr algn="just">
              <a:lnSpc>
                <a:spcPct val="100000"/>
              </a:lnSpc>
            </a:pPr>
            <a:r>
              <a:rPr lang="fr-FR" sz="2600" dirty="0"/>
              <a:t>Le corpus :  03 sources</a:t>
            </a:r>
          </a:p>
          <a:p>
            <a:pPr lvl="1" algn="just">
              <a:lnSpc>
                <a:spcPct val="100000"/>
              </a:lnSpc>
            </a:pPr>
            <a:r>
              <a:rPr lang="fr-FR" sz="2600" dirty="0"/>
              <a:t>Corpus de Bébiné (2018)</a:t>
            </a:r>
          </a:p>
          <a:p>
            <a:pPr lvl="1" algn="just">
              <a:lnSpc>
                <a:spcPct val="100000"/>
              </a:lnSpc>
            </a:pPr>
            <a:r>
              <a:rPr lang="fr-FR" sz="2600" dirty="0"/>
              <a:t>Traduction du nouveau testament en </a:t>
            </a:r>
            <a:r>
              <a:rPr lang="fr-FR" sz="2600" dirty="0" err="1">
                <a:latin typeface="Charis SIL" panose="02000500060000020004" pitchFamily="2" charset="0"/>
                <a:ea typeface="Charis SIL" panose="02000500060000020004" pitchFamily="2" charset="0"/>
                <a:cs typeface="Charis SIL" panose="02000500060000020004" pitchFamily="2" charset="0"/>
              </a:rPr>
              <a:t>nuasu</a:t>
            </a:r>
            <a:r>
              <a:rPr lang="fr-FR" sz="2600" dirty="0">
                <a:latin typeface="Charis SIL" panose="02000500060000020004" pitchFamily="2" charset="0"/>
                <a:ea typeface="Charis SIL" panose="02000500060000020004" pitchFamily="2" charset="0"/>
                <a:cs typeface="Charis SIL" panose="02000500060000020004" pitchFamily="2" charset="0"/>
              </a:rPr>
              <a:t>́</a:t>
            </a:r>
            <a:r>
              <a:rPr lang="is-IS" sz="2600" dirty="0">
                <a:latin typeface="Charis SIL" panose="02000500060000020004" pitchFamily="2" charset="0"/>
                <a:ea typeface="Charis SIL" panose="02000500060000020004" pitchFamily="2" charset="0"/>
                <a:cs typeface="Charis SIL" panose="02000500060000020004" pitchFamily="2" charset="0"/>
              </a:rPr>
              <a:t>ɛ</a:t>
            </a:r>
            <a:endParaRPr lang="fr-FR" sz="2600" dirty="0"/>
          </a:p>
          <a:p>
            <a:pPr lvl="1" algn="just">
              <a:lnSpc>
                <a:spcPct val="100000"/>
              </a:lnSpc>
            </a:pPr>
            <a:r>
              <a:rPr lang="fr-FR" sz="2600" dirty="0"/>
              <a:t>Données recueillies par élicitation à partir des types de conditionnels trouvés dans la littérature. </a:t>
            </a:r>
          </a:p>
          <a:p>
            <a:pPr algn="just">
              <a:lnSpc>
                <a:spcPct val="100000"/>
              </a:lnSpc>
            </a:pPr>
            <a:r>
              <a:rPr lang="fr-FR" sz="2600" dirty="0"/>
              <a:t>Cette étude est inductive.</a:t>
            </a:r>
          </a:p>
          <a:p>
            <a:pPr algn="just">
              <a:lnSpc>
                <a:spcPct val="100000"/>
              </a:lnSpc>
            </a:pPr>
            <a:r>
              <a:rPr lang="fr-FR" sz="2600" dirty="0"/>
              <a:t>Les paramètres d’analyse de la structure des CC</a:t>
            </a:r>
          </a:p>
          <a:p>
            <a:pPr lvl="1" algn="just">
              <a:lnSpc>
                <a:spcPct val="100000"/>
              </a:lnSpc>
            </a:pPr>
            <a:r>
              <a:rPr lang="fr-FR" sz="2600" dirty="0"/>
              <a:t>La présence d’une conjonction en début de la protase</a:t>
            </a:r>
          </a:p>
          <a:p>
            <a:pPr lvl="1" algn="just">
              <a:lnSpc>
                <a:spcPct val="100000"/>
              </a:lnSpc>
            </a:pPr>
            <a:r>
              <a:rPr lang="fr-FR" sz="2600" dirty="0"/>
              <a:t>La forme verbale dans la protase </a:t>
            </a:r>
          </a:p>
          <a:p>
            <a:pPr lvl="1" algn="just">
              <a:lnSpc>
                <a:spcPct val="100000"/>
              </a:lnSpc>
            </a:pPr>
            <a:r>
              <a:rPr lang="fr-FR" sz="2600" dirty="0"/>
              <a:t>La présence d’une conjonction en début de l’apodose </a:t>
            </a:r>
          </a:p>
          <a:p>
            <a:pPr lvl="1" algn="just">
              <a:lnSpc>
                <a:spcPct val="100000"/>
              </a:lnSpc>
            </a:pPr>
            <a:r>
              <a:rPr lang="fr-FR" sz="2600" dirty="0"/>
              <a:t>La nature de conjonction en début de l’apodose</a:t>
            </a:r>
          </a:p>
          <a:p>
            <a:pPr lvl="1" algn="just">
              <a:lnSpc>
                <a:spcPct val="100000"/>
              </a:lnSpc>
            </a:pPr>
            <a:r>
              <a:rPr lang="fr-FR" sz="2600" dirty="0"/>
              <a:t>La forme verbale dans l’apodose</a:t>
            </a:r>
            <a:endParaRPr lang="fr-FR" sz="2200" dirty="0"/>
          </a:p>
          <a:p>
            <a:pPr lvl="1" algn="just"/>
            <a:endParaRPr lang="fr-FR" sz="2200" dirty="0"/>
          </a:p>
        </p:txBody>
      </p:sp>
    </p:spTree>
    <p:extLst>
      <p:ext uri="{BB962C8B-B14F-4D97-AF65-F5344CB8AC3E}">
        <p14:creationId xmlns:p14="http://schemas.microsoft.com/office/powerpoint/2010/main" val="1201933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585" y="382390"/>
            <a:ext cx="7874916" cy="645137"/>
          </a:xfrm>
        </p:spPr>
        <p:txBody>
          <a:bodyPr>
            <a:noAutofit/>
          </a:bodyPr>
          <a:lstStyle/>
          <a:p>
            <a:r>
              <a:rPr lang="fr-FR" sz="3600" dirty="0"/>
              <a:t>Introduction </a:t>
            </a:r>
            <a:endParaRPr sz="3600" dirty="0"/>
          </a:p>
        </p:txBody>
      </p:sp>
      <p:sp>
        <p:nvSpPr>
          <p:cNvPr id="3" name="Content Placeholder 2"/>
          <p:cNvSpPr>
            <a:spLocks noGrp="1"/>
          </p:cNvSpPr>
          <p:nvPr>
            <p:ph idx="1"/>
          </p:nvPr>
        </p:nvSpPr>
        <p:spPr>
          <a:xfrm>
            <a:off x="2221587" y="1258481"/>
            <a:ext cx="7633743" cy="5425124"/>
          </a:xfrm>
        </p:spPr>
        <p:txBody>
          <a:bodyPr>
            <a:normAutofit/>
          </a:bodyPr>
          <a:lstStyle/>
          <a:p>
            <a:pPr algn="just"/>
            <a:r>
              <a:rPr lang="fr-FR" sz="2400" dirty="0"/>
              <a:t>Les formes temporelles (absolues et relatives) de l’injonctif et de l’indicatif. (Bébiné 2025: 24) </a:t>
            </a:r>
          </a:p>
          <a:p>
            <a:pPr algn="just"/>
            <a:endParaRPr lang="fr-FR" sz="2200" dirty="0"/>
          </a:p>
          <a:p>
            <a:pPr lvl="1" algn="just"/>
            <a:endParaRPr lang="fr-FR" sz="2200" dirty="0"/>
          </a:p>
        </p:txBody>
      </p:sp>
      <p:pic>
        <p:nvPicPr>
          <p:cNvPr id="6" name="Image 5"/>
          <p:cNvPicPr>
            <a:picLocks noChangeAspect="1"/>
          </p:cNvPicPr>
          <p:nvPr/>
        </p:nvPicPr>
        <p:blipFill>
          <a:blip r:embed="rId3"/>
          <a:stretch>
            <a:fillRect/>
          </a:stretch>
        </p:blipFill>
        <p:spPr>
          <a:xfrm>
            <a:off x="2221586" y="2242331"/>
            <a:ext cx="8290555" cy="3569746"/>
          </a:xfrm>
          <a:prstGeom prst="rect">
            <a:avLst/>
          </a:prstGeom>
        </p:spPr>
      </p:pic>
    </p:spTree>
    <p:extLst>
      <p:ext uri="{BB962C8B-B14F-4D97-AF65-F5344CB8AC3E}">
        <p14:creationId xmlns:p14="http://schemas.microsoft.com/office/powerpoint/2010/main" val="3191845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585" y="156921"/>
            <a:ext cx="7874916" cy="645137"/>
          </a:xfrm>
        </p:spPr>
        <p:txBody>
          <a:bodyPr>
            <a:noAutofit/>
          </a:bodyPr>
          <a:lstStyle/>
          <a:p>
            <a:r>
              <a:rPr lang="fr-FR" sz="3600" dirty="0"/>
              <a:t>Introduction </a:t>
            </a:r>
            <a:endParaRPr sz="3600" dirty="0"/>
          </a:p>
        </p:txBody>
      </p:sp>
      <p:sp>
        <p:nvSpPr>
          <p:cNvPr id="3" name="Content Placeholder 2"/>
          <p:cNvSpPr>
            <a:spLocks noGrp="1"/>
          </p:cNvSpPr>
          <p:nvPr>
            <p:ph idx="1"/>
          </p:nvPr>
        </p:nvSpPr>
        <p:spPr>
          <a:xfrm>
            <a:off x="2062620" y="802057"/>
            <a:ext cx="8379913" cy="5881548"/>
          </a:xfrm>
        </p:spPr>
        <p:txBody>
          <a:bodyPr>
            <a:normAutofit fontScale="92500"/>
          </a:bodyPr>
          <a:lstStyle/>
          <a:p>
            <a:pPr algn="just"/>
            <a:r>
              <a:rPr lang="fr-FR" sz="2400" b="1" dirty="0"/>
              <a:t>Les CC neutres (sans aucune autre précision que la relation condition-conséquence)</a:t>
            </a:r>
          </a:p>
          <a:p>
            <a:pPr lvl="1" algn="just"/>
            <a:r>
              <a:rPr lang="fr-FR" sz="2400" dirty="0"/>
              <a:t>Conditionnel générique (réel/réel)</a:t>
            </a:r>
          </a:p>
          <a:p>
            <a:pPr lvl="1" algn="just"/>
            <a:r>
              <a:rPr lang="fr-FR" sz="2400" dirty="0"/>
              <a:t>Conditionnel prédictif ou hypothétique (irréel-non passé / réel)</a:t>
            </a:r>
          </a:p>
          <a:p>
            <a:pPr lvl="1" algn="just"/>
            <a:r>
              <a:rPr lang="fr-FR" sz="2400" dirty="0"/>
              <a:t>Conditionnel irréel contrefactuel (irréel-passé / irréel-passé)</a:t>
            </a:r>
          </a:p>
          <a:p>
            <a:pPr algn="just"/>
            <a:r>
              <a:rPr lang="fr-FR" sz="2400" b="1" dirty="0"/>
              <a:t>Les CC doublés de modalité épistémique</a:t>
            </a:r>
          </a:p>
          <a:p>
            <a:pPr lvl="1" algn="just"/>
            <a:r>
              <a:rPr lang="fr-FR" sz="2200" dirty="0"/>
              <a:t>Avec spécification du temps éventuel de réalisation de la condition </a:t>
            </a:r>
            <a:r>
              <a:rPr lang="fr-FR" sz="2200" dirty="0" smtClean="0"/>
              <a:t>de la protase</a:t>
            </a:r>
            <a:endParaRPr lang="fr-FR" sz="2200" dirty="0"/>
          </a:p>
          <a:p>
            <a:pPr lvl="1" algn="just"/>
            <a:r>
              <a:rPr lang="fr-FR" sz="2200" dirty="0"/>
              <a:t>Avec focalisation sur la condition de la protase</a:t>
            </a:r>
          </a:p>
          <a:p>
            <a:pPr lvl="1" algn="just"/>
            <a:r>
              <a:rPr lang="fr-FR" sz="2200" dirty="0"/>
              <a:t>Avec focalisation sur la conséquence de l’apodose</a:t>
            </a:r>
          </a:p>
          <a:p>
            <a:pPr lvl="1" algn="just"/>
            <a:r>
              <a:rPr lang="fr-FR" sz="2200" dirty="0"/>
              <a:t>Avec spécification du temps éventuel de réalisation de la conséquence de  l’apodose</a:t>
            </a:r>
          </a:p>
          <a:p>
            <a:pPr lvl="1" algn="just"/>
            <a:r>
              <a:rPr lang="fr-FR" sz="2200" dirty="0"/>
              <a:t>Avec spécification du caractère réel ou irréel de l’évènement de l’apodose</a:t>
            </a:r>
          </a:p>
          <a:p>
            <a:pPr lvl="1" algn="just"/>
            <a:endParaRPr lang="fr-FR" sz="2200" dirty="0"/>
          </a:p>
          <a:p>
            <a:pPr algn="just"/>
            <a:endParaRPr lang="fr-FR" sz="2200" dirty="0"/>
          </a:p>
          <a:p>
            <a:pPr lvl="1" algn="just"/>
            <a:endParaRPr lang="fr-FR" sz="2200" dirty="0"/>
          </a:p>
        </p:txBody>
      </p:sp>
    </p:spTree>
    <p:extLst>
      <p:ext uri="{BB962C8B-B14F-4D97-AF65-F5344CB8AC3E}">
        <p14:creationId xmlns:p14="http://schemas.microsoft.com/office/powerpoint/2010/main" val="612786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585" y="156921"/>
            <a:ext cx="7874916" cy="645137"/>
          </a:xfrm>
        </p:spPr>
        <p:txBody>
          <a:bodyPr>
            <a:noAutofit/>
          </a:bodyPr>
          <a:lstStyle/>
          <a:p>
            <a:r>
              <a:rPr lang="fr-FR" sz="3600" dirty="0"/>
              <a:t>Les conditionnels neutres </a:t>
            </a:r>
            <a:endParaRPr sz="3600" dirty="0"/>
          </a:p>
        </p:txBody>
      </p:sp>
      <p:sp>
        <p:nvSpPr>
          <p:cNvPr id="3" name="Content Placeholder 2"/>
          <p:cNvSpPr>
            <a:spLocks noGrp="1"/>
          </p:cNvSpPr>
          <p:nvPr>
            <p:ph idx="1"/>
          </p:nvPr>
        </p:nvSpPr>
        <p:spPr>
          <a:xfrm>
            <a:off x="2062620" y="802057"/>
            <a:ext cx="8379913" cy="5881548"/>
          </a:xfrm>
        </p:spPr>
        <p:txBody>
          <a:bodyPr>
            <a:normAutofit/>
          </a:bodyPr>
          <a:lstStyle/>
          <a:p>
            <a:pPr algn="just"/>
            <a:r>
              <a:rPr lang="fr-FR" sz="2400" b="1" dirty="0"/>
              <a:t>Les CC neutres (sans aucune autre précision que la relation condition-conséquence)</a:t>
            </a:r>
          </a:p>
          <a:p>
            <a:pPr lvl="1" algn="just"/>
            <a:r>
              <a:rPr lang="fr-FR" sz="2400" dirty="0"/>
              <a:t>Conditionnel </a:t>
            </a:r>
            <a:r>
              <a:rPr lang="fr-FR" sz="2400" dirty="0" smtClean="0"/>
              <a:t>général (réel/réel</a:t>
            </a:r>
            <a:r>
              <a:rPr lang="fr-FR" sz="2400" dirty="0"/>
              <a:t>)</a:t>
            </a:r>
          </a:p>
          <a:p>
            <a:pPr lvl="1" algn="just"/>
            <a:r>
              <a:rPr lang="fr-FR" sz="2400" dirty="0"/>
              <a:t>Conditionnel prédictif ou hypothétique (irréel-non passé / réel)</a:t>
            </a:r>
          </a:p>
          <a:p>
            <a:pPr lvl="1" algn="just"/>
            <a:r>
              <a:rPr lang="fr-FR" sz="2400" dirty="0"/>
              <a:t>Conditionnel irréel contrefactuel (irréel-passé / irréel-passé)</a:t>
            </a:r>
          </a:p>
        </p:txBody>
      </p:sp>
    </p:spTree>
    <p:extLst>
      <p:ext uri="{BB962C8B-B14F-4D97-AF65-F5344CB8AC3E}">
        <p14:creationId xmlns:p14="http://schemas.microsoft.com/office/powerpoint/2010/main" val="956856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2620" y="119338"/>
            <a:ext cx="8718117" cy="895270"/>
          </a:xfrm>
        </p:spPr>
        <p:txBody>
          <a:bodyPr>
            <a:normAutofit/>
          </a:bodyPr>
          <a:lstStyle/>
          <a:p>
            <a:r>
              <a:rPr sz="3600" dirty="0" err="1">
                <a:solidFill>
                  <a:schemeClr val="tx1"/>
                </a:solidFill>
              </a:rPr>
              <a:t>Conditionnel</a:t>
            </a:r>
            <a:r>
              <a:rPr sz="3600" dirty="0">
                <a:solidFill>
                  <a:schemeClr val="tx1"/>
                </a:solidFill>
              </a:rPr>
              <a:t> </a:t>
            </a:r>
            <a:r>
              <a:rPr sz="3600" dirty="0" err="1">
                <a:solidFill>
                  <a:schemeClr val="tx1"/>
                </a:solidFill>
              </a:rPr>
              <a:t>Général</a:t>
            </a:r>
            <a:r>
              <a:rPr lang="fr-FR" sz="3600" dirty="0">
                <a:solidFill>
                  <a:schemeClr val="tx1"/>
                </a:solidFill>
              </a:rPr>
              <a:t> neutre</a:t>
            </a:r>
            <a:endParaRPr sz="3600" dirty="0">
              <a:solidFill>
                <a:schemeClr val="tx1"/>
              </a:solidFill>
            </a:endParaRPr>
          </a:p>
        </p:txBody>
      </p:sp>
      <p:sp>
        <p:nvSpPr>
          <p:cNvPr id="3" name="Content Placeholder 2"/>
          <p:cNvSpPr>
            <a:spLocks noGrp="1"/>
          </p:cNvSpPr>
          <p:nvPr>
            <p:ph idx="1"/>
          </p:nvPr>
        </p:nvSpPr>
        <p:spPr>
          <a:xfrm>
            <a:off x="955964" y="858983"/>
            <a:ext cx="10702636" cy="5842446"/>
          </a:xfrm>
        </p:spPr>
        <p:txBody>
          <a:bodyPr>
            <a:normAutofit lnSpcReduction="10000"/>
          </a:bodyPr>
          <a:lstStyle/>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(1)</a:t>
            </a: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a.	</a:t>
            </a:r>
            <a:r>
              <a:rPr lang="fr-FR" b="1" dirty="0" err="1">
                <a:latin typeface="Charis SIL" panose="02000500060000020004" pitchFamily="2" charset="0"/>
                <a:ea typeface="Charis SIL" panose="02000500060000020004" pitchFamily="2" charset="0"/>
                <a:cs typeface="Charis SIL" panose="02000500060000020004" pitchFamily="2" charset="0"/>
              </a:rPr>
              <a:t>fàla</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télìmìt</a:t>
            </a:r>
            <a:r>
              <a:rPr lang="fr-FR" b="1" dirty="0">
                <a:latin typeface="Charis SIL" panose="02000500060000020004" pitchFamily="2" charset="0"/>
                <a:ea typeface="Charis SIL" panose="02000500060000020004" pitchFamily="2" charset="0"/>
                <a:cs typeface="Charis SIL" panose="02000500060000020004" pitchFamily="2" charset="0"/>
              </a:rPr>
              <a:t>           |               ɔ̀-</a:t>
            </a:r>
            <a:r>
              <a:rPr lang="fr-FR" b="1" dirty="0" err="1">
                <a:latin typeface="Charis SIL" panose="02000500060000020004" pitchFamily="2" charset="0"/>
                <a:ea typeface="Charis SIL" panose="02000500060000020004" pitchFamily="2" charset="0"/>
                <a:cs typeface="Charis SIL" panose="02000500060000020004" pitchFamily="2" charset="0"/>
              </a:rPr>
              <a:t>ními</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àmɪ</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ɲɔ́mbɪ̀t</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 </a:t>
            </a: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	Prêtre  </a:t>
            </a:r>
            <a:r>
              <a:rPr lang="fr-FR" b="1" cap="small"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narnp</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.se_lever.</a:t>
            </a:r>
            <a:r>
              <a:rPr lang="fr-FR" b="1" cap="small"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sgl</a:t>
            </a:r>
            <a:r>
              <a:rPr lang="fr-FR" b="1" dirty="0">
                <a:latin typeface="Charis SIL" panose="02000500060000020004" pitchFamily="2" charset="0"/>
                <a:ea typeface="Charis SIL" panose="02000500060000020004" pitchFamily="2" charset="0"/>
                <a:cs typeface="Charis SIL" panose="02000500060000020004" pitchFamily="2" charset="0"/>
              </a:rPr>
              <a:t>    |   </a:t>
            </a:r>
            <a:r>
              <a:rPr lang="fr-FR" b="1" cap="small" dirty="0">
                <a:latin typeface="Charis SIL" panose="02000500060000020004" pitchFamily="2" charset="0"/>
                <a:ea typeface="Charis SIL" panose="02000500060000020004" pitchFamily="2" charset="0"/>
                <a:cs typeface="Charis SIL" panose="02000500060000020004" pitchFamily="2" charset="0"/>
              </a:rPr>
              <a:t>cl1</a:t>
            </a:r>
            <a:r>
              <a:rPr lang="fr-FR" b="1" dirty="0">
                <a:latin typeface="Charis SIL" panose="02000500060000020004" pitchFamily="2" charset="0"/>
                <a:ea typeface="Charis SIL" panose="02000500060000020004" pitchFamily="2" charset="0"/>
                <a:cs typeface="Charis SIL" panose="02000500060000020004" pitchFamily="2" charset="0"/>
              </a:rPr>
              <a:t>-époux   1.poss1   </a:t>
            </a:r>
            <a:r>
              <a:rPr lang="fr-FR" b="1" cap="small"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narnp</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.s’asseoir</a:t>
            </a:r>
            <a:r>
              <a:rPr lang="fr-FR" b="1" cap="small"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.sgl</a:t>
            </a:r>
            <a:endParaRPr lang="fr-FR" dirty="0">
              <a:solidFill>
                <a:srgbClr val="00B050"/>
              </a:solidFill>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 (Si/Dès que) Le prêtre se lève, mon époux s’assoie » (imminent)</a:t>
            </a: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 </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b.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ʊ̀kála</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táásɪ</a:t>
            </a:r>
            <a:r>
              <a:rPr lang="fr-FR" b="1" dirty="0">
                <a:latin typeface="Charis SIL" panose="02000500060000020004" pitchFamily="2" charset="0"/>
                <a:ea typeface="Charis SIL" panose="02000500060000020004" pitchFamily="2" charset="0"/>
                <a:cs typeface="Charis SIL" panose="02000500060000020004" pitchFamily="2" charset="0"/>
              </a:rPr>
              <a:t>̀ | </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wòònd</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kùɛ̀yɪ</a:t>
            </a:r>
            <a:r>
              <a:rPr lang="fr-FR" b="1" dirty="0">
                <a:latin typeface="Charis SIL" panose="02000500060000020004" pitchFamily="2" charset="0"/>
                <a:ea typeface="Charis SIL" panose="02000500060000020004" pitchFamily="2" charset="0"/>
                <a:cs typeface="Charis SIL" panose="02000500060000020004" pitchFamily="2" charset="0"/>
              </a:rPr>
              <a:t>́</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ʊ̀-  </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kála</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táásɪ</a:t>
            </a:r>
            <a:r>
              <a:rPr lang="fr-FR" b="1" dirty="0">
                <a:latin typeface="Charis SIL" panose="02000500060000020004" pitchFamily="2" charset="0"/>
                <a:ea typeface="Charis SIL" panose="02000500060000020004" pitchFamily="2" charset="0"/>
                <a:cs typeface="Charis SIL" panose="02000500060000020004" pitchFamily="2" charset="0"/>
              </a:rPr>
              <a:t>̀     |        </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ʊ̀-            </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ònd</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kʊ</a:t>
            </a:r>
            <a:r>
              <a:rPr lang="fr-FR"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ɛ̀yɪ</a:t>
            </a:r>
            <a:r>
              <a:rPr lang="fr-FR" b="1" dirty="0">
                <a:latin typeface="Charis SIL" panose="02000500060000020004" pitchFamily="2" charset="0"/>
                <a:ea typeface="Charis SIL" panose="02000500060000020004" pitchFamily="2" charset="0"/>
                <a:cs typeface="Charis SIL" panose="02000500060000020004" pitchFamily="2" charset="0"/>
              </a:rPr>
              <a:t>́</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cap="small" dirty="0">
                <a:latin typeface="Charis SIL" panose="02000500060000020004" pitchFamily="2" charset="0"/>
                <a:ea typeface="Charis SIL" panose="02000500060000020004" pitchFamily="2" charset="0"/>
                <a:cs typeface="Charis SIL" panose="02000500060000020004" pitchFamily="2" charset="0"/>
              </a:rPr>
              <a:t>	</a:t>
            </a:r>
            <a:r>
              <a:rPr lang="fr-FR"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s.3sg-narnp</a:t>
            </a:r>
            <a:r>
              <a:rPr lang="fr-FR" dirty="0">
                <a:solidFill>
                  <a:srgbClr val="FF0000"/>
                </a:solidFill>
                <a:latin typeface="Charis SIL" panose="02000500060000020004" pitchFamily="2" charset="0"/>
                <a:ea typeface="Charis SIL" panose="02000500060000020004" pitchFamily="2" charset="0"/>
                <a:cs typeface="Charis SIL" panose="02000500060000020004" pitchFamily="2" charset="0"/>
              </a:rPr>
              <a:t>.parler.</a:t>
            </a:r>
            <a:r>
              <a:rPr lang="fr-FR"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plr</a:t>
            </a:r>
            <a:r>
              <a:rPr lang="fr-FR" dirty="0">
                <a:latin typeface="Charis SIL" panose="02000500060000020004" pitchFamily="2" charset="0"/>
                <a:ea typeface="Charis SIL" panose="02000500060000020004" pitchFamily="2" charset="0"/>
                <a:cs typeface="Charis SIL" panose="02000500060000020004" pitchFamily="2" charset="0"/>
              </a:rPr>
              <a:t>    beaucoup | </a:t>
            </a:r>
            <a:r>
              <a:rPr lang="fr-FR"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s.3sg-narnp</a:t>
            </a:r>
            <a:r>
              <a:rPr lang="fr-FR" dirty="0">
                <a:solidFill>
                  <a:srgbClr val="00B050"/>
                </a:solidFill>
                <a:latin typeface="Charis SIL" panose="02000500060000020004" pitchFamily="2" charset="0"/>
                <a:ea typeface="Charis SIL" panose="02000500060000020004" pitchFamily="2" charset="0"/>
                <a:cs typeface="Charis SIL" panose="02000500060000020004" pitchFamily="2" charset="0"/>
              </a:rPr>
              <a:t>.parler.</a:t>
            </a:r>
            <a:r>
              <a:rPr lang="fr-FR"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plr</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err="1">
                <a:latin typeface="Charis SIL" panose="02000500060000020004" pitchFamily="2" charset="0"/>
                <a:ea typeface="Charis SIL" panose="02000500060000020004" pitchFamily="2" charset="0"/>
                <a:cs typeface="Charis SIL" panose="02000500060000020004" pitchFamily="2" charset="0"/>
              </a:rPr>
              <a:t>loc</a:t>
            </a:r>
            <a:r>
              <a:rPr lang="fr-FR" cap="small" dirty="0">
                <a:latin typeface="Charis SIL" panose="02000500060000020004" pitchFamily="2" charset="0"/>
                <a:ea typeface="Charis SIL" panose="02000500060000020004" pitchFamily="2" charset="0"/>
                <a:cs typeface="Charis SIL" panose="02000500060000020004" pitchFamily="2" charset="0"/>
              </a:rPr>
              <a:t>=obl3sg</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 Si/Dès qu’il parle beaucoup, il/qu’il rentre chez lui » (imminent)</a:t>
            </a:r>
          </a:p>
          <a:p>
            <a:pPr marL="0" indent="0">
              <a:buNone/>
            </a:pP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c.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àkála</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táásɪ</a:t>
            </a:r>
            <a:r>
              <a:rPr lang="fr-FR" b="1" dirty="0">
                <a:latin typeface="Charis SIL" panose="02000500060000020004" pitchFamily="2" charset="0"/>
                <a:ea typeface="Charis SIL" panose="02000500060000020004" pitchFamily="2" charset="0"/>
                <a:cs typeface="Charis SIL" panose="02000500060000020004" pitchFamily="2" charset="0"/>
              </a:rPr>
              <a:t>̀ | </a:t>
            </a:r>
            <a:r>
              <a:rPr lang="fr-FR" b="1" dirty="0" err="1">
                <a:latin typeface="Charis SIL" panose="02000500060000020004" pitchFamily="2" charset="0"/>
                <a:ea typeface="Charis SIL" panose="02000500060000020004" pitchFamily="2" charset="0"/>
                <a:cs typeface="Charis SIL" panose="02000500060000020004" pitchFamily="2" charset="0"/>
              </a:rPr>
              <a:t>ɛ̀tʊ</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wááwʊ</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pɔ̀mɔ</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a:t>
            </a:r>
            <a:endParaRPr lang="fr-FR" dirty="0">
              <a:solidFill>
                <a:srgbClr val="00B050"/>
              </a:solidFill>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      </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kála</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táásɪ</a:t>
            </a:r>
            <a:r>
              <a:rPr lang="fr-FR" b="1" dirty="0">
                <a:latin typeface="Charis SIL" panose="02000500060000020004" pitchFamily="2" charset="0"/>
                <a:ea typeface="Charis SIL" panose="02000500060000020004" pitchFamily="2" charset="0"/>
                <a:cs typeface="Charis SIL" panose="02000500060000020004" pitchFamily="2" charset="0"/>
              </a:rPr>
              <a:t>̀    |   ɛ̀-</a:t>
            </a:r>
            <a:r>
              <a:rPr lang="fr-FR" b="1" dirty="0" err="1">
                <a:latin typeface="Charis SIL" panose="02000500060000020004" pitchFamily="2" charset="0"/>
                <a:ea typeface="Charis SIL" panose="02000500060000020004" pitchFamily="2" charset="0"/>
                <a:cs typeface="Charis SIL" panose="02000500060000020004" pitchFamily="2" charset="0"/>
              </a:rPr>
              <a:t>tʊ</a:t>
            </a:r>
            <a:r>
              <a:rPr lang="fr-FR" b="1" dirty="0">
                <a:latin typeface="Charis SIL" panose="02000500060000020004" pitchFamily="2" charset="0"/>
                <a:ea typeface="Charis SIL" panose="02000500060000020004" pitchFamily="2" charset="0"/>
                <a:cs typeface="Charis SIL" panose="02000500060000020004" pitchFamily="2" charset="0"/>
              </a:rPr>
              <a:t>̀       ʊ́-</a:t>
            </a:r>
            <a:r>
              <a:rPr lang="fr-FR" b="1" dirty="0" err="1">
                <a:latin typeface="Charis SIL" panose="02000500060000020004" pitchFamily="2" charset="0"/>
                <a:ea typeface="Charis SIL" panose="02000500060000020004" pitchFamily="2" charset="0"/>
                <a:cs typeface="Charis SIL" panose="02000500060000020004" pitchFamily="2" charset="0"/>
              </a:rPr>
              <a:t>áwʊ</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pɔ̀mɔ</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                    </a:t>
            </a:r>
            <a:endParaRPr lang="fr-FR" dirty="0">
              <a:solidFill>
                <a:srgbClr val="00B050"/>
              </a:solidFill>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cap="small" dirty="0">
                <a:latin typeface="Charis SIL" panose="02000500060000020004" pitchFamily="2" charset="0"/>
                <a:ea typeface="Charis SIL" panose="02000500060000020004" pitchFamily="2" charset="0"/>
                <a:cs typeface="Charis SIL" panose="02000500060000020004" pitchFamily="2" charset="0"/>
              </a:rPr>
              <a:t>	</a:t>
            </a:r>
            <a:r>
              <a:rPr lang="fr-FR"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s.2sg- </a:t>
            </a:r>
            <a:r>
              <a:rPr lang="fr-FR" cap="small"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narnp</a:t>
            </a:r>
            <a:r>
              <a:rPr lang="fr-FR"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.parler.</a:t>
            </a:r>
            <a:r>
              <a:rPr lang="fr-FR" cap="small"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plr</a:t>
            </a:r>
            <a:r>
              <a:rPr lang="fr-FR" dirty="0">
                <a:latin typeface="Charis SIL" panose="02000500060000020004" pitchFamily="2" charset="0"/>
                <a:ea typeface="Charis SIL" panose="02000500060000020004" pitchFamily="2" charset="0"/>
                <a:cs typeface="Charis SIL" panose="02000500060000020004" pitchFamily="2" charset="0"/>
              </a:rPr>
              <a:t>   beaucoup | </a:t>
            </a:r>
            <a:r>
              <a:rPr lang="fr-FR" cap="small" dirty="0">
                <a:latin typeface="Charis SIL" panose="02000500060000020004" pitchFamily="2" charset="0"/>
                <a:ea typeface="Charis SIL" panose="02000500060000020004" pitchFamily="2" charset="0"/>
                <a:cs typeface="Charis SIL" panose="02000500060000020004" pitchFamily="2" charset="0"/>
              </a:rPr>
              <a:t>cl3-</a:t>
            </a:r>
            <a:r>
              <a:rPr lang="fr-FR" dirty="0">
                <a:latin typeface="Charis SIL" panose="02000500060000020004" pitchFamily="2" charset="0"/>
                <a:ea typeface="Charis SIL" panose="02000500060000020004" pitchFamily="2" charset="0"/>
                <a:cs typeface="Charis SIL" panose="02000500060000020004" pitchFamily="2" charset="0"/>
              </a:rPr>
              <a:t>tête   3-</a:t>
            </a:r>
            <a:r>
              <a:rPr lang="fr-FR" cap="small" dirty="0">
                <a:latin typeface="Charis SIL" panose="02000500060000020004" pitchFamily="2" charset="0"/>
                <a:ea typeface="Charis SIL" panose="02000500060000020004" pitchFamily="2" charset="0"/>
                <a:cs typeface="Charis SIL" panose="02000500060000020004" pitchFamily="2" charset="0"/>
              </a:rPr>
              <a:t>2poss</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narnp</a:t>
            </a:r>
            <a:r>
              <a:rPr lang="fr-FR"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.faire_mal.</a:t>
            </a:r>
            <a:r>
              <a:rPr lang="fr-FR" cap="small"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plr</a:t>
            </a:r>
            <a:endParaRPr lang="fr-FR" dirty="0">
              <a:solidFill>
                <a:srgbClr val="00B050"/>
              </a:solidFill>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 Si/Quand tu parles beaucoup, ta tête (te) fait mal » (habituel)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2725" y="138470"/>
            <a:ext cx="8467595" cy="928331"/>
          </a:xfrm>
        </p:spPr>
        <p:txBody>
          <a:bodyPr>
            <a:noAutofit/>
          </a:bodyPr>
          <a:lstStyle/>
          <a:p>
            <a:r>
              <a:rPr sz="3600" dirty="0" err="1">
                <a:solidFill>
                  <a:schemeClr val="tx1"/>
                </a:solidFill>
              </a:rPr>
              <a:t>Conditionnel</a:t>
            </a:r>
            <a:r>
              <a:rPr sz="3600" dirty="0">
                <a:solidFill>
                  <a:schemeClr val="tx1"/>
                </a:solidFill>
              </a:rPr>
              <a:t> </a:t>
            </a:r>
            <a:r>
              <a:rPr lang="fr-FR" sz="3600" dirty="0">
                <a:solidFill>
                  <a:schemeClr val="tx1"/>
                </a:solidFill>
              </a:rPr>
              <a:t>irréel prédictif/hypothétique neutre</a:t>
            </a:r>
            <a:endParaRPr sz="3600" dirty="0">
              <a:solidFill>
                <a:schemeClr val="tx1"/>
              </a:solidFill>
            </a:endParaRPr>
          </a:p>
        </p:txBody>
      </p:sp>
      <p:sp>
        <p:nvSpPr>
          <p:cNvPr id="3" name="Content Placeholder 2"/>
          <p:cNvSpPr>
            <a:spLocks noGrp="1"/>
          </p:cNvSpPr>
          <p:nvPr>
            <p:ph idx="1"/>
          </p:nvPr>
        </p:nvSpPr>
        <p:spPr>
          <a:xfrm>
            <a:off x="1011382" y="1189977"/>
            <a:ext cx="10397836" cy="5511451"/>
          </a:xfrm>
          <a:ln>
            <a:solidFill>
              <a:srgbClr val="FFC000"/>
            </a:solidFill>
          </a:ln>
        </p:spPr>
        <p:txBody>
          <a:bodyPr>
            <a:normAutofit fontScale="92500" lnSpcReduction="10000"/>
          </a:bodyPr>
          <a:lstStyle/>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(2)</a:t>
            </a:r>
          </a:p>
          <a:p>
            <a:pPr marL="457189" indent="-457189">
              <a:buAutoNum type="alphaLcPeriod"/>
            </a:pPr>
            <a:r>
              <a:rPr lang="fr-FR"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ɪ́ndɪ</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ʊ̀</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a:t>
            </a:r>
            <a:r>
              <a:rPr lang="is-IS" b="1" dirty="0">
                <a:solidFill>
                  <a:srgbClr val="FF0000"/>
                </a:solidFill>
                <a:latin typeface="Charis SIL" panose="02000500060000020004" pitchFamily="2" charset="0"/>
                <a:ea typeface="Charis SIL" panose="02000500060000020004" pitchFamily="2" charset="0"/>
                <a:cs typeface="Charis SIL" panose="02000500060000020004" pitchFamily="2" charset="0"/>
              </a:rPr>
              <a:t>à</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à</a:t>
            </a:r>
            <a:r>
              <a:rPr lang="fr-FR" b="1" dirty="0" err="1">
                <a:latin typeface="Charis SIL" panose="02000500060000020004" pitchFamily="2" charset="0"/>
                <a:ea typeface="Charis SIL" panose="02000500060000020004" pitchFamily="2" charset="0"/>
                <a:cs typeface="Charis SIL" panose="02000500060000020004" pitchFamily="2" charset="0"/>
              </a:rPr>
              <a:t>námb</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màsɪ̀pɪ</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ʊ̀</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jʊ̀ʊ̀k</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kɛ́ɛ̄ŋɛ̀nd</a:t>
            </a:r>
            <a:r>
              <a:rPr lang="fr-FR" dirty="0">
                <a:latin typeface="Charis SIL" panose="02000500060000020004" pitchFamily="2" charset="0"/>
                <a:ea typeface="Charis SIL" panose="02000500060000020004" pitchFamily="2" charset="0"/>
                <a:cs typeface="Charis SIL" panose="02000500060000020004" pitchFamily="2" charset="0"/>
              </a:rPr>
              <a:t> </a:t>
            </a:r>
            <a:endPar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ɪ́ndɪ</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    ʊ̀-</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sàa</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námb</a:t>
            </a:r>
            <a:r>
              <a:rPr lang="fr-FR" b="1" dirty="0">
                <a:latin typeface="Charis SIL" panose="02000500060000020004" pitchFamily="2" charset="0"/>
                <a:ea typeface="Charis SIL" panose="02000500060000020004" pitchFamily="2" charset="0"/>
                <a:cs typeface="Charis SIL" panose="02000500060000020004" pitchFamily="2" charset="0"/>
              </a:rPr>
              <a:t>               mà-</a:t>
            </a:r>
            <a:r>
              <a:rPr lang="fr-FR" b="1" dirty="0" err="1">
                <a:latin typeface="Charis SIL" panose="02000500060000020004" pitchFamily="2" charset="0"/>
                <a:ea typeface="Charis SIL" panose="02000500060000020004" pitchFamily="2" charset="0"/>
                <a:cs typeface="Charis SIL" panose="02000500060000020004" pitchFamily="2" charset="0"/>
              </a:rPr>
              <a:t>sɪ̀pɪ</a:t>
            </a:r>
            <a:r>
              <a:rPr lang="fr-FR" b="1" dirty="0">
                <a:latin typeface="Charis SIL" panose="02000500060000020004" pitchFamily="2" charset="0"/>
                <a:ea typeface="Charis SIL" panose="02000500060000020004" pitchFamily="2" charset="0"/>
                <a:cs typeface="Charis SIL" panose="02000500060000020004" pitchFamily="2" charset="0"/>
              </a:rPr>
              <a:t>̀ |</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Si</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cap="small" dirty="0">
                <a:latin typeface="Charis SIL" panose="02000500060000020004" pitchFamily="2" charset="0"/>
                <a:ea typeface="Charis SIL" panose="02000500060000020004" pitchFamily="2" charset="0"/>
                <a:cs typeface="Charis SIL" panose="02000500060000020004" pitchFamily="2" charset="0"/>
              </a:rPr>
              <a:t>3sg-</a:t>
            </a:r>
            <a:r>
              <a:rPr lang="fr-FR" b="1" cap="small" dirty="0">
                <a:solidFill>
                  <a:srgbClr val="FF0000"/>
                </a:solidFill>
                <a:latin typeface="Charis SIL" panose="02000500060000020004" pitchFamily="2" charset="0"/>
                <a:ea typeface="Charis SIL" panose="02000500060000020004" pitchFamily="2" charset="0"/>
                <a:cs typeface="Charis SIL" panose="02000500060000020004" pitchFamily="2" charset="0"/>
              </a:rPr>
              <a:t>irnp</a:t>
            </a:r>
            <a:r>
              <a:rPr lang="fr-FR" dirty="0">
                <a:latin typeface="Charis SIL" panose="02000500060000020004" pitchFamily="2" charset="0"/>
                <a:ea typeface="Charis SIL" panose="02000500060000020004" pitchFamily="2" charset="0"/>
                <a:cs typeface="Charis SIL" panose="02000500060000020004" pitchFamily="2" charset="0"/>
              </a:rPr>
              <a:t>-préparer.</a:t>
            </a:r>
            <a:r>
              <a:rPr lang="fr-FR" cap="small" dirty="0">
                <a:latin typeface="Charis SIL" panose="02000500060000020004" pitchFamily="2" charset="0"/>
                <a:ea typeface="Charis SIL" panose="02000500060000020004" pitchFamily="2" charset="0"/>
                <a:cs typeface="Charis SIL" panose="02000500060000020004" pitchFamily="2" charset="0"/>
              </a:rPr>
              <a:t>sgl</a:t>
            </a:r>
            <a:r>
              <a:rPr lang="fr-FR" dirty="0">
                <a:latin typeface="Charis SIL" panose="02000500060000020004" pitchFamily="2" charset="0"/>
                <a:ea typeface="Charis SIL" panose="02000500060000020004" pitchFamily="2" charset="0"/>
                <a:cs typeface="Charis SIL" panose="02000500060000020004" pitchFamily="2" charset="0"/>
              </a:rPr>
              <a:t>   cl6a-légume |   </a:t>
            </a: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ʊ̀-</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yʊ̀ʊ̀k</a:t>
            </a:r>
            <a:r>
              <a:rPr lang="fr-FR" b="1" dirty="0">
                <a:latin typeface="Charis SIL" panose="02000500060000020004" pitchFamily="2" charset="0"/>
                <a:ea typeface="Charis SIL" panose="02000500060000020004" pitchFamily="2" charset="0"/>
                <a:cs typeface="Charis SIL" panose="02000500060000020004" pitchFamily="2" charset="0"/>
              </a:rPr>
              <a:t>                            ká=à-</a:t>
            </a:r>
            <a:r>
              <a:rPr lang="fr-FR" b="1" dirty="0" err="1">
                <a:latin typeface="Charis SIL" panose="02000500060000020004" pitchFamily="2" charset="0"/>
                <a:ea typeface="Charis SIL" panose="02000500060000020004" pitchFamily="2" charset="0"/>
                <a:cs typeface="Charis SIL" panose="02000500060000020004" pitchFamily="2" charset="0"/>
              </a:rPr>
              <a:t>ŋɛ̀nd</a:t>
            </a:r>
            <a:r>
              <a:rPr lang="fr-FR" dirty="0">
                <a:latin typeface="Charis SIL" panose="02000500060000020004" pitchFamily="2" charset="0"/>
                <a:ea typeface="Charis SIL" panose="02000500060000020004" pitchFamily="2" charset="0"/>
                <a:cs typeface="Charis SIL" panose="02000500060000020004" pitchFamily="2" charset="0"/>
              </a:rPr>
              <a:t> </a:t>
            </a:r>
          </a:p>
          <a:p>
            <a:pPr marL="0" indent="0">
              <a:buNone/>
            </a:pPr>
            <a:r>
              <a:rPr lang="fr-FR" cap="small" dirty="0">
                <a:latin typeface="Charis SIL" panose="02000500060000020004" pitchFamily="2" charset="0"/>
                <a:ea typeface="Charis SIL" panose="02000500060000020004" pitchFamily="2" charset="0"/>
                <a:cs typeface="Charis SIL" panose="02000500060000020004" pitchFamily="2" charset="0"/>
              </a:rPr>
              <a:t>3sg-</a:t>
            </a:r>
            <a:r>
              <a:rPr lang="fr-FR"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narnp</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.partir.</a:t>
            </a:r>
            <a:r>
              <a:rPr lang="fr-FR" b="1" cap="small" dirty="0">
                <a:solidFill>
                  <a:srgbClr val="00B050"/>
                </a:solidFill>
                <a:latin typeface="Charis SIL" panose="02000500060000020004" pitchFamily="2" charset="0"/>
                <a:ea typeface="Charis SIL" panose="02000500060000020004" pitchFamily="2" charset="0"/>
                <a:cs typeface="Charis SIL" panose="02000500060000020004" pitchFamily="2" charset="0"/>
              </a:rPr>
              <a:t>sgl</a:t>
            </a:r>
            <a:r>
              <a:rPr lang="fr-FR" cap="small" dirty="0">
                <a:latin typeface="Charis SIL" panose="02000500060000020004" pitchFamily="2" charset="0"/>
                <a:ea typeface="Charis SIL" panose="02000500060000020004" pitchFamily="2" charset="0"/>
                <a:cs typeface="Charis SIL" panose="02000500060000020004" pitchFamily="2" charset="0"/>
              </a:rPr>
              <a:t>    </a:t>
            </a:r>
            <a:r>
              <a:rPr lang="fr-FR" cap="small" dirty="0" err="1">
                <a:latin typeface="Charis SIL" panose="02000500060000020004" pitchFamily="2" charset="0"/>
                <a:ea typeface="Charis SIL" panose="02000500060000020004" pitchFamily="2" charset="0"/>
                <a:cs typeface="Charis SIL" panose="02000500060000020004" pitchFamily="2" charset="0"/>
              </a:rPr>
              <a:t>loc</a:t>
            </a:r>
            <a:r>
              <a:rPr lang="fr-FR" cap="small" dirty="0">
                <a:latin typeface="Charis SIL" panose="02000500060000020004" pitchFamily="2" charset="0"/>
                <a:ea typeface="Charis SIL" panose="02000500060000020004" pitchFamily="2" charset="0"/>
                <a:cs typeface="Charis SIL" panose="02000500060000020004" pitchFamily="2" charset="0"/>
              </a:rPr>
              <a:t>=cl3</a:t>
            </a:r>
            <a:r>
              <a:rPr lang="fr-FR" dirty="0">
                <a:latin typeface="Charis SIL" panose="02000500060000020004" pitchFamily="2" charset="0"/>
                <a:ea typeface="Charis SIL" panose="02000500060000020004" pitchFamily="2" charset="0"/>
                <a:cs typeface="Charis SIL" panose="02000500060000020004" pitchFamily="2" charset="0"/>
              </a:rPr>
              <a:t>-marche</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Si elle prépare/préparait le </a:t>
            </a:r>
            <a:r>
              <a:rPr lang="fr-FR" dirty="0" err="1">
                <a:latin typeface="Charis SIL" panose="02000500060000020004" pitchFamily="2" charset="0"/>
                <a:ea typeface="Charis SIL" panose="02000500060000020004" pitchFamily="2" charset="0"/>
                <a:cs typeface="Charis SIL" panose="02000500060000020004" pitchFamily="2" charset="0"/>
              </a:rPr>
              <a:t>masep</a:t>
            </a:r>
            <a:r>
              <a:rPr lang="fr-FR" dirty="0">
                <a:latin typeface="Charis SIL" panose="02000500060000020004" pitchFamily="2" charset="0"/>
                <a:ea typeface="Charis SIL" panose="02000500060000020004" pitchFamily="2" charset="0"/>
                <a:cs typeface="Charis SIL" panose="02000500060000020004" pitchFamily="2" charset="0"/>
              </a:rPr>
              <a:t>, elle partira/partirait en voyage. »</a:t>
            </a:r>
          </a:p>
          <a:p>
            <a:pPr marL="0" indent="0">
              <a:buNone/>
            </a:pPr>
            <a:r>
              <a:rPr lang="fr-FR" dirty="0">
                <a:latin typeface="Charis SIL" panose="02000500060000020004" pitchFamily="2" charset="0"/>
                <a:ea typeface="Charis SIL" panose="02000500060000020004" pitchFamily="2" charset="0"/>
                <a:cs typeface="Charis SIL" panose="02000500060000020004" pitchFamily="2" charset="0"/>
              </a:rPr>
              <a:t> </a:t>
            </a:r>
          </a:p>
          <a:p>
            <a:pPr marL="457189" indent="-457189">
              <a:buAutoNum type="alphaLcPeriod" startAt="2"/>
            </a:pPr>
            <a:r>
              <a:rPr lang="fr-FR"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ɪ́ndɪ</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mʊ̀ʊ̀nd</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sàà</a:t>
            </a:r>
            <a:r>
              <a:rPr lang="fr-FR" b="1" dirty="0" err="1">
                <a:latin typeface="Charis SIL" panose="02000500060000020004" pitchFamily="2" charset="0"/>
                <a:ea typeface="Charis SIL" panose="02000500060000020004" pitchFamily="2" charset="0"/>
                <a:cs typeface="Charis SIL" panose="02000500060000020004" pitchFamily="2" charset="0"/>
              </a:rPr>
              <a:t>kála</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táásɪ</a:t>
            </a:r>
            <a:r>
              <a:rPr lang="fr-FR" b="1" dirty="0">
                <a:latin typeface="Charis SIL" panose="02000500060000020004" pitchFamily="2" charset="0"/>
                <a:ea typeface="Charis SIL" panose="02000500060000020004" pitchFamily="2" charset="0"/>
                <a:cs typeface="Charis SIL" panose="02000500060000020004" pitchFamily="2" charset="0"/>
              </a:rPr>
              <a:t>̀ | </a:t>
            </a:r>
            <a:r>
              <a:rPr lang="fr-FR" b="1" dirty="0" err="1">
                <a:latin typeface="Charis SIL" panose="02000500060000020004" pitchFamily="2" charset="0"/>
                <a:ea typeface="Charis SIL" panose="02000500060000020004" pitchFamily="2" charset="0"/>
                <a:cs typeface="Charis SIL" panose="02000500060000020004" pitchFamily="2" charset="0"/>
              </a:rPr>
              <a:t>ɛ̀tʊ</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wɛ́ɛ̄j</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pɔ̀mɔ</a:t>
            </a:r>
            <a:r>
              <a:rPr lang="fr-FR" b="1" dirty="0">
                <a:latin typeface="Charis SIL" panose="02000500060000020004" pitchFamily="2" charset="0"/>
                <a:ea typeface="Charis SIL" panose="02000500060000020004" pitchFamily="2" charset="0"/>
                <a:cs typeface="Charis SIL" panose="02000500060000020004" pitchFamily="2" charset="0"/>
              </a:rPr>
              <a:t>̀</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b="1" dirty="0" err="1">
                <a:solidFill>
                  <a:srgbClr val="FFC000"/>
                </a:solidFill>
                <a:latin typeface="Charis SIL" panose="02000500060000020004" pitchFamily="2" charset="0"/>
                <a:ea typeface="Charis SIL" panose="02000500060000020004" pitchFamily="2" charset="0"/>
                <a:cs typeface="Charis SIL" panose="02000500060000020004" pitchFamily="2" charset="0"/>
              </a:rPr>
              <a:t>ɪ́ndɪ</a:t>
            </a: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   </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mʊ</a:t>
            </a:r>
            <a:r>
              <a:rPr lang="fr-FR" b="1" dirty="0">
                <a:latin typeface="Charis SIL" panose="02000500060000020004" pitchFamily="2" charset="0"/>
                <a:ea typeface="Charis SIL" panose="02000500060000020004" pitchFamily="2" charset="0"/>
                <a:cs typeface="Charis SIL" panose="02000500060000020004" pitchFamily="2" charset="0"/>
              </a:rPr>
              <a:t>̀-</a:t>
            </a:r>
            <a:r>
              <a:rPr lang="fr-FR" b="1" dirty="0" err="1">
                <a:latin typeface="Charis SIL" panose="02000500060000020004" pitchFamily="2" charset="0"/>
                <a:ea typeface="Charis SIL" panose="02000500060000020004" pitchFamily="2" charset="0"/>
                <a:cs typeface="Charis SIL" panose="02000500060000020004" pitchFamily="2" charset="0"/>
              </a:rPr>
              <a:t>ʊ̀nd</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sàa</a:t>
            </a:r>
            <a:r>
              <a:rPr lang="fr-FR" b="1" dirty="0">
                <a:solidFill>
                  <a:srgbClr val="FF0000"/>
                </a:solidFill>
                <a:latin typeface="Charis SIL" panose="02000500060000020004" pitchFamily="2" charset="0"/>
                <a:ea typeface="Charis SIL" panose="02000500060000020004" pitchFamily="2" charset="0"/>
                <a:cs typeface="Charis SIL" panose="02000500060000020004" pitchFamily="2" charset="0"/>
              </a:rPr>
              <a:t>̀</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kála</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latin typeface="Charis SIL" panose="02000500060000020004" pitchFamily="2" charset="0"/>
                <a:ea typeface="Charis SIL" panose="02000500060000020004" pitchFamily="2" charset="0"/>
                <a:cs typeface="Charis SIL" panose="02000500060000020004" pitchFamily="2" charset="0"/>
              </a:rPr>
              <a:t>táásɪ</a:t>
            </a:r>
            <a:r>
              <a:rPr lang="fr-FR" b="1" dirty="0">
                <a:latin typeface="Charis SIL" panose="02000500060000020004" pitchFamily="2" charset="0"/>
                <a:ea typeface="Charis SIL" panose="02000500060000020004" pitchFamily="2" charset="0"/>
                <a:cs typeface="Charis SIL" panose="02000500060000020004" pitchFamily="2" charset="0"/>
              </a:rPr>
              <a:t>̀ |</a:t>
            </a:r>
            <a:endParaRPr lang="fr-FR" dirty="0">
              <a:latin typeface="Charis SIL" panose="02000500060000020004" pitchFamily="2" charset="0"/>
              <a:ea typeface="Charis SIL" panose="02000500060000020004" pitchFamily="2" charset="0"/>
              <a:cs typeface="Charis SIL" panose="02000500060000020004" pitchFamily="2" charset="0"/>
            </a:endParaRPr>
          </a:p>
          <a:p>
            <a:pPr marL="0" indent="0">
              <a:buNone/>
            </a:pPr>
            <a:r>
              <a:rPr lang="fr-FR" b="1" dirty="0">
                <a:solidFill>
                  <a:srgbClr val="FFC000"/>
                </a:solidFill>
                <a:latin typeface="Charis SIL" panose="02000500060000020004" pitchFamily="2" charset="0"/>
                <a:ea typeface="Charis SIL" panose="02000500060000020004" pitchFamily="2" charset="0"/>
                <a:cs typeface="Charis SIL" panose="02000500060000020004" pitchFamily="2" charset="0"/>
              </a:rPr>
              <a:t>Si      </a:t>
            </a:r>
            <a:r>
              <a:rPr lang="fr-FR" cap="small" dirty="0">
                <a:latin typeface="Charis SIL" panose="02000500060000020004" pitchFamily="2" charset="0"/>
                <a:ea typeface="Charis SIL" panose="02000500060000020004" pitchFamily="2" charset="0"/>
                <a:cs typeface="Charis SIL" panose="02000500060000020004" pitchFamily="2" charset="0"/>
              </a:rPr>
              <a:t>cl1-</a:t>
            </a:r>
            <a:r>
              <a:rPr lang="fr-FR" dirty="0">
                <a:latin typeface="Charis SIL" panose="02000500060000020004" pitchFamily="2" charset="0"/>
                <a:ea typeface="Charis SIL" panose="02000500060000020004" pitchFamily="2" charset="0"/>
                <a:cs typeface="Charis SIL" panose="02000500060000020004" pitchFamily="2" charset="0"/>
              </a:rPr>
              <a:t>quelqu’un </a:t>
            </a:r>
            <a:r>
              <a:rPr lang="fr-FR" b="1" cap="small" dirty="0" err="1">
                <a:solidFill>
                  <a:srgbClr val="FF0000"/>
                </a:solidFill>
                <a:latin typeface="Charis SIL" panose="02000500060000020004" pitchFamily="2" charset="0"/>
                <a:ea typeface="Charis SIL" panose="02000500060000020004" pitchFamily="2" charset="0"/>
                <a:cs typeface="Charis SIL" panose="02000500060000020004" pitchFamily="2" charset="0"/>
              </a:rPr>
              <a:t>irnp</a:t>
            </a:r>
            <a:r>
              <a:rPr lang="fr-FR" dirty="0" err="1">
                <a:latin typeface="Charis SIL" panose="02000500060000020004" pitchFamily="2" charset="0"/>
                <a:ea typeface="Charis SIL" panose="02000500060000020004" pitchFamily="2" charset="0"/>
                <a:cs typeface="Charis SIL" panose="02000500060000020004" pitchFamily="2" charset="0"/>
              </a:rPr>
              <a:t>.parler.</a:t>
            </a:r>
            <a:r>
              <a:rPr lang="fr-FR" cap="small" dirty="0" err="1">
                <a:latin typeface="Charis SIL" panose="02000500060000020004" pitchFamily="2" charset="0"/>
                <a:ea typeface="Charis SIL" panose="02000500060000020004" pitchFamily="2" charset="0"/>
                <a:cs typeface="Charis SIL" panose="02000500060000020004" pitchFamily="2" charset="0"/>
              </a:rPr>
              <a:t>plr</a:t>
            </a:r>
            <a:r>
              <a:rPr lang="fr-FR" dirty="0">
                <a:latin typeface="Charis SIL" panose="02000500060000020004" pitchFamily="2" charset="0"/>
                <a:ea typeface="Charis SIL" panose="02000500060000020004" pitchFamily="2" charset="0"/>
                <a:cs typeface="Charis SIL" panose="02000500060000020004" pitchFamily="2" charset="0"/>
              </a:rPr>
              <a:t>   beaucoup |</a:t>
            </a:r>
          </a:p>
          <a:p>
            <a:pPr marL="0" indent="0">
              <a:buNone/>
            </a:pPr>
            <a:r>
              <a:rPr lang="fr-FR" b="1" dirty="0">
                <a:latin typeface="Charis SIL" panose="02000500060000020004" pitchFamily="2" charset="0"/>
                <a:ea typeface="Charis SIL" panose="02000500060000020004" pitchFamily="2" charset="0"/>
                <a:cs typeface="Charis SIL" panose="02000500060000020004" pitchFamily="2" charset="0"/>
              </a:rPr>
              <a:t>ɛ̀-</a:t>
            </a:r>
            <a:r>
              <a:rPr lang="fr-FR" b="1" dirty="0" err="1">
                <a:latin typeface="Charis SIL" panose="02000500060000020004" pitchFamily="2" charset="0"/>
                <a:ea typeface="Charis SIL" panose="02000500060000020004" pitchFamily="2" charset="0"/>
                <a:cs typeface="Charis SIL" panose="02000500060000020004" pitchFamily="2" charset="0"/>
              </a:rPr>
              <a:t>tʊ</a:t>
            </a:r>
            <a:r>
              <a:rPr lang="fr-FR" b="1" dirty="0">
                <a:latin typeface="Charis SIL" panose="02000500060000020004" pitchFamily="2" charset="0"/>
                <a:ea typeface="Charis SIL" panose="02000500060000020004" pitchFamily="2" charset="0"/>
                <a:cs typeface="Charis SIL" panose="02000500060000020004" pitchFamily="2" charset="0"/>
              </a:rPr>
              <a:t>́        ʊ́-</a:t>
            </a:r>
            <a:r>
              <a:rPr lang="fr-FR" b="1" dirty="0" err="1">
                <a:latin typeface="Charis SIL" panose="02000500060000020004" pitchFamily="2" charset="0"/>
                <a:ea typeface="Charis SIL" panose="02000500060000020004" pitchFamily="2" charset="0"/>
                <a:cs typeface="Charis SIL" panose="02000500060000020004" pitchFamily="2" charset="0"/>
              </a:rPr>
              <a:t>ɛ̀jɪ</a:t>
            </a:r>
            <a:r>
              <a:rPr lang="fr-FR" b="1" dirty="0">
                <a:latin typeface="Charis SIL" panose="02000500060000020004" pitchFamily="2" charset="0"/>
                <a:ea typeface="Charis SIL" panose="02000500060000020004" pitchFamily="2" charset="0"/>
                <a:cs typeface="Charis SIL" panose="02000500060000020004" pitchFamily="2" charset="0"/>
              </a:rPr>
              <a:t>́                </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pɔ̀mɔ</a:t>
            </a:r>
            <a:r>
              <a:rPr lang="fr-FR" b="1" dirty="0">
                <a:solidFill>
                  <a:srgbClr val="00B050"/>
                </a:solidFill>
                <a:latin typeface="Charis SIL" panose="02000500060000020004" pitchFamily="2" charset="0"/>
                <a:ea typeface="Charis SIL" panose="02000500060000020004" pitchFamily="2" charset="0"/>
                <a:cs typeface="Charis SIL" panose="02000500060000020004" pitchFamily="2" charset="0"/>
              </a:rPr>
              <a:t>̀ </a:t>
            </a:r>
          </a:p>
          <a:p>
            <a:pPr marL="0" indent="0">
              <a:buNone/>
            </a:pPr>
            <a:r>
              <a:rPr lang="fr-FR" cap="small" dirty="0">
                <a:latin typeface="Charis SIL" panose="02000500060000020004" pitchFamily="2" charset="0"/>
                <a:ea typeface="Charis SIL" panose="02000500060000020004" pitchFamily="2" charset="0"/>
                <a:cs typeface="Charis SIL" panose="02000500060000020004" pitchFamily="2" charset="0"/>
              </a:rPr>
              <a:t>cl3-</a:t>
            </a:r>
            <a:r>
              <a:rPr lang="fr-FR" dirty="0">
                <a:latin typeface="Charis SIL" panose="02000500060000020004" pitchFamily="2" charset="0"/>
                <a:ea typeface="Charis SIL" panose="02000500060000020004" pitchFamily="2" charset="0"/>
                <a:cs typeface="Charis SIL" panose="02000500060000020004" pitchFamily="2" charset="0"/>
              </a:rPr>
              <a:t>tête  3-</a:t>
            </a:r>
            <a:r>
              <a:rPr lang="fr-FR" cap="small" dirty="0">
                <a:latin typeface="Charis SIL" panose="02000500060000020004" pitchFamily="2" charset="0"/>
                <a:ea typeface="Charis SIL" panose="02000500060000020004" pitchFamily="2" charset="0"/>
                <a:cs typeface="Charis SIL" panose="02000500060000020004" pitchFamily="2" charset="0"/>
              </a:rPr>
              <a:t>3poss</a:t>
            </a:r>
            <a:r>
              <a:rPr lang="fr-FR" dirty="0">
                <a:latin typeface="Charis SIL" panose="02000500060000020004" pitchFamily="2" charset="0"/>
                <a:ea typeface="Charis SIL" panose="02000500060000020004" pitchFamily="2" charset="0"/>
                <a:cs typeface="Charis SIL" panose="02000500060000020004" pitchFamily="2" charset="0"/>
              </a:rPr>
              <a:t>  </a:t>
            </a:r>
            <a:r>
              <a:rPr lang="fr-FR" b="1" cap="small"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narnp</a:t>
            </a:r>
            <a:r>
              <a:rPr lang="fr-FR" b="1"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.parler.</a:t>
            </a:r>
            <a:r>
              <a:rPr lang="fr-FR" b="1" cap="small" dirty="0" err="1">
                <a:solidFill>
                  <a:srgbClr val="00B050"/>
                </a:solidFill>
                <a:latin typeface="Charis SIL" panose="02000500060000020004" pitchFamily="2" charset="0"/>
                <a:ea typeface="Charis SIL" panose="02000500060000020004" pitchFamily="2" charset="0"/>
                <a:cs typeface="Charis SIL" panose="02000500060000020004" pitchFamily="2" charset="0"/>
              </a:rPr>
              <a:t>plr</a:t>
            </a:r>
            <a:r>
              <a:rPr lang="fr-FR" dirty="0">
                <a:latin typeface="Charis SIL" panose="02000500060000020004" pitchFamily="2" charset="0"/>
                <a:ea typeface="Charis SIL" panose="02000500060000020004" pitchFamily="2" charset="0"/>
                <a:cs typeface="Charis SIL" panose="02000500060000020004" pitchFamily="2" charset="0"/>
              </a:rPr>
              <a:t> </a:t>
            </a:r>
          </a:p>
          <a:p>
            <a:r>
              <a:rPr lang="fr-FR" dirty="0">
                <a:latin typeface="Charis SIL" panose="02000500060000020004" pitchFamily="2" charset="0"/>
                <a:ea typeface="Charis SIL" panose="02000500060000020004" pitchFamily="2" charset="0"/>
                <a:cs typeface="Charis SIL" panose="02000500060000020004" pitchFamily="2" charset="0"/>
              </a:rPr>
              <a:t>« Si quelqu’un parle/parlait beaucoup, sa tête lui fera/ferait mal »</a:t>
            </a:r>
          </a:p>
          <a:p>
            <a:endParaRPr dirty="0">
              <a:latin typeface="Charis SIL" panose="02000500060000020004" pitchFamily="2" charset="0"/>
              <a:ea typeface="Charis SIL" panose="02000500060000020004" pitchFamily="2" charset="0"/>
              <a:cs typeface="Charis SIL" panose="02000500060000020004" pitchFamily="2" charset="0"/>
            </a:endParaRPr>
          </a:p>
        </p:txBody>
      </p:sp>
    </p:spTree>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TM10001106[[fn=Badge]]</Template>
  <TotalTime>20914</TotalTime>
  <Words>3233</Words>
  <Application>Microsoft Office PowerPoint</Application>
  <PresentationFormat>Grand écran</PresentationFormat>
  <Paragraphs>293</Paragraphs>
  <Slides>23</Slides>
  <Notes>22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23</vt:i4>
      </vt:variant>
    </vt:vector>
  </HeadingPairs>
  <TitlesOfParts>
    <vt:vector size="32" baseType="lpstr">
      <vt:lpstr>Arial</vt:lpstr>
      <vt:lpstr>Arial-Regular</vt:lpstr>
      <vt:lpstr>Calibri</vt:lpstr>
      <vt:lpstr>Charis SIL</vt:lpstr>
      <vt:lpstr>Gill Sans MT</vt:lpstr>
      <vt:lpstr>Impact</vt:lpstr>
      <vt:lpstr>Times New Roman</vt:lpstr>
      <vt:lpstr>思源黑体-思源黑体-SemiBold</vt:lpstr>
      <vt:lpstr>Badge</vt:lpstr>
      <vt:lpstr>Présentation PowerPoint</vt:lpstr>
      <vt:lpstr>Introduction</vt:lpstr>
      <vt:lpstr>Introduction </vt:lpstr>
      <vt:lpstr>Introduction </vt:lpstr>
      <vt:lpstr>Introduction </vt:lpstr>
      <vt:lpstr>Introduction </vt:lpstr>
      <vt:lpstr>Les conditionnels neutres </vt:lpstr>
      <vt:lpstr>Conditionnel Général neutre</vt:lpstr>
      <vt:lpstr>Conditionnel irréel prédictif/hypothétique neutre</vt:lpstr>
      <vt:lpstr>Conditionnel irréel contrefactuel neutre</vt:lpstr>
      <vt:lpstr>Structures des constructions conditionnelles doublées de modalité épistémique </vt:lpstr>
      <vt:lpstr>L’expression de la connaissance du moment éventuel de réalisation du procès de la protase</vt:lpstr>
      <vt:lpstr>L’expression de la connaissance du moment éventuel de réalisation du procès de la protase</vt:lpstr>
      <vt:lpstr>L’expression De la mise en relief de la condition dans la relation condition-conséquence du procès de la protase</vt:lpstr>
      <vt:lpstr>L’expression de lA De la mise en relief de la condition dans la relation condition-conséquence du procès de la protase</vt:lpstr>
      <vt:lpstr>L’expression De la mise en relief de la conséquence dans la relation condition-conséquence du procès de l’apodose</vt:lpstr>
      <vt:lpstr>L’expression De la mise en relief de la conséquence dans la relation condition-conséquence du procès de l’apodose</vt:lpstr>
      <vt:lpstr>L’expression de la réalité/irréalité de la conséquence de l’apodose dans les cas d’emphase conditionnant l’emploi de l’indicatif </vt:lpstr>
      <vt:lpstr>L’expression de la réalité/irréalité de la conséquence de l’apodose dans les cas d’emphase conditionnant l’emploi de l’indicatif </vt:lpstr>
      <vt:lpstr>Conclusion : Les  structures des 09 constructions conditionnelles</vt:lpstr>
      <vt:lpstr>Conclusion : quelques généralisationS</vt:lpstr>
      <vt:lpstr>Conclusion : quelques généralisationS</vt:lpstr>
      <vt:lpstr>Présentation PowerPoint</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Structure des Constructions Conditionnelles en Nuasúɛ: Typologie et Exponentiation Morphosyntaxique</dc:title>
  <dc:subject/>
  <dc:creator>Dr_BEBINE_ADRIEL</dc:creator>
  <cp:keywords/>
  <dc:description>generated using python-pptx</dc:description>
  <cp:lastModifiedBy>Compte Microsoft</cp:lastModifiedBy>
  <cp:revision>218</cp:revision>
  <dcterms:created xsi:type="dcterms:W3CDTF">2013-01-27T09:14:16Z</dcterms:created>
  <dcterms:modified xsi:type="dcterms:W3CDTF">2025-10-30T19:29:27Z</dcterms:modified>
  <cp:category/>
</cp:coreProperties>
</file>